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p:cViewPr varScale="1">
        <p:scale>
          <a:sx n="69" d="100"/>
          <a:sy n="69" d="100"/>
        </p:scale>
        <p:origin x="894" y="78"/>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LID4096"/>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LID4096"/>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LID4096"/>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LID4096"/>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LID4096"/>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mc:Choice xmlns:p14="http://schemas.microsoft.com/office/powerpoint/2010/main" Requires="p14">
      <p:transition spd="slow" p14:dur="2000" advClick="0" advTm="13385">
        <p:wipe dir="r"/>
      </p:transition>
    </mc:Choice>
    <mc:Fallback>
      <p:transition spd="slow" advClick="0" advTm="13385">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mc:Choice xmlns:p14="http://schemas.microsoft.com/office/powerpoint/2010/main" Requires="p14">
      <p:transition spd="slow" p14:dur="2000" advClick="0" advTm="427">
        <p:wipe dir="r"/>
      </p:transition>
    </mc:Choice>
    <mc:Fallback>
      <p:transition spd="slow" advClick="0" advTm="427">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4318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7801774"/>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7581900"/>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12295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10096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sp>
        <p:nvSpPr>
          <p:cNvPr id="45" name="TextBox 44">
            <a:extLst>
              <a:ext uri="{FF2B5EF4-FFF2-40B4-BE49-F238E27FC236}">
                <a16:creationId xmlns:a16="http://schemas.microsoft.com/office/drawing/2014/main" id="{1D28C51A-6B2E-AB14-C6F7-104BA74AA285}"/>
              </a:ext>
            </a:extLst>
          </p:cNvPr>
          <p:cNvSpPr txBox="1"/>
          <p:nvPr/>
        </p:nvSpPr>
        <p:spPr>
          <a:xfrm>
            <a:off x="13988142" y="4976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Marcus </a:t>
            </a:r>
            <a:r>
              <a:rPr lang="en-IN" sz="2400" b="1" dirty="0" err="1">
                <a:latin typeface="Arial" panose="020B0604020202020204" pitchFamily="34" charset="0"/>
                <a:cs typeface="Arial" panose="020B0604020202020204" pitchFamily="34" charset="0"/>
              </a:rPr>
              <a:t>Rompton</a:t>
            </a:r>
            <a:endParaRPr lang="en-IN" sz="24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Senior Principle</a:t>
            </a:r>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8459622"/>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Abdul Haseef</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1887411"/>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Andrew Fleming</a:t>
            </a:r>
          </a:p>
          <a:p>
            <a:r>
              <a:rPr lang="en-IN" sz="2000" dirty="0">
                <a:latin typeface="Arial" panose="020B0604020202020204" pitchFamily="34" charset="0"/>
                <a:cs typeface="Arial" panose="020B0604020202020204" pitchFamily="34" charset="0"/>
              </a:rPr>
              <a:t>Chief Technical Architecture</a:t>
            </a:r>
            <a:endParaRPr lang="en-IN" sz="2000" b="1" dirty="0">
              <a:latin typeface="Arial" panose="020B0604020202020204" pitchFamily="34" charset="0"/>
              <a:cs typeface="Arial" panose="020B0604020202020204" pitchFamily="34" charset="0"/>
            </a:endParaRPr>
          </a:p>
        </p:txBody>
      </p:sp>
      <p:sp>
        <p:nvSpPr>
          <p:cNvPr id="20" name="Freeform 20"/>
          <p:cNvSpPr/>
          <p:nvPr/>
        </p:nvSpPr>
        <p:spPr>
          <a:xfrm>
            <a:off x="11443639" y="4098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50" name="Group 23">
            <a:extLst>
              <a:ext uri="{FF2B5EF4-FFF2-40B4-BE49-F238E27FC236}">
                <a16:creationId xmlns:a16="http://schemas.microsoft.com/office/drawing/2014/main" id="{EE63CB5E-2425-47C9-9D5F-B53356723DAF}"/>
              </a:ext>
            </a:extLst>
          </p:cNvPr>
          <p:cNvGrpSpPr>
            <a:grpSpLocks noChangeAspect="1"/>
          </p:cNvGrpSpPr>
          <p:nvPr/>
        </p:nvGrpSpPr>
        <p:grpSpPr>
          <a:xfrm>
            <a:off x="11411515" y="7581900"/>
            <a:ext cx="2187334" cy="2123082"/>
            <a:chOff x="-23042" y="66269"/>
            <a:chExt cx="6542158" cy="6349987"/>
          </a:xfrm>
          <a:blipFill dpi="0" rotWithShape="1">
            <a:blip r:embed="rId5">
              <a:extLst>
                <a:ext uri="{28A0092B-C50C-407E-A947-70E740481C1C}">
                  <a14:useLocalDpi xmlns:a14="http://schemas.microsoft.com/office/drawing/2010/main" val="0"/>
                </a:ext>
              </a:extLst>
            </a:blip>
            <a:srcRect/>
            <a:stretch>
              <a:fillRect/>
            </a:stretch>
          </a:blipFill>
        </p:grpSpPr>
        <p:sp>
          <p:nvSpPr>
            <p:cNvPr id="51" name="Freeform 24">
              <a:extLst>
                <a:ext uri="{FF2B5EF4-FFF2-40B4-BE49-F238E27FC236}">
                  <a16:creationId xmlns:a16="http://schemas.microsoft.com/office/drawing/2014/main" id="{9BB1CF28-8047-4A4F-AED5-F3277592883A}"/>
                </a:ext>
              </a:extLst>
            </p:cNvPr>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grpFill/>
            <a:ln>
              <a:solidFill>
                <a:srgbClr val="00BAFF"/>
              </a:solidFill>
            </a:ln>
          </p:spPr>
        </p:sp>
        <p:sp>
          <p:nvSpPr>
            <p:cNvPr id="52" name="Freeform 25">
              <a:extLst>
                <a:ext uri="{FF2B5EF4-FFF2-40B4-BE49-F238E27FC236}">
                  <a16:creationId xmlns:a16="http://schemas.microsoft.com/office/drawing/2014/main" id="{69A5F460-6037-4D64-8FA2-24F75CA4D765}"/>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grpFill/>
          </p:spPr>
        </p:sp>
      </p:grpSp>
      <p:grpSp>
        <p:nvGrpSpPr>
          <p:cNvPr id="53" name="Group 28">
            <a:extLst>
              <a:ext uri="{FF2B5EF4-FFF2-40B4-BE49-F238E27FC236}">
                <a16:creationId xmlns:a16="http://schemas.microsoft.com/office/drawing/2014/main" id="{6FC63781-8966-42AD-B097-F453AC117ACC}"/>
              </a:ext>
            </a:extLst>
          </p:cNvPr>
          <p:cNvGrpSpPr>
            <a:grpSpLocks noChangeAspect="1"/>
          </p:cNvGrpSpPr>
          <p:nvPr/>
        </p:nvGrpSpPr>
        <p:grpSpPr>
          <a:xfrm>
            <a:off x="11430000" y="952500"/>
            <a:ext cx="2174041" cy="2165548"/>
            <a:chOff x="0" y="0"/>
            <a:chExt cx="6502400" cy="6477000"/>
          </a:xfrm>
        </p:grpSpPr>
        <p:sp>
          <p:nvSpPr>
            <p:cNvPr id="54" name="Freeform 29">
              <a:extLst>
                <a:ext uri="{FF2B5EF4-FFF2-40B4-BE49-F238E27FC236}">
                  <a16:creationId xmlns:a16="http://schemas.microsoft.com/office/drawing/2014/main" id="{52298936-E8DD-4D97-B81F-1906D790E072}"/>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55" name="Freeform 30">
              <a:extLst>
                <a:ext uri="{FF2B5EF4-FFF2-40B4-BE49-F238E27FC236}">
                  <a16:creationId xmlns:a16="http://schemas.microsoft.com/office/drawing/2014/main" id="{6A1F828C-CD39-4602-B4A2-2F7884A831DD}"/>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38" name="Group 23">
            <a:extLst>
              <a:ext uri="{FF2B5EF4-FFF2-40B4-BE49-F238E27FC236}">
                <a16:creationId xmlns:a16="http://schemas.microsoft.com/office/drawing/2014/main" id="{2EAAF1C5-7CFC-4480-873F-465B03B435FF}"/>
              </a:ext>
            </a:extLst>
          </p:cNvPr>
          <p:cNvGrpSpPr>
            <a:grpSpLocks noChangeAspect="1"/>
          </p:cNvGrpSpPr>
          <p:nvPr/>
        </p:nvGrpSpPr>
        <p:grpSpPr>
          <a:xfrm>
            <a:off x="11411515" y="4082070"/>
            <a:ext cx="2187334" cy="2123082"/>
            <a:chOff x="-23042" y="66269"/>
            <a:chExt cx="6542158" cy="6349987"/>
          </a:xfrm>
        </p:grpSpPr>
        <p:sp>
          <p:nvSpPr>
            <p:cNvPr id="39" name="Freeform 24">
              <a:extLst>
                <a:ext uri="{FF2B5EF4-FFF2-40B4-BE49-F238E27FC236}">
                  <a16:creationId xmlns:a16="http://schemas.microsoft.com/office/drawing/2014/main" id="{4D33AEF8-35DC-4337-B358-3786672CE70D}"/>
                </a:ext>
              </a:extLst>
            </p:cNvPr>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2891" t="-16684" r="-160683" b="-166629"/>
              </a:stretch>
            </a:blipFill>
            <a:ln>
              <a:solidFill>
                <a:srgbClr val="00BAFF"/>
              </a:solidFill>
            </a:ln>
          </p:spPr>
        </p:sp>
        <p:sp>
          <p:nvSpPr>
            <p:cNvPr id="40" name="Freeform 25">
              <a:extLst>
                <a:ext uri="{FF2B5EF4-FFF2-40B4-BE49-F238E27FC236}">
                  <a16:creationId xmlns:a16="http://schemas.microsoft.com/office/drawing/2014/main" id="{083EB02D-D561-4C2C-9D4E-0A571212B7D1}"/>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550</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Admin</cp:lastModifiedBy>
  <cp:revision>19</cp:revision>
  <dcterms:created xsi:type="dcterms:W3CDTF">2006-08-16T00:00:00Z</dcterms:created>
  <dcterms:modified xsi:type="dcterms:W3CDTF">2024-11-12T08:45:23Z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