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6048-23C2-43C0-925A-C403C785646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C17E-78AC-46B8-8614-B8238B8BF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6721-4BD1-4904-B769-58AF22D1D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478E0-1103-4E62-9285-138325F2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7D70-E5BD-4A38-BC66-5DD2F984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EDE-27E2-415C-832A-F4D50B1E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C70E-8E09-46F1-8318-D31F8AC7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F523-98F1-45C7-820B-0DD3C744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68C7-F5D2-45E6-99C0-86E6B26F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4894-4B52-492B-8227-4FC3B119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9B52-6A35-424E-840B-2CF22A2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43E3-3312-4BEC-A148-54929FC8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6429E-69F9-4142-8FF1-8FF22A257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3E3C8-6C98-4DF8-B93C-E1993750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227A-1820-4DC8-A93C-AA2FF6E8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7CFB-AF74-4159-A517-181282FC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59E-ED06-47A5-B898-7E703164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6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A161-B298-4007-BEF4-866786F1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D8E7-DE0F-4F81-8328-A5B2FC0D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6919-34DD-4DCC-BBD4-A210F0EA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D00D-83B1-42D1-829C-FAE76583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CEB0-3B7E-4777-856C-DC1A75B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D256-1E0B-4E3F-BE3E-81B68BFB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6825-20B3-460B-AAAD-ABF75BB0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3589-D1F1-450E-8B04-16417F74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CE63-33EF-42DD-A12B-19F8767D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5798-01DF-4900-9952-7DFB349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2F63-D7C5-41AB-BBD5-1306DC7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732B-E27D-47FE-A304-0B785DF03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A622-20B0-4BF6-8D2E-994CD5D6D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7E28-DAD3-4E19-997C-DC9A2EB0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20EC-D7AB-48DC-A273-77CFD3DB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5A76-B516-4891-9FEE-7AF754C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3B3-0AF4-4AFD-A8E8-171A54C3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E2C6-F38B-4261-A53E-0B04F33C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8D55A-C460-4A8E-8FF4-FA5C2843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95B0D-91B5-469D-BD7D-857DDA5E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2473E-ABF4-4112-A8C4-CC5965685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0799-D5D9-4FB6-8FB1-60EBDC2D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04BF7-E152-4A9E-80CB-566D3A72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92D4-CAE0-4577-A7E1-E89DCB3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FDCC-7E9B-481D-B423-44576498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2AE65-B79E-474E-8C8D-95A0F7B0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3F14B-D291-4938-89D5-1535ECD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1823C-1EE3-45BB-AF41-C332123F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32F2E-C088-4F62-AC18-BDAB87EC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72CA-CF4A-4B7A-8435-74B1D9D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2BED-15E6-4E5E-9931-78BB0986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1111-2B5D-475D-B40F-B39F39F4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D2F6-038E-41FD-9177-9147C820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03C2-3CFF-46D6-87EE-0D0FB4F3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CC3CD-0BCF-49C4-9D59-456F791B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43BF-E7B8-4414-85DA-58C15080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DED3-8031-4E23-89C3-7700AE6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4979-190B-476E-8BC8-A696BBB8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CC444-B437-4008-9288-13EC0527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1D6E-E932-4D62-9623-CF744DE1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6930-F7A2-4C96-AD00-E25B07B3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D7CB1-9D6E-4ADB-BB75-9AD65A1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7D77B-0548-4C24-AE91-DF555B5B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765FE-5C1E-4B62-9C6A-6B6882DF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3BA2-C990-4C9B-9EA3-5E8298CB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3158-B795-4F27-B2D9-625CF094B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144C-8579-418C-A357-46AAF3BB577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1E6B-251F-46B5-9DB8-8971C0B1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4AC2-4082-4BEA-ACD9-9D0BCB37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81EE-751D-4C18-B212-7D367C03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557">
            <a:extLst>
              <a:ext uri="{FF2B5EF4-FFF2-40B4-BE49-F238E27FC236}">
                <a16:creationId xmlns:a16="http://schemas.microsoft.com/office/drawing/2014/main" id="{426EC801-F542-EB40-A66E-914429D0AD11}"/>
              </a:ext>
            </a:extLst>
          </p:cNvPr>
          <p:cNvSpPr/>
          <p:nvPr/>
        </p:nvSpPr>
        <p:spPr>
          <a:xfrm>
            <a:off x="4929683" y="4878923"/>
            <a:ext cx="2443439" cy="1687015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4" name="Shape 6558">
            <a:extLst>
              <a:ext uri="{FF2B5EF4-FFF2-40B4-BE49-F238E27FC236}">
                <a16:creationId xmlns:a16="http://schemas.microsoft.com/office/drawing/2014/main" id="{D46D98CE-8341-F645-9EF7-FB15A3C8631C}"/>
              </a:ext>
            </a:extLst>
          </p:cNvPr>
          <p:cNvSpPr/>
          <p:nvPr/>
        </p:nvSpPr>
        <p:spPr>
          <a:xfrm>
            <a:off x="2121026" y="4878924"/>
            <a:ext cx="2376897" cy="166409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5" name="Shape 6559">
            <a:extLst>
              <a:ext uri="{FF2B5EF4-FFF2-40B4-BE49-F238E27FC236}">
                <a16:creationId xmlns:a16="http://schemas.microsoft.com/office/drawing/2014/main" id="{46E55AAD-018D-5746-8AA6-DED6186515C9}"/>
              </a:ext>
            </a:extLst>
          </p:cNvPr>
          <p:cNvSpPr/>
          <p:nvPr/>
        </p:nvSpPr>
        <p:spPr>
          <a:xfrm>
            <a:off x="7694076" y="4856005"/>
            <a:ext cx="2306423" cy="168701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6" name="Shape 6560">
            <a:extLst>
              <a:ext uri="{FF2B5EF4-FFF2-40B4-BE49-F238E27FC236}">
                <a16:creationId xmlns:a16="http://schemas.microsoft.com/office/drawing/2014/main" id="{E5D30983-5674-FA40-8F5A-27F99A9F12B6}"/>
              </a:ext>
            </a:extLst>
          </p:cNvPr>
          <p:cNvSpPr>
            <a:spLocks noChangeAspect="1"/>
          </p:cNvSpPr>
          <p:nvPr/>
        </p:nvSpPr>
        <p:spPr>
          <a:xfrm>
            <a:off x="779674" y="1515485"/>
            <a:ext cx="2308147" cy="1600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7" name="Shape 6561">
            <a:extLst>
              <a:ext uri="{FF2B5EF4-FFF2-40B4-BE49-F238E27FC236}">
                <a16:creationId xmlns:a16="http://schemas.microsoft.com/office/drawing/2014/main" id="{E9F4AF47-D5C3-E049-8673-D323AF28DE8F}"/>
              </a:ext>
            </a:extLst>
          </p:cNvPr>
          <p:cNvSpPr>
            <a:spLocks noChangeAspect="1"/>
          </p:cNvSpPr>
          <p:nvPr/>
        </p:nvSpPr>
        <p:spPr>
          <a:xfrm>
            <a:off x="3498462" y="1543538"/>
            <a:ext cx="2363749" cy="16002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8" name="Shape 6562">
            <a:extLst>
              <a:ext uri="{FF2B5EF4-FFF2-40B4-BE49-F238E27FC236}">
                <a16:creationId xmlns:a16="http://schemas.microsoft.com/office/drawing/2014/main" id="{BD78966C-A832-FD4E-89DF-9FDFF31EF816}"/>
              </a:ext>
            </a:extLst>
          </p:cNvPr>
          <p:cNvSpPr>
            <a:spLocks noChangeAspect="1"/>
          </p:cNvSpPr>
          <p:nvPr/>
        </p:nvSpPr>
        <p:spPr>
          <a:xfrm>
            <a:off x="6535227" y="1515485"/>
            <a:ext cx="2160304" cy="160020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9" name="Shape 6563">
            <a:extLst>
              <a:ext uri="{FF2B5EF4-FFF2-40B4-BE49-F238E27FC236}">
                <a16:creationId xmlns:a16="http://schemas.microsoft.com/office/drawing/2014/main" id="{1E84FC13-6DE2-9749-934F-52538533AAFC}"/>
              </a:ext>
            </a:extLst>
          </p:cNvPr>
          <p:cNvSpPr>
            <a:spLocks noChangeAspect="1"/>
          </p:cNvSpPr>
          <p:nvPr/>
        </p:nvSpPr>
        <p:spPr>
          <a:xfrm>
            <a:off x="9194870" y="1515485"/>
            <a:ext cx="2221609" cy="16002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8" name="Shape 6564">
            <a:extLst>
              <a:ext uri="{FF2B5EF4-FFF2-40B4-BE49-F238E27FC236}">
                <a16:creationId xmlns:a16="http://schemas.microsoft.com/office/drawing/2014/main" id="{BEB61424-900B-4A4E-9E7D-40ECE0E6EE2B}"/>
              </a:ext>
            </a:extLst>
          </p:cNvPr>
          <p:cNvSpPr/>
          <p:nvPr/>
        </p:nvSpPr>
        <p:spPr>
          <a:xfrm>
            <a:off x="20633" y="4000233"/>
            <a:ext cx="12169780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19" name="Shape 6565">
            <a:extLst>
              <a:ext uri="{FF2B5EF4-FFF2-40B4-BE49-F238E27FC236}">
                <a16:creationId xmlns:a16="http://schemas.microsoft.com/office/drawing/2014/main" id="{2E81811F-2E54-CA43-A11A-4085B9429A9C}"/>
              </a:ext>
            </a:extLst>
          </p:cNvPr>
          <p:cNvSpPr/>
          <p:nvPr/>
        </p:nvSpPr>
        <p:spPr>
          <a:xfrm>
            <a:off x="6095999" y="3988359"/>
            <a:ext cx="0" cy="89056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0" name="Shape 6566">
            <a:extLst>
              <a:ext uri="{FF2B5EF4-FFF2-40B4-BE49-F238E27FC236}">
                <a16:creationId xmlns:a16="http://schemas.microsoft.com/office/drawing/2014/main" id="{EB31D35E-FC50-4A4F-8557-9C91910C38ED}"/>
              </a:ext>
            </a:extLst>
          </p:cNvPr>
          <p:cNvSpPr/>
          <p:nvPr/>
        </p:nvSpPr>
        <p:spPr>
          <a:xfrm flipH="1">
            <a:off x="3377693" y="3988359"/>
            <a:ext cx="0" cy="89056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1" name="Shape 6567">
            <a:extLst>
              <a:ext uri="{FF2B5EF4-FFF2-40B4-BE49-F238E27FC236}">
                <a16:creationId xmlns:a16="http://schemas.microsoft.com/office/drawing/2014/main" id="{E12D3457-EC2F-BF42-AE25-8F7B4624C9DA}"/>
              </a:ext>
            </a:extLst>
          </p:cNvPr>
          <p:cNvSpPr/>
          <p:nvPr/>
        </p:nvSpPr>
        <p:spPr>
          <a:xfrm>
            <a:off x="8826181" y="3988358"/>
            <a:ext cx="0" cy="890565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2" name="Shape 6568">
            <a:extLst>
              <a:ext uri="{FF2B5EF4-FFF2-40B4-BE49-F238E27FC236}">
                <a16:creationId xmlns:a16="http://schemas.microsoft.com/office/drawing/2014/main" id="{DDCC32A2-F991-F246-BAAF-0995EDC944AB}"/>
              </a:ext>
            </a:extLst>
          </p:cNvPr>
          <p:cNvSpPr/>
          <p:nvPr/>
        </p:nvSpPr>
        <p:spPr>
          <a:xfrm flipV="1">
            <a:off x="2025346" y="3121543"/>
            <a:ext cx="0" cy="86681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3" name="Shape 6569">
            <a:extLst>
              <a:ext uri="{FF2B5EF4-FFF2-40B4-BE49-F238E27FC236}">
                <a16:creationId xmlns:a16="http://schemas.microsoft.com/office/drawing/2014/main" id="{EBEF092E-4CC8-3D4C-BAA4-A9C8C641D8CD}"/>
              </a:ext>
            </a:extLst>
          </p:cNvPr>
          <p:cNvSpPr/>
          <p:nvPr/>
        </p:nvSpPr>
        <p:spPr>
          <a:xfrm flipV="1">
            <a:off x="4741460" y="3121543"/>
            <a:ext cx="0" cy="86681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4" name="Shape 6570">
            <a:extLst>
              <a:ext uri="{FF2B5EF4-FFF2-40B4-BE49-F238E27FC236}">
                <a16:creationId xmlns:a16="http://schemas.microsoft.com/office/drawing/2014/main" id="{56B4FE6A-39BD-5344-B823-6CDDD57EBB11}"/>
              </a:ext>
            </a:extLst>
          </p:cNvPr>
          <p:cNvSpPr/>
          <p:nvPr/>
        </p:nvSpPr>
        <p:spPr>
          <a:xfrm flipV="1">
            <a:off x="7462413" y="3121543"/>
            <a:ext cx="0" cy="86681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5" name="Shape 6571">
            <a:extLst>
              <a:ext uri="{FF2B5EF4-FFF2-40B4-BE49-F238E27FC236}">
                <a16:creationId xmlns:a16="http://schemas.microsoft.com/office/drawing/2014/main" id="{11ACE26D-C167-E845-9079-6BD339AA51D1}"/>
              </a:ext>
            </a:extLst>
          </p:cNvPr>
          <p:cNvSpPr/>
          <p:nvPr/>
        </p:nvSpPr>
        <p:spPr>
          <a:xfrm flipV="1">
            <a:off x="10187755" y="3121543"/>
            <a:ext cx="0" cy="86681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6" name="Shape 6572">
            <a:extLst>
              <a:ext uri="{FF2B5EF4-FFF2-40B4-BE49-F238E27FC236}">
                <a16:creationId xmlns:a16="http://schemas.microsoft.com/office/drawing/2014/main" id="{CFE379A8-AA92-D84E-AFC8-A058DB93564A}"/>
              </a:ext>
            </a:extLst>
          </p:cNvPr>
          <p:cNvSpPr/>
          <p:nvPr/>
        </p:nvSpPr>
        <p:spPr>
          <a:xfrm>
            <a:off x="1932374" y="3928988"/>
            <a:ext cx="178113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7" name="Shape 6573">
            <a:extLst>
              <a:ext uri="{FF2B5EF4-FFF2-40B4-BE49-F238E27FC236}">
                <a16:creationId xmlns:a16="http://schemas.microsoft.com/office/drawing/2014/main" id="{577DEEF0-D5CB-3A41-95C3-E0FD6FDE977B}"/>
              </a:ext>
            </a:extLst>
          </p:cNvPr>
          <p:cNvSpPr/>
          <p:nvPr/>
        </p:nvSpPr>
        <p:spPr>
          <a:xfrm>
            <a:off x="3293245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8" name="Shape 6574">
            <a:extLst>
              <a:ext uri="{FF2B5EF4-FFF2-40B4-BE49-F238E27FC236}">
                <a16:creationId xmlns:a16="http://schemas.microsoft.com/office/drawing/2014/main" id="{AAAF3A72-8F3D-2A42-A449-88447F47DF25}"/>
              </a:ext>
            </a:extLst>
          </p:cNvPr>
          <p:cNvSpPr/>
          <p:nvPr/>
        </p:nvSpPr>
        <p:spPr>
          <a:xfrm>
            <a:off x="4654116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29" name="Shape 6575">
            <a:extLst>
              <a:ext uri="{FF2B5EF4-FFF2-40B4-BE49-F238E27FC236}">
                <a16:creationId xmlns:a16="http://schemas.microsoft.com/office/drawing/2014/main" id="{AFDD2FA6-B0B8-D849-9998-4DD699F003C9}"/>
              </a:ext>
            </a:extLst>
          </p:cNvPr>
          <p:cNvSpPr/>
          <p:nvPr/>
        </p:nvSpPr>
        <p:spPr>
          <a:xfrm>
            <a:off x="6014987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0" name="Shape 6576">
            <a:extLst>
              <a:ext uri="{FF2B5EF4-FFF2-40B4-BE49-F238E27FC236}">
                <a16:creationId xmlns:a16="http://schemas.microsoft.com/office/drawing/2014/main" id="{CCE045EC-084B-0D48-8525-C1DD0B9F12EA}"/>
              </a:ext>
            </a:extLst>
          </p:cNvPr>
          <p:cNvSpPr/>
          <p:nvPr/>
        </p:nvSpPr>
        <p:spPr>
          <a:xfrm>
            <a:off x="7375859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1" name="Shape 6577">
            <a:extLst>
              <a:ext uri="{FF2B5EF4-FFF2-40B4-BE49-F238E27FC236}">
                <a16:creationId xmlns:a16="http://schemas.microsoft.com/office/drawing/2014/main" id="{80E1A9CD-945A-7545-A736-8E9A861EE056}"/>
              </a:ext>
            </a:extLst>
          </p:cNvPr>
          <p:cNvSpPr/>
          <p:nvPr/>
        </p:nvSpPr>
        <p:spPr>
          <a:xfrm>
            <a:off x="8736730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2" name="Shape 6578">
            <a:extLst>
              <a:ext uri="{FF2B5EF4-FFF2-40B4-BE49-F238E27FC236}">
                <a16:creationId xmlns:a16="http://schemas.microsoft.com/office/drawing/2014/main" id="{90FFA8B4-884C-F14F-B796-E36F01ED8EEC}"/>
              </a:ext>
            </a:extLst>
          </p:cNvPr>
          <p:cNvSpPr/>
          <p:nvPr/>
        </p:nvSpPr>
        <p:spPr>
          <a:xfrm>
            <a:off x="10097601" y="3928988"/>
            <a:ext cx="178114" cy="17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2532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472A0-EB3A-2847-B8A6-F64828971579}"/>
              </a:ext>
            </a:extLst>
          </p:cNvPr>
          <p:cNvSpPr txBox="1"/>
          <p:nvPr/>
        </p:nvSpPr>
        <p:spPr>
          <a:xfrm>
            <a:off x="410824" y="306186"/>
            <a:ext cx="115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Gregor-Mendel: Stage Three Task Pipeline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BF63A5-867C-C24C-A164-131D8DC82F09}"/>
              </a:ext>
            </a:extLst>
          </p:cNvPr>
          <p:cNvSpPr txBox="1"/>
          <p:nvPr/>
        </p:nvSpPr>
        <p:spPr>
          <a:xfrm>
            <a:off x="262127" y="958223"/>
            <a:ext cx="110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 Global Genomic Analysis Of Salmonella Concord Reveals Lineages With High Antimicrobial Resistance In Ethiopia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FF83E2-EEB3-9348-80F5-CC9BFD0B5E23}"/>
              </a:ext>
            </a:extLst>
          </p:cNvPr>
          <p:cNvSpPr txBox="1"/>
          <p:nvPr/>
        </p:nvSpPr>
        <p:spPr>
          <a:xfrm>
            <a:off x="1221189" y="1503612"/>
            <a:ext cx="160020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EXTRACTION,QUALITY CONTROL AND READS TRIMMING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3FF78A5-403D-1640-AF98-9F2B04CAC36B}"/>
              </a:ext>
            </a:extLst>
          </p:cNvPr>
          <p:cNvSpPr txBox="1">
            <a:spLocks/>
          </p:cNvSpPr>
          <p:nvPr/>
        </p:nvSpPr>
        <p:spPr>
          <a:xfrm>
            <a:off x="1225246" y="2159136"/>
            <a:ext cx="1600200" cy="74789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fastQC v0.11.9 &amp; MultiQC v1.8</a:t>
            </a:r>
          </a:p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Trimmomatics v0.39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7B8B58-B2AC-FB4C-90B1-CF9E2AD29107}"/>
              </a:ext>
            </a:extLst>
          </p:cNvPr>
          <p:cNvSpPr txBox="1"/>
          <p:nvPr/>
        </p:nvSpPr>
        <p:spPr>
          <a:xfrm>
            <a:off x="3500626" y="1574360"/>
            <a:ext cx="248978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TAXONOMIC READ CLASSIFICATION,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READS ASSEMBLY &amp;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DRAFT ASSEMBLY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BBC2B39-8304-C04E-8E90-4CFECBC3FE8A}"/>
              </a:ext>
            </a:extLst>
          </p:cNvPr>
          <p:cNvSpPr txBox="1">
            <a:spLocks/>
          </p:cNvSpPr>
          <p:nvPr/>
        </p:nvSpPr>
        <p:spPr>
          <a:xfrm>
            <a:off x="3959348" y="2169913"/>
            <a:ext cx="1492224" cy="105259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sv-SE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Kranken2 v2.0,8</a:t>
            </a:r>
          </a:p>
          <a:p>
            <a:pPr>
              <a:lnSpc>
                <a:spcPts val="1750"/>
              </a:lnSpc>
            </a:pPr>
            <a:r>
              <a:rPr lang="sv-SE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Spades v3.15.5</a:t>
            </a:r>
          </a:p>
          <a:p>
            <a:pPr>
              <a:lnSpc>
                <a:spcPts val="1750"/>
              </a:lnSpc>
            </a:pPr>
            <a:r>
              <a:rPr lang="sv-SE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Quast v5.0.2</a:t>
            </a:r>
          </a:p>
          <a:p>
            <a:pPr>
              <a:lnSpc>
                <a:spcPts val="1750"/>
              </a:lnSpc>
            </a:pP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B85D0-150C-AD41-8229-D733E2C68C68}"/>
              </a:ext>
            </a:extLst>
          </p:cNvPr>
          <p:cNvSpPr txBox="1"/>
          <p:nvPr/>
        </p:nvSpPr>
        <p:spPr>
          <a:xfrm>
            <a:off x="6535227" y="1697939"/>
            <a:ext cx="2160304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AMR DETERMINANT DETECTION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0354DF1-4D36-1845-BF85-6E10BC71CF3F}"/>
              </a:ext>
            </a:extLst>
          </p:cNvPr>
          <p:cNvSpPr txBox="1">
            <a:spLocks/>
          </p:cNvSpPr>
          <p:nvPr/>
        </p:nvSpPr>
        <p:spPr>
          <a:xfrm>
            <a:off x="6569441" y="2023550"/>
            <a:ext cx="2126090" cy="97872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Assessing ARG &amp; mutations: AMRFinder v3.10.30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Core gene Alignments(Roary v3.13.0)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2F2617-7BFF-0342-9AB7-DCD523AB597C}"/>
              </a:ext>
            </a:extLst>
          </p:cNvPr>
          <p:cNvSpPr txBox="1"/>
          <p:nvPr/>
        </p:nvSpPr>
        <p:spPr>
          <a:xfrm>
            <a:off x="9390630" y="1650096"/>
            <a:ext cx="193809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VISUALISATION/PLOTTING OF SNP MATRIX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53BCF84-FA0B-DC4B-9AA9-DB11CFFB98C0}"/>
              </a:ext>
            </a:extLst>
          </p:cNvPr>
          <p:cNvSpPr txBox="1">
            <a:spLocks/>
          </p:cNvSpPr>
          <p:nvPr/>
        </p:nvSpPr>
        <p:spPr>
          <a:xfrm>
            <a:off x="9323665" y="2169913"/>
            <a:ext cx="1725985" cy="51706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Snp-dists v0.70</a:t>
            </a:r>
          </a:p>
          <a:p>
            <a:pPr>
              <a:lnSpc>
                <a:spcPts val="1750"/>
              </a:lnSpc>
            </a:pPr>
            <a:r>
              <a:rPr lang="en-US" sz="1200" dirty="0" err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ComplexHeatmap</a:t>
            </a: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v2.8.0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B6F20-0D15-4248-895F-3C98A664617D}"/>
              </a:ext>
            </a:extLst>
          </p:cNvPr>
          <p:cNvSpPr txBox="1"/>
          <p:nvPr/>
        </p:nvSpPr>
        <p:spPr>
          <a:xfrm>
            <a:off x="2121026" y="4944414"/>
            <a:ext cx="2376897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READS ALIGNMENT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FILTERING CLIPPED ALIGNMENTS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PROCESSING BAM FILES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3E3CB1F-48C3-B94A-9984-CCABF15DE2EA}"/>
              </a:ext>
            </a:extLst>
          </p:cNvPr>
          <p:cNvSpPr txBox="1">
            <a:spLocks/>
          </p:cNvSpPr>
          <p:nvPr/>
        </p:nvSpPr>
        <p:spPr>
          <a:xfrm>
            <a:off x="2572312" y="5781111"/>
            <a:ext cx="1721392" cy="78483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Minimap2 v2.17-r941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Samclip v0.3.0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Samtools v1.9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20CF2D-C467-4143-A5E3-4A42B1B84F0E}"/>
              </a:ext>
            </a:extLst>
          </p:cNvPr>
          <p:cNvSpPr txBox="1"/>
          <p:nvPr/>
        </p:nvSpPr>
        <p:spPr>
          <a:xfrm>
            <a:off x="4840395" y="4941669"/>
            <a:ext cx="2535464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REFERENCE GENOMES&amp;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DRAFT ASSEMBLIES ANNOTATION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D8152AB-5D18-D242-B667-B98F7B4D18EA}"/>
              </a:ext>
            </a:extLst>
          </p:cNvPr>
          <p:cNvSpPr txBox="1">
            <a:spLocks/>
          </p:cNvSpPr>
          <p:nvPr/>
        </p:nvSpPr>
        <p:spPr>
          <a:xfrm>
            <a:off x="4929684" y="5527358"/>
            <a:ext cx="2532729" cy="101566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Prokka v1.14.6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Typing Replicon Genes:Abricate v0.9.9 </a:t>
            </a:r>
          </a:p>
          <a:p>
            <a:pPr>
              <a:lnSpc>
                <a:spcPts val="1750"/>
              </a:lnSpc>
            </a:pPr>
            <a:endParaRPr lang="en-US" sz="1200" dirty="0">
              <a:solidFill>
                <a:schemeClr val="bg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2CFB6F-CEE6-6147-BA23-845910D35052}"/>
              </a:ext>
            </a:extLst>
          </p:cNvPr>
          <p:cNvSpPr txBox="1"/>
          <p:nvPr/>
        </p:nvSpPr>
        <p:spPr>
          <a:xfrm>
            <a:off x="8021610" y="4983128"/>
            <a:ext cx="159807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PHYLOGENETIC ANALYSIS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7C148BA-ADC3-8D4E-8C2A-38E59FB47476}"/>
              </a:ext>
            </a:extLst>
          </p:cNvPr>
          <p:cNvSpPr txBox="1">
            <a:spLocks/>
          </p:cNvSpPr>
          <p:nvPr/>
        </p:nvSpPr>
        <p:spPr>
          <a:xfrm>
            <a:off x="7804885" y="5395946"/>
            <a:ext cx="2067985" cy="1052596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Tree Inference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(RAxML-NGv0.90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Phylogenetic Tree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Ggtree</a:t>
            </a: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v2.2.4)</a:t>
            </a:r>
          </a:p>
        </p:txBody>
      </p:sp>
    </p:spTree>
    <p:extLst>
      <p:ext uri="{BB962C8B-B14F-4D97-AF65-F5344CB8AC3E}">
        <p14:creationId xmlns:p14="http://schemas.microsoft.com/office/powerpoint/2010/main" val="395357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 Light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Phanice Otiende</dc:creator>
  <cp:lastModifiedBy>Phanice Otiende</cp:lastModifiedBy>
  <cp:revision>2</cp:revision>
  <dcterms:created xsi:type="dcterms:W3CDTF">2024-04-17T18:43:34Z</dcterms:created>
  <dcterms:modified xsi:type="dcterms:W3CDTF">2024-04-17T19:53:22Z</dcterms:modified>
</cp:coreProperties>
</file>