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88" r:id="rId4"/>
    <p:sldId id="289" r:id="rId5"/>
    <p:sldId id="259" r:id="rId6"/>
    <p:sldId id="260" r:id="rId7"/>
    <p:sldId id="294" r:id="rId8"/>
    <p:sldId id="261" r:id="rId9"/>
    <p:sldId id="262" r:id="rId10"/>
    <p:sldId id="266" r:id="rId11"/>
    <p:sldId id="267" r:id="rId12"/>
    <p:sldId id="281" r:id="rId13"/>
    <p:sldId id="268" r:id="rId14"/>
    <p:sldId id="269" r:id="rId15"/>
    <p:sldId id="279" r:id="rId16"/>
    <p:sldId id="280" r:id="rId17"/>
    <p:sldId id="282" r:id="rId18"/>
    <p:sldId id="283" r:id="rId19"/>
    <p:sldId id="284" r:id="rId20"/>
    <p:sldId id="291" r:id="rId21"/>
    <p:sldId id="286" r:id="rId22"/>
    <p:sldId id="287" r:id="rId23"/>
    <p:sldId id="292" r:id="rId24"/>
    <p:sldId id="295" r:id="rId25"/>
    <p:sldId id="296" r:id="rId26"/>
    <p:sldId id="297" r:id="rId27"/>
    <p:sldId id="298" r:id="rId28"/>
    <p:sldId id="270" r:id="rId29"/>
    <p:sldId id="271" r:id="rId30"/>
    <p:sldId id="272" r:id="rId31"/>
    <p:sldId id="274" r:id="rId32"/>
    <p:sldId id="276" r:id="rId33"/>
    <p:sldId id="275" r:id="rId34"/>
    <p:sldId id="277" r:id="rId35"/>
    <p:sldId id="278" r:id="rId36"/>
    <p:sldId id="26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C34-99A4-4757-87DB-A884BB41AA7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D42-AD3D-4473-94F0-DC2C13BE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C34-99A4-4757-87DB-A884BB41AA7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D42-AD3D-4473-94F0-DC2C13BE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5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C34-99A4-4757-87DB-A884BB41AA7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D42-AD3D-4473-94F0-DC2C13BE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6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C34-99A4-4757-87DB-A884BB41AA7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D42-AD3D-4473-94F0-DC2C13BE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3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C34-99A4-4757-87DB-A884BB41AA7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D42-AD3D-4473-94F0-DC2C13BE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4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C34-99A4-4757-87DB-A884BB41AA7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D42-AD3D-4473-94F0-DC2C13BE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C34-99A4-4757-87DB-A884BB41AA7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D42-AD3D-4473-94F0-DC2C13BE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0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C34-99A4-4757-87DB-A884BB41AA7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D42-AD3D-4473-94F0-DC2C13BE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9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C34-99A4-4757-87DB-A884BB41AA7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D42-AD3D-4473-94F0-DC2C13BE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9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C34-99A4-4757-87DB-A884BB41AA7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D42-AD3D-4473-94F0-DC2C13BE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1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C34-99A4-4757-87DB-A884BB41AA7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D42-AD3D-4473-94F0-DC2C13BE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1FC34-99A4-4757-87DB-A884BB41AA7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CD42-AD3D-4473-94F0-DC2C13BED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1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king/rs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activemanifesto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ing/rsc" TargetMode="External"/><Relationship Id="rId2" Type="http://schemas.openxmlformats.org/officeDocument/2006/relationships/hyperlink" Target="https://benwilcock.wordpress.com/2020/06/25/getting-started-with-rsocket-on-spring-boo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socket/rsocket" TargetMode="External"/><Relationship Id="rId5" Type="http://schemas.openxmlformats.org/officeDocument/2006/relationships/hyperlink" Target="https://www.reactivemanifesto.org/" TargetMode="External"/><Relationship Id="rId4" Type="http://schemas.openxmlformats.org/officeDocument/2006/relationships/hyperlink" Target="https://github.com/rsocket/rsocket/blob/master/Motivations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CFF7B4A9-3FA2-4983-832C-04B09DEA3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42" y="1592177"/>
            <a:ext cx="9150716" cy="367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1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D6D7D1-6E9B-4639-95F9-55BDC11D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574"/>
            <a:ext cx="10515600" cy="5726389"/>
          </a:xfrm>
        </p:spPr>
        <p:txBody>
          <a:bodyPr/>
          <a:lstStyle/>
          <a:p>
            <a:r>
              <a:rPr lang="tr-TR" sz="2000" dirty="0" err="1"/>
              <a:t>application.properties</a:t>
            </a:r>
            <a:endParaRPr lang="tr-TR" sz="2000" dirty="0"/>
          </a:p>
          <a:p>
            <a:pPr marL="457200" lvl="1" indent="0">
              <a:buNone/>
            </a:pPr>
            <a:r>
              <a:rPr lang="en-US" sz="2000" dirty="0" err="1"/>
              <a:t>spring.rsocket.server.port</a:t>
            </a:r>
            <a:r>
              <a:rPr lang="en-US" sz="2000" dirty="0"/>
              <a:t>=7000</a:t>
            </a:r>
            <a:endParaRPr lang="tr-TR" sz="2000" dirty="0"/>
          </a:p>
          <a:p>
            <a:r>
              <a:rPr lang="tr-TR" sz="2000" dirty="0"/>
              <a:t>POJO sınıfı  (Message </a:t>
            </a:r>
            <a:r>
              <a:rPr lang="tr-TR" sz="2000" dirty="0" err="1"/>
              <a:t>class</a:t>
            </a:r>
            <a:r>
              <a:rPr lang="tr-TR" sz="2000" dirty="0"/>
              <a:t>)</a:t>
            </a:r>
          </a:p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8319005-6914-40F1-BF58-4DAA5215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91" y="2228280"/>
            <a:ext cx="9631017" cy="39494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653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019E21-6750-4D38-889B-1606DFA5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5766146"/>
          </a:xfrm>
        </p:spPr>
        <p:txBody>
          <a:bodyPr/>
          <a:lstStyle/>
          <a:p>
            <a:r>
              <a:rPr lang="tr-TR" sz="2800" dirty="0"/>
              <a:t>Web servisi tanımı için oluşturulacak "Controller" sınıfı: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4F3341C-A945-41DF-826F-318CC46D9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28" y="1435106"/>
            <a:ext cx="10147143" cy="39877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5189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C7485A-0942-49D7-9D65-7C2E9C19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Testi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C1434A-AC60-4DC6-B6A8-2A6057B1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RSocket</a:t>
            </a:r>
            <a:r>
              <a:rPr lang="tr-TR" dirty="0"/>
              <a:t> uygulamalarını test etmek için </a:t>
            </a:r>
            <a:r>
              <a:rPr lang="tr-TR" dirty="0" err="1"/>
              <a:t>RSocket</a:t>
            </a:r>
            <a:r>
              <a:rPr lang="tr-TR" dirty="0"/>
              <a:t> CLI kurabilir, </a:t>
            </a:r>
            <a:r>
              <a:rPr lang="tr-TR" dirty="0" err="1"/>
              <a:t>Junit</a:t>
            </a:r>
            <a:r>
              <a:rPr lang="tr-TR" dirty="0"/>
              <a:t> testi yazabilir veya başka bir </a:t>
            </a:r>
            <a:r>
              <a:rPr lang="tr-TR" dirty="0" err="1"/>
              <a:t>spring</a:t>
            </a:r>
            <a:r>
              <a:rPr lang="tr-TR" dirty="0"/>
              <a:t> uygulamasının istemci olarak davranmasını sağlayabilirsiniz.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7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105D48-A548-479E-B9E0-FC5073CD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servis testi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19A1F5-0630-4E4F-BFB2-E666F75F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https://github.com/making/rsc</a:t>
            </a:r>
            <a:endParaRPr lang="tr-TR" dirty="0"/>
          </a:p>
          <a:p>
            <a:r>
              <a:rPr lang="tr-TR" dirty="0"/>
              <a:t>Linki kullanarak </a:t>
            </a:r>
            <a:r>
              <a:rPr lang="tr-TR" dirty="0" err="1"/>
              <a:t>Rsocket</a:t>
            </a:r>
            <a:r>
              <a:rPr lang="tr-TR" dirty="0"/>
              <a:t> CLI’ </a:t>
            </a:r>
            <a:r>
              <a:rPr lang="tr-TR" dirty="0" err="1"/>
              <a:t>yı</a:t>
            </a:r>
            <a:r>
              <a:rPr lang="tr-TR" dirty="0"/>
              <a:t> bilgisayarınıza indirin.</a:t>
            </a:r>
          </a:p>
          <a:p>
            <a:r>
              <a:rPr lang="tr-TR" dirty="0"/>
              <a:t>Aşağıdaki komut ile web servisinizi test edebilirsiniz.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java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jar rsc.jar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debug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request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data "{\"reflector\":\"value\"}"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route request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response </a:t>
            </a:r>
            <a:r>
              <a:rPr lang="en-US" sz="1800" u="sng" dirty="0">
                <a:solidFill>
                  <a:srgbClr val="3F5FBF"/>
                </a:solidFill>
                <a:latin typeface="Consolas" panose="020B0609020204030204" pitchFamily="49" charset="0"/>
              </a:rPr>
              <a:t>tcp://localhost:7000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1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EB7F69-0568-40BD-A654-621385B29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877"/>
            <a:ext cx="10515600" cy="387108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tr-TR" dirty="0"/>
              <a:t>Sisteminizde yüklü olan </a:t>
            </a:r>
            <a:r>
              <a:rPr lang="tr-TR" dirty="0" err="1"/>
              <a:t>java</a:t>
            </a:r>
            <a:r>
              <a:rPr lang="tr-TR" dirty="0"/>
              <a:t>’ ya </a:t>
            </a:r>
            <a:r>
              <a:rPr lang="tr-TR" dirty="0" err="1"/>
              <a:t>jar</a:t>
            </a:r>
            <a:r>
              <a:rPr lang="tr-TR" dirty="0"/>
              <a:t> çalıştıracağını bildiriyoruz.</a:t>
            </a:r>
          </a:p>
          <a:p>
            <a:pPr marL="514350" indent="-514350">
              <a:buAutoNum type="arabicPeriod"/>
            </a:pPr>
            <a:r>
              <a:rPr lang="tr-TR" dirty="0"/>
              <a:t>Çalıştırılacak </a:t>
            </a:r>
            <a:r>
              <a:rPr lang="tr-TR" dirty="0" err="1"/>
              <a:t>jar</a:t>
            </a:r>
            <a:r>
              <a:rPr lang="tr-TR" dirty="0"/>
              <a:t> dosyasının adı. Devam eden parametreler </a:t>
            </a:r>
            <a:r>
              <a:rPr lang="tr-TR" dirty="0" err="1"/>
              <a:t>jar</a:t>
            </a:r>
            <a:r>
              <a:rPr lang="tr-TR" dirty="0"/>
              <a:t> dosyasına verilen bilgilerdir.</a:t>
            </a:r>
          </a:p>
          <a:p>
            <a:pPr marL="514350" indent="-514350">
              <a:buAutoNum type="arabicPeriod"/>
            </a:pPr>
            <a:r>
              <a:rPr lang="tr-TR" dirty="0"/>
              <a:t>--</a:t>
            </a:r>
            <a:r>
              <a:rPr lang="tr-TR" dirty="0" err="1"/>
              <a:t>debug</a:t>
            </a:r>
            <a:r>
              <a:rPr lang="tr-TR" dirty="0"/>
              <a:t> "</a:t>
            </a:r>
            <a:r>
              <a:rPr lang="tr-TR" dirty="0" err="1"/>
              <a:t>Framelogger</a:t>
            </a:r>
            <a:r>
              <a:rPr lang="tr-TR" dirty="0"/>
              <a:t>" ismi verilen yapıyı aktive eder. İstekler ve cevaplar daha ayrıntılı şekilde görülebilir.</a:t>
            </a:r>
          </a:p>
          <a:p>
            <a:pPr marL="514350" indent="-514350">
              <a:buAutoNum type="arabicPeriod"/>
            </a:pPr>
            <a:r>
              <a:rPr lang="tr-TR" dirty="0"/>
              <a:t>"</a:t>
            </a:r>
            <a:r>
              <a:rPr lang="tr-TR" dirty="0" err="1"/>
              <a:t>request-response</a:t>
            </a:r>
            <a:r>
              <a:rPr lang="tr-TR" dirty="0"/>
              <a:t>" çözümünü kullanmak istediğimizi bildiriyoruz.</a:t>
            </a:r>
          </a:p>
          <a:p>
            <a:pPr marL="514350" indent="-514350">
              <a:buAutoNum type="arabicPeriod"/>
            </a:pPr>
            <a:r>
              <a:rPr lang="tr-TR" dirty="0"/>
              <a:t>Gönderilecek verinin belirtildiği yer.</a:t>
            </a:r>
          </a:p>
          <a:p>
            <a:pPr marL="514350" indent="-514350">
              <a:buAutoNum type="arabicPeriod"/>
            </a:pPr>
            <a:r>
              <a:rPr lang="tr-TR" dirty="0"/>
              <a:t>Sunucu adresi ve </a:t>
            </a:r>
            <a:r>
              <a:rPr lang="tr-TR" dirty="0" err="1"/>
              <a:t>api-url</a:t>
            </a:r>
            <a:r>
              <a:rPr lang="tr-TR" dirty="0"/>
              <a:t> bilgilerinin belirtildiği yer.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E0CCEF4-B8CA-483A-8323-B0DB8928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8"/>
            <a:ext cx="12192000" cy="9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705E9B-6C3A-4E5B-B69B-D251A8050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Helloworld</a:t>
            </a:r>
            <a:r>
              <a:rPr lang="tr-TR" dirty="0"/>
              <a:t> Uygulaması</a:t>
            </a:r>
            <a:br>
              <a:rPr lang="tr-TR" dirty="0"/>
            </a:br>
            <a:r>
              <a:rPr lang="tr-TR" dirty="0"/>
              <a:t>Fire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Forget</a:t>
            </a:r>
            <a:r>
              <a:rPr lang="tr-TR" dirty="0"/>
              <a:t> (</a:t>
            </a:r>
            <a:r>
              <a:rPr lang="tr-TR" dirty="0" err="1"/>
              <a:t>fnf</a:t>
            </a:r>
            <a:r>
              <a:rPr lang="tr-TR" dirty="0"/>
              <a:t>) Modeli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9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ECC268-CF33-4ADC-82CA-3EE6F84F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Fire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Forget</a:t>
            </a:r>
            <a:r>
              <a:rPr lang="tr-TR" dirty="0"/>
              <a:t> (</a:t>
            </a:r>
            <a:r>
              <a:rPr lang="tr-TR" dirty="0" err="1"/>
              <a:t>fnf</a:t>
            </a:r>
            <a:r>
              <a:rPr lang="tr-TR" dirty="0"/>
              <a:t>) Modeli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88431F-B35D-4702-8A37-68603F85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HTTP de yapamayacağınız özelliklerden biridir.</a:t>
            </a:r>
          </a:p>
          <a:p>
            <a:pPr algn="just"/>
            <a:r>
              <a:rPr lang="tr-TR" dirty="0"/>
              <a:t>İstemcinin veriyi gönderdikten sonra geri kalan süreç ile ilgilenmediği durumlarda kullanılır.</a:t>
            </a:r>
          </a:p>
          <a:p>
            <a:pPr algn="just"/>
            <a:r>
              <a:rPr lang="tr-TR" dirty="0"/>
              <a:t>Sadece gönderilmeyen bir cevap olarak bakılmamalı. Gereksiz ağ kullanımını engellemek dışında, Client tarafının beklemede kalmasını, sunucu tarafının ise isteği hazırlamasını engelleyerek performans verimliliği sağlar.</a:t>
            </a:r>
          </a:p>
          <a:p>
            <a:pPr algn="just"/>
            <a:r>
              <a:rPr lang="tr-TR" dirty="0"/>
              <a:t>Kritik olmayan işlemler için kullanılmalıdır.</a:t>
            </a:r>
          </a:p>
          <a:p>
            <a:pPr algn="just"/>
            <a:r>
              <a:rPr lang="tr-TR" dirty="0"/>
              <a:t>Aşağıdaki komut ile web servisinizi test edebilirsiniz.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java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jar rsc.jar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debug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--</a:t>
            </a:r>
            <a:r>
              <a:rPr lang="en-US" sz="1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fnf</a:t>
            </a:r>
            <a:r>
              <a:rPr lang="en-US" sz="1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7F7F9F"/>
                </a:solidFill>
                <a:latin typeface="Consolas" panose="020B0609020204030204" pitchFamily="49" charset="0"/>
              </a:rPr>
              <a:t>--</a:t>
            </a:r>
            <a:r>
              <a:rPr lang="en-US" sz="1800" u="sng" dirty="0">
                <a:solidFill>
                  <a:srgbClr val="3F5FBF"/>
                </a:solidFill>
                <a:latin typeface="Consolas" panose="020B0609020204030204" pitchFamily="49" charset="0"/>
              </a:rPr>
              <a:t>data "{\"reflector\":\"value\"}" </a:t>
            </a:r>
            <a:r>
              <a:rPr lang="en-US" sz="1800" u="sng" dirty="0">
                <a:solidFill>
                  <a:srgbClr val="7F7F9F"/>
                </a:solidFill>
                <a:latin typeface="Consolas" panose="020B0609020204030204" pitchFamily="49" charset="0"/>
              </a:rPr>
              <a:t>--</a:t>
            </a:r>
            <a:r>
              <a:rPr lang="en-US" sz="1800" u="sng" dirty="0">
                <a:solidFill>
                  <a:srgbClr val="3F5FBF"/>
                </a:solidFill>
                <a:latin typeface="Consolas" panose="020B0609020204030204" pitchFamily="49" charset="0"/>
              </a:rPr>
              <a:t>route fire</a:t>
            </a:r>
            <a:r>
              <a:rPr lang="en-US" sz="1800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1800" u="sng" dirty="0">
                <a:solidFill>
                  <a:srgbClr val="3F5FBF"/>
                </a:solidFill>
                <a:latin typeface="Consolas" panose="020B0609020204030204" pitchFamily="49" charset="0"/>
              </a:rPr>
              <a:t>and</a:t>
            </a:r>
            <a:r>
              <a:rPr lang="en-US" sz="1800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1800" u="sng" dirty="0">
                <a:solidFill>
                  <a:srgbClr val="3F5FBF"/>
                </a:solidFill>
                <a:latin typeface="Consolas" panose="020B0609020204030204" pitchFamily="49" charset="0"/>
              </a:rPr>
              <a:t>forget tcp://localhost:7000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962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A02C9D-046E-4959-AC1F-ED5F5721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8"/>
            <a:ext cx="10515600" cy="58854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"</a:t>
            </a:r>
            <a:r>
              <a:rPr lang="en-US" sz="1800" dirty="0">
                <a:latin typeface="Consolas" panose="020B0609020204030204" pitchFamily="49" charset="0"/>
              </a:rPr>
              <a:t>Message</a:t>
            </a:r>
            <a:r>
              <a:rPr lang="tr-TR" dirty="0"/>
              <a:t>" ifadesi yerine "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tr-TR" dirty="0"/>
              <a:t>" yerleştirin.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"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tr-TR" dirty="0"/>
              <a:t>" ifadesini tamamen kaldırın.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D7C11F6-D09D-489A-9C1F-401DF4C5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95" y="1390171"/>
            <a:ext cx="7444409" cy="53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3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705E9B-6C3A-4E5B-B69B-D251A8050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Helloworld</a:t>
            </a:r>
            <a:r>
              <a:rPr lang="tr-TR" dirty="0"/>
              <a:t> Uygulaması</a:t>
            </a:r>
            <a:br>
              <a:rPr lang="tr-TR" dirty="0"/>
            </a:br>
            <a:r>
              <a:rPr lang="tr-TR" dirty="0" err="1"/>
              <a:t>Stream</a:t>
            </a:r>
            <a:r>
              <a:rPr lang="tr-TR" dirty="0"/>
              <a:t> Modeli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9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ECC268-CF33-4ADC-82CA-3EE6F84F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Stream</a:t>
            </a:r>
            <a:r>
              <a:rPr lang="tr-TR" dirty="0"/>
              <a:t> Modeli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88431F-B35D-4702-8A37-68603F85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Not: </a:t>
            </a:r>
            <a:r>
              <a:rPr lang="tr-TR" dirty="0" err="1"/>
              <a:t>RSocket</a:t>
            </a:r>
            <a:r>
              <a:rPr lang="tr-TR" dirty="0"/>
              <a:t> içerisinde </a:t>
            </a:r>
            <a:r>
              <a:rPr lang="tr-TR" dirty="0" err="1"/>
              <a:t>request-response</a:t>
            </a:r>
            <a:r>
              <a:rPr lang="tr-TR" dirty="0"/>
              <a:t> modeli sadece 1 cevap dönülen </a:t>
            </a:r>
            <a:r>
              <a:rPr lang="tr-TR" dirty="0" err="1"/>
              <a:t>stream</a:t>
            </a:r>
            <a:r>
              <a:rPr lang="tr-TR" dirty="0"/>
              <a:t>’ 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  <a:p>
            <a:pPr algn="just"/>
            <a:r>
              <a:rPr lang="tr-TR" dirty="0"/>
              <a:t>HTTP de yapamayacağınız özelliklerden biridir.</a:t>
            </a:r>
          </a:p>
          <a:p>
            <a:pPr algn="just"/>
            <a:r>
              <a:rPr lang="tr-TR" dirty="0"/>
              <a:t>Sunucunun, istemciye sürekli veri göndermesi gereken durumlarda kullanılır.</a:t>
            </a:r>
          </a:p>
          <a:p>
            <a:pPr algn="just"/>
            <a:r>
              <a:rPr lang="tr-TR" dirty="0"/>
              <a:t>Göndermeniz gereken listeyi, koleksiyonu veya uzun bir metni tek seferde değil parça parça gönderebilirsiniz.</a:t>
            </a:r>
          </a:p>
          <a:p>
            <a:pPr algn="just"/>
            <a:r>
              <a:rPr lang="tr-TR" dirty="0"/>
              <a:t>Aşağıdaki komut ile web servisinizi test edebilirsiniz.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java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jar rsc.jar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debug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stream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data "{\"reflector\":\"value\"}"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route stream </a:t>
            </a:r>
            <a:r>
              <a:rPr lang="en-US" sz="1800" u="sng" dirty="0">
                <a:solidFill>
                  <a:srgbClr val="3F5FBF"/>
                </a:solidFill>
                <a:latin typeface="Consolas" panose="020B0609020204030204" pitchFamily="49" charset="0"/>
              </a:rPr>
              <a:t>tcp://localhost:7000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416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DAE490AF-E08B-4ACF-B9C2-7F053EB1B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400050"/>
            <a:ext cx="110585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29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A02C9D-046E-4959-AC1F-ED5F5721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8"/>
            <a:ext cx="10515600" cy="58854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"</a:t>
            </a:r>
            <a:r>
              <a:rPr lang="en-US" sz="1800" dirty="0">
                <a:latin typeface="Consolas" panose="020B0609020204030204" pitchFamily="49" charset="0"/>
              </a:rPr>
              <a:t>Message</a:t>
            </a:r>
            <a:r>
              <a:rPr lang="tr-TR" dirty="0"/>
              <a:t>" ifadesi yerine "</a:t>
            </a:r>
            <a:r>
              <a:rPr lang="en-US" sz="1800" u="sng" dirty="0">
                <a:latin typeface="Consolas" panose="020B0609020204030204" pitchFamily="49" charset="0"/>
              </a:rPr>
              <a:t>Flux&lt;Message&gt;</a:t>
            </a:r>
            <a:r>
              <a:rPr lang="tr-TR" dirty="0"/>
              <a:t>" yerleştirin.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"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tr-TR" dirty="0"/>
              <a:t>" ifadesini "</a:t>
            </a:r>
            <a:r>
              <a:rPr lang="en-US" sz="1800" dirty="0">
                <a:latin typeface="Consolas" panose="020B0609020204030204" pitchFamily="49" charset="0"/>
              </a:rPr>
              <a:t>Flux</a:t>
            </a:r>
            <a:r>
              <a:rPr lang="tr-TR" dirty="0"/>
              <a:t>" nesnesi oluşturup dönün.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012BE9E-815C-4ABC-835D-F93E37B58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65" y="1349237"/>
            <a:ext cx="6596270" cy="53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0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705E9B-6C3A-4E5B-B69B-D251A8050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Helloworld</a:t>
            </a:r>
            <a:r>
              <a:rPr lang="tr-TR" dirty="0"/>
              <a:t> Uygulaması</a:t>
            </a:r>
            <a:br>
              <a:rPr lang="tr-TR" dirty="0"/>
            </a:br>
            <a:r>
              <a:rPr lang="tr-TR" dirty="0"/>
              <a:t>Channel Modeli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35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ECC268-CF33-4ADC-82CA-3EE6F84F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Channel Modeli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88431F-B35D-4702-8A37-68603F85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HTTP de yapamayacağınız özelliklerden biridir.</a:t>
            </a:r>
          </a:p>
          <a:p>
            <a:pPr algn="just"/>
            <a:r>
              <a:rPr lang="tr-TR" dirty="0" err="1"/>
              <a:t>Stream</a:t>
            </a:r>
            <a:r>
              <a:rPr lang="tr-TR" dirty="0"/>
              <a:t> modelinin iki taraf için de geçerli olması gibi düşünülebilir.</a:t>
            </a:r>
          </a:p>
          <a:p>
            <a:pPr algn="just"/>
            <a:r>
              <a:rPr lang="tr-TR" dirty="0"/>
              <a:t>İki yönlüdür, istemci-sunucu veya sunucu-istemci arası istekler gönderilip cevapları alınabilir.</a:t>
            </a:r>
          </a:p>
          <a:p>
            <a:pPr algn="just"/>
            <a:r>
              <a:rPr lang="tr-TR" dirty="0"/>
              <a:t>Görüntülü görüşmelerde, gerçek zamanlı mesajlaşma uygulamalarında kullanılabilir.</a:t>
            </a:r>
          </a:p>
          <a:p>
            <a:pPr algn="just"/>
            <a:r>
              <a:rPr lang="tr-TR" dirty="0"/>
              <a:t>Aşağıdaki komut ile test edebilirsiniz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java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jar rsc.jar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debug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channel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data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route channel </a:t>
            </a:r>
            <a:r>
              <a:rPr lang="en-US" sz="1800" u="sng" dirty="0">
                <a:solidFill>
                  <a:srgbClr val="3F5FBF"/>
                </a:solidFill>
                <a:latin typeface="Consolas" panose="020B0609020204030204" pitchFamily="49" charset="0"/>
              </a:rPr>
              <a:t>tcp://localhost:7000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0429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A02C9D-046E-4959-AC1F-ED5F5721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8"/>
            <a:ext cx="10515600" cy="58854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"</a:t>
            </a:r>
            <a:r>
              <a:rPr lang="en-US" sz="1800" dirty="0">
                <a:latin typeface="Consolas" panose="020B0609020204030204" pitchFamily="49" charset="0"/>
              </a:rPr>
              <a:t>Message</a:t>
            </a:r>
            <a:r>
              <a:rPr lang="tr-TR" dirty="0"/>
              <a:t>" ifadesi yerine "</a:t>
            </a:r>
            <a:r>
              <a:rPr lang="en-US" sz="1800" u="sng" dirty="0">
                <a:latin typeface="Consolas" panose="020B0609020204030204" pitchFamily="49" charset="0"/>
              </a:rPr>
              <a:t>Flux&lt;Message&gt;</a:t>
            </a:r>
            <a:r>
              <a:rPr lang="tr-TR" dirty="0"/>
              <a:t>" yerleştirin.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"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tr-TR" dirty="0"/>
              <a:t>" ifadesini "</a:t>
            </a:r>
            <a:r>
              <a:rPr lang="en-US" sz="1800" dirty="0">
                <a:latin typeface="Consolas" panose="020B0609020204030204" pitchFamily="49" charset="0"/>
              </a:rPr>
              <a:t>Flux</a:t>
            </a:r>
            <a:r>
              <a:rPr lang="tr-TR" dirty="0"/>
              <a:t>" nesnesi oluşturup dönün.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22BCA35-B734-43EA-9090-C3AE1BC0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81" y="1276301"/>
            <a:ext cx="8736037" cy="558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28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0521C3-DE13-4BFE-95B6-87F9148F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RSocket</a:t>
            </a:r>
            <a:r>
              <a:rPr lang="tr-TR" dirty="0"/>
              <a:t> </a:t>
            </a:r>
            <a:r>
              <a:rPr lang="tr-TR" dirty="0" err="1"/>
              <a:t>Cancellation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5F3850-C313-4221-B5EA-C778DD6C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RSocket</a:t>
            </a:r>
            <a:r>
              <a:rPr lang="tr-TR" dirty="0"/>
              <a:t> ile kurulan her iletişim bitirilmeden önce "</a:t>
            </a:r>
            <a:r>
              <a:rPr lang="tr-TR" dirty="0" err="1"/>
              <a:t>Cancellation</a:t>
            </a:r>
            <a:r>
              <a:rPr lang="tr-TR" dirty="0"/>
              <a:t>" adı </a:t>
            </a:r>
            <a:r>
              <a:rPr lang="tr-TR" dirty="0" err="1"/>
              <a:t>verlien</a:t>
            </a:r>
            <a:r>
              <a:rPr lang="tr-TR" dirty="0"/>
              <a:t> süreç başlatılır. Bu sayede sunucu tarafı herhangi bir bağlantı koparılırken temizlemesi gereken bilgiler, nesneler </a:t>
            </a:r>
            <a:r>
              <a:rPr lang="tr-TR" dirty="0" err="1"/>
              <a:t>vs</a:t>
            </a:r>
            <a:r>
              <a:rPr lang="tr-TR" dirty="0"/>
              <a:t> var ise bunları kaldırabilir.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58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F5CA03-1FF9-4B2D-A2C8-F55C4C97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RSocket</a:t>
            </a:r>
            <a:r>
              <a:rPr lang="tr-TR" dirty="0"/>
              <a:t> </a:t>
            </a:r>
            <a:r>
              <a:rPr lang="tr-TR" dirty="0" err="1"/>
              <a:t>Resumability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A56F16-A097-41FA-B3CE-6C801755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Bazı durumlarda ağlarda anlık kopmalar meydana gelebiliyor. </a:t>
            </a:r>
            <a:r>
              <a:rPr lang="tr-TR" dirty="0" err="1"/>
              <a:t>Stream</a:t>
            </a:r>
            <a:r>
              <a:rPr lang="tr-TR" dirty="0"/>
              <a:t> hizmeti verdiğiniz tüm istemcilerin tekrar bağlanmaya çalışması hem uygulamanıza hem de ağınıza büyük yükler getirebilir. </a:t>
            </a:r>
          </a:p>
          <a:p>
            <a:r>
              <a:rPr lang="tr-TR" dirty="0" err="1"/>
              <a:t>RSocket</a:t>
            </a:r>
            <a:r>
              <a:rPr lang="tr-TR" dirty="0"/>
              <a:t> "Simple </a:t>
            </a:r>
            <a:r>
              <a:rPr lang="tr-TR" dirty="0" err="1"/>
              <a:t>Handshake</a:t>
            </a:r>
            <a:r>
              <a:rPr lang="tr-TR" dirty="0"/>
              <a:t>" adı verilen çözüm ile istemcilerin, farklı bağlantı üzerinden aynı oturum ile işlemlerine devam etmelerini sağlayabilir.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3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863C7D-7599-4F07-A175-6E41AD94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Flexibility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F55558-2E70-4449-A294-0AC3C25F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RSocket</a:t>
            </a:r>
            <a:r>
              <a:rPr lang="tr-TR" dirty="0"/>
              <a:t>, arka planda HTTP bağımlılığınızı kaldırdığı gibi "transport" katmanında da TCP dışında alternatifleri kullanmanıza imkan sağlar.</a:t>
            </a:r>
          </a:p>
          <a:p>
            <a:r>
              <a:rPr lang="tr-TR" dirty="0" err="1"/>
              <a:t>WebSockets</a:t>
            </a:r>
            <a:r>
              <a:rPr lang="tr-TR" dirty="0"/>
              <a:t>, TCP, </a:t>
            </a:r>
            <a:r>
              <a:rPr lang="tr-TR" dirty="0" err="1"/>
              <a:t>Aeron</a:t>
            </a:r>
            <a:r>
              <a:rPr lang="tr-TR" dirty="0"/>
              <a:t> dışında herhangi bir TCP-</a:t>
            </a:r>
            <a:r>
              <a:rPr lang="tr-TR" dirty="0" err="1"/>
              <a:t>like</a:t>
            </a:r>
            <a:r>
              <a:rPr lang="tr-TR" dirty="0"/>
              <a:t> (</a:t>
            </a:r>
            <a:r>
              <a:rPr lang="tr-TR" dirty="0" err="1"/>
              <a:t>Qubic</a:t>
            </a:r>
            <a:r>
              <a:rPr lang="tr-TR" dirty="0"/>
              <a:t>) protokolü de destekleyecek.</a:t>
            </a:r>
          </a:p>
          <a:p>
            <a:r>
              <a:rPr lang="tr-TR" dirty="0" err="1"/>
              <a:t>RSocket</a:t>
            </a:r>
            <a:r>
              <a:rPr lang="tr-TR" dirty="0"/>
              <a:t> bu protokoller arası geçişi minimum efor ile yapmanızı sağlıyor.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16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3C5DAA-ABFC-492E-8BE6-B5C792A5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RSocket</a:t>
            </a:r>
            <a:r>
              <a:rPr lang="tr-TR" dirty="0"/>
              <a:t> Dezavantajları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EA083B-A0FC-4D03-A58E-A0E1E23D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Hala geliştirme aşamasında</a:t>
            </a:r>
          </a:p>
          <a:p>
            <a:r>
              <a:rPr lang="tr-TR" dirty="0"/>
              <a:t>İyi dokümantasyonu yok</a:t>
            </a:r>
          </a:p>
          <a:p>
            <a:r>
              <a:rPr lang="tr-TR" dirty="0"/>
              <a:t>Swift, </a:t>
            </a:r>
            <a:r>
              <a:rPr lang="tr-TR" dirty="0" err="1"/>
              <a:t>Python</a:t>
            </a:r>
            <a:r>
              <a:rPr lang="tr-TR" dirty="0"/>
              <a:t>, </a:t>
            </a:r>
            <a:r>
              <a:rPr lang="tr-TR" dirty="0" err="1"/>
              <a:t>Rust</a:t>
            </a:r>
            <a:r>
              <a:rPr lang="tr-TR" dirty="0"/>
              <a:t> için </a:t>
            </a:r>
            <a:r>
              <a:rPr lang="tr-TR" dirty="0" err="1"/>
              <a:t>implementasyonu</a:t>
            </a:r>
            <a:r>
              <a:rPr lang="tr-TR" dirty="0"/>
              <a:t> yok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93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705E9B-6C3A-4E5B-B69B-D251A8050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RSocket</a:t>
            </a:r>
            <a:r>
              <a:rPr lang="tr-TR" dirty="0"/>
              <a:t> İstemci Uygulaması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32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653D72-6586-4590-AC83-E7655B82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Bağımlılıklar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6D8C24-9835-4CAF-88FF-0B17758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5425"/>
            <a:ext cx="10515600" cy="5315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https://start.spring.io/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704CB68-F44C-4006-BCC7-8896B75E4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058" y="1690688"/>
            <a:ext cx="6893883" cy="27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5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078848-8AF3-4F7A-B379-B9C77DE4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RSocket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0F03C4-81F4-46A1-8D38-EA101511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RSocket</a:t>
            </a:r>
            <a:r>
              <a:rPr lang="tr-TR" dirty="0"/>
              <a:t>, "</a:t>
            </a:r>
            <a:r>
              <a:rPr lang="tr-TR" dirty="0" err="1"/>
              <a:t>Reactive</a:t>
            </a:r>
            <a:r>
              <a:rPr lang="tr-TR" dirty="0"/>
              <a:t> Manifesto" dokümanı baz alınarak tasarlanmış bir protokoldür.</a:t>
            </a:r>
          </a:p>
          <a:p>
            <a:r>
              <a:rPr lang="en-US" dirty="0">
                <a:hlinkClick r:id="rId2"/>
              </a:rPr>
              <a:t>https://www.reactivemanifesto.org/</a:t>
            </a:r>
            <a:endParaRPr lang="tr-TR" dirty="0"/>
          </a:p>
          <a:p>
            <a:r>
              <a:rPr lang="tr-TR" dirty="0"/>
              <a:t>Bu bildiri ışığında </a:t>
            </a:r>
            <a:r>
              <a:rPr lang="tr-TR" dirty="0" err="1"/>
              <a:t>RSocket</a:t>
            </a:r>
            <a:r>
              <a:rPr lang="tr-TR" dirty="0"/>
              <a:t> dışında "</a:t>
            </a:r>
            <a:r>
              <a:rPr lang="tr-TR" dirty="0" err="1"/>
              <a:t>Reactive</a:t>
            </a:r>
            <a:r>
              <a:rPr lang="tr-TR" dirty="0"/>
              <a:t> </a:t>
            </a:r>
            <a:r>
              <a:rPr lang="tr-TR" dirty="0" err="1"/>
              <a:t>Streams</a:t>
            </a:r>
            <a:r>
              <a:rPr lang="tr-TR" dirty="0"/>
              <a:t>" ve "</a:t>
            </a:r>
            <a:r>
              <a:rPr lang="tr-TR" dirty="0" err="1"/>
              <a:t>Reactive</a:t>
            </a:r>
            <a:r>
              <a:rPr lang="tr-TR" dirty="0"/>
              <a:t> Extensions" kütüphaneleri de geliştirilmiştir.</a:t>
            </a:r>
          </a:p>
        </p:txBody>
      </p:sp>
    </p:spTree>
    <p:extLst>
      <p:ext uri="{BB962C8B-B14F-4D97-AF65-F5344CB8AC3E}">
        <p14:creationId xmlns:p14="http://schemas.microsoft.com/office/powerpoint/2010/main" val="2151064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185231-65C3-4587-9054-BEC14A68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RSocket</a:t>
            </a:r>
            <a:r>
              <a:rPr lang="tr-TR" dirty="0"/>
              <a:t> İstemci Uygulaması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E867DC-9F80-4133-AC8E-B5F2ED2A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Spring-Shell bağımlılığı ekleyerek uygulamaya kullanıcı etkileşimi verebiliriz.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tr-TR" sz="18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</a:rPr>
              <a:t>org.springframework.shell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tr-TR" sz="18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</a:rPr>
              <a:t>spring-shell-starter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tr-TR" sz="18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</a:rPr>
              <a:t>2.0.0.RELEASE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090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D6D7D1-6E9B-4639-95F9-55BDC11D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574"/>
            <a:ext cx="10515600" cy="5726389"/>
          </a:xfrm>
        </p:spPr>
        <p:txBody>
          <a:bodyPr/>
          <a:lstStyle/>
          <a:p>
            <a:r>
              <a:rPr lang="tr-TR" sz="2000" dirty="0"/>
              <a:t>POJO sınıfı. (Message </a:t>
            </a:r>
            <a:r>
              <a:rPr lang="tr-TR" sz="2000" dirty="0" err="1"/>
              <a:t>class</a:t>
            </a:r>
            <a:r>
              <a:rPr lang="tr-TR" sz="2000" dirty="0"/>
              <a:t>) Server tarafı ile aynı.</a:t>
            </a:r>
          </a:p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8319005-6914-40F1-BF58-4DAA5215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91" y="1454296"/>
            <a:ext cx="9631017" cy="39494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44098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638498-803C-4ADB-B2A6-9CD15FDD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RSocket</a:t>
            </a:r>
            <a:r>
              <a:rPr lang="tr-TR" dirty="0"/>
              <a:t> İstemci Uygulaması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0B9E98-7A67-4C04-AC07-35F01E88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/>
              <a:t>Yeni bir sınıf tanımlayın "</a:t>
            </a:r>
            <a:r>
              <a:rPr lang="tr-TR" sz="2800" dirty="0" err="1"/>
              <a:t>ShellComponent</a:t>
            </a:r>
            <a:r>
              <a:rPr lang="tr-TR" sz="2800" dirty="0"/>
              <a:t>" etiketini verin. Bu sayede sınıf içerisindeki </a:t>
            </a:r>
            <a:r>
              <a:rPr lang="tr-TR" sz="2800" dirty="0" err="1"/>
              <a:t>fonkisyonların</a:t>
            </a:r>
            <a:r>
              <a:rPr lang="tr-TR" sz="2800" dirty="0"/>
              <a:t> </a:t>
            </a:r>
            <a:r>
              <a:rPr lang="tr-TR" sz="2800" dirty="0" err="1"/>
              <a:t>shell</a:t>
            </a:r>
            <a:r>
              <a:rPr lang="tr-TR" sz="2800" dirty="0"/>
              <a:t> üzerinden çalıştırılabileceğini </a:t>
            </a:r>
            <a:r>
              <a:rPr lang="tr-TR" sz="2800" dirty="0" err="1"/>
              <a:t>framework</a:t>
            </a:r>
            <a:r>
              <a:rPr lang="tr-TR" sz="2800" dirty="0"/>
              <a:t>’ e belirtmiş olursunuz.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385BAE4-F2AD-4D98-96B2-D07E0C00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58" y="3429000"/>
            <a:ext cx="5866484" cy="13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2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A3090-A961-4A47-9A92-98F4E541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0039"/>
            <a:ext cx="10515600" cy="3546924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tr-TR" dirty="0" err="1"/>
              <a:t>RSocket</a:t>
            </a:r>
            <a:r>
              <a:rPr lang="tr-TR" dirty="0"/>
              <a:t> isteklerini gönderebilmek için "</a:t>
            </a:r>
            <a:r>
              <a:rPr lang="en-US" b="0" i="0" dirty="0" err="1">
                <a:solidFill>
                  <a:srgbClr val="000099"/>
                </a:solidFill>
                <a:effectLst/>
                <a:latin typeface="Monaco"/>
              </a:rPr>
              <a:t>RSocketRequester</a:t>
            </a:r>
            <a:r>
              <a:rPr lang="tr-TR" dirty="0"/>
              <a:t>" sınıfından bir obje oluşturulur.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Spring tarafında nesnenin oluşturulması için "</a:t>
            </a: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  <a:r>
              <a:rPr lang="tr-TR" dirty="0"/>
              <a:t>" etiketine sahip bir fonksiyonda </a:t>
            </a:r>
            <a:r>
              <a:rPr lang="tr-TR" dirty="0" err="1"/>
              <a:t>implementasyonu</a:t>
            </a:r>
            <a:r>
              <a:rPr lang="tr-TR" dirty="0"/>
              <a:t> yapılır.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Uygulama ayağa kalktığında </a:t>
            </a:r>
            <a:r>
              <a:rPr lang="tr-TR" dirty="0" err="1"/>
              <a:t>RSocket</a:t>
            </a:r>
            <a:r>
              <a:rPr lang="tr-TR" dirty="0"/>
              <a:t> sunucusuna bağlanacaktır. Sunucu bilgileri "</a:t>
            </a:r>
            <a:r>
              <a:rPr lang="en-US" sz="1800" dirty="0" err="1">
                <a:latin typeface="Consolas" panose="020B0609020204030204" pitchFamily="49" charset="0"/>
              </a:rPr>
              <a:t>connectTcp</a:t>
            </a:r>
            <a:r>
              <a:rPr lang="tr-TR" dirty="0"/>
              <a:t>" metodunda verilir.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"</a:t>
            </a:r>
            <a:r>
              <a:rPr lang="en-US" sz="1800" dirty="0">
                <a:latin typeface="Consolas" panose="020B0609020204030204" pitchFamily="49" charset="0"/>
              </a:rPr>
              <a:t>block()</a:t>
            </a:r>
            <a:r>
              <a:rPr lang="tr-TR" dirty="0"/>
              <a:t>" metodu ile bağlantı kurulur.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09D6D0C-1D5F-49ED-A2BD-FEF94A118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5" y="281814"/>
            <a:ext cx="11314170" cy="23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15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07C146-274B-43BC-A8CB-ECED709B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43"/>
            <a:ext cx="10515600" cy="377832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tr-TR" dirty="0"/>
              <a:t>Bu etiket </a:t>
            </a:r>
            <a:r>
              <a:rPr lang="tr-TR" dirty="0" err="1"/>
              <a:t>framework</a:t>
            </a:r>
            <a:r>
              <a:rPr lang="tr-TR" dirty="0"/>
              <a:t>’ e yazılan metodun komut satırından çağırılacağını ifade eder.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 err="1"/>
              <a:t>api-url</a:t>
            </a:r>
            <a:r>
              <a:rPr lang="tr-TR" dirty="0"/>
              <a:t> bilgisinin verildiği yer.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Gönderilecek verinin belirtildiği yer.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Sunucudan dönen cevabın dönüştürüleceği veri tipi.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block()</a:t>
            </a:r>
            <a:r>
              <a:rPr lang="tr-TR" dirty="0"/>
              <a:t>" ile iletişimin başlaması sağlanır.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E78916E-F350-42C7-9597-3DAAF146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216" y="140831"/>
            <a:ext cx="6583017" cy="22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82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E1A9A5-F2F5-4918-903B-53EE42A6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5686633"/>
          </a:xfrm>
        </p:spPr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3686723-828C-4B6E-9B1D-D3525F98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65" y="1208136"/>
            <a:ext cx="11421070" cy="16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14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176960-C669-4623-99E7-9DCE6CD7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DEF158-2862-44B9-9254-9D907BD7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https://benwilcock.wordpress.com/2020/06/25/getting-started-with-rsocket-on-spring-boot/</a:t>
            </a:r>
            <a:endParaRPr lang="tr-TR" dirty="0"/>
          </a:p>
          <a:p>
            <a:r>
              <a:rPr lang="tr-TR" dirty="0">
                <a:hlinkClick r:id="rId3"/>
              </a:rPr>
              <a:t>https://github.com/making/rsc</a:t>
            </a:r>
            <a:endParaRPr lang="tr-TR" dirty="0"/>
          </a:p>
          <a:p>
            <a:r>
              <a:rPr lang="tr-TR" dirty="0">
                <a:hlinkClick r:id="rId4"/>
              </a:rPr>
              <a:t>https://github.com/rsocket/rsocket/blob/master/Motivations.md</a:t>
            </a:r>
            <a:endParaRPr lang="tr-TR" dirty="0"/>
          </a:p>
          <a:p>
            <a:r>
              <a:rPr lang="tr-TR" dirty="0">
                <a:hlinkClick r:id="rId5"/>
              </a:rPr>
              <a:t>https://www.reactivemanifesto.org/</a:t>
            </a:r>
            <a:endParaRPr lang="tr-TR" dirty="0"/>
          </a:p>
          <a:p>
            <a:r>
              <a:rPr lang="tr-TR" dirty="0">
                <a:hlinkClick r:id="rId6"/>
              </a:rPr>
              <a:t>https://github.com/rsocket/rsocket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9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03B636-EDC6-4DD0-A9F0-1E290D0A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Reactive</a:t>
            </a:r>
            <a:r>
              <a:rPr lang="tr-TR" dirty="0"/>
              <a:t> Manifesto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0B4A28-018A-4B6E-8200-5A62F7A7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Bildiriye göre reaktif bir sistemin aşağıdaki koşulları sağlaması gereklidir.</a:t>
            </a:r>
          </a:p>
          <a:p>
            <a:pPr lvl="1"/>
            <a:r>
              <a:rPr lang="tr-TR" dirty="0"/>
              <a:t>Message </a:t>
            </a:r>
            <a:r>
              <a:rPr lang="tr-TR" dirty="0" err="1"/>
              <a:t>Driven</a:t>
            </a:r>
            <a:r>
              <a:rPr lang="tr-TR" dirty="0"/>
              <a:t>: Sistemler birbirlerinden bağımsız hareket edebilmeli.</a:t>
            </a:r>
          </a:p>
          <a:p>
            <a:pPr lvl="1"/>
            <a:r>
              <a:rPr lang="tr-TR" dirty="0" err="1"/>
              <a:t>Responsive</a:t>
            </a:r>
            <a:r>
              <a:rPr lang="tr-TR" dirty="0"/>
              <a:t>: Kısa zamanda cevap</a:t>
            </a:r>
          </a:p>
          <a:p>
            <a:pPr lvl="1"/>
            <a:r>
              <a:rPr lang="tr-TR" dirty="0" err="1"/>
              <a:t>Resilient</a:t>
            </a:r>
            <a:r>
              <a:rPr lang="tr-TR" dirty="0"/>
              <a:t>: Hatalara karşı dayanıklı</a:t>
            </a:r>
          </a:p>
          <a:p>
            <a:pPr lvl="1"/>
            <a:r>
              <a:rPr lang="tr-TR" dirty="0" err="1"/>
              <a:t>Elastic</a:t>
            </a:r>
            <a:r>
              <a:rPr lang="tr-TR" dirty="0"/>
              <a:t>: Büyük yük altında dahi cevap verebilmeli</a:t>
            </a:r>
          </a:p>
        </p:txBody>
      </p:sp>
    </p:spTree>
    <p:extLst>
      <p:ext uri="{BB962C8B-B14F-4D97-AF65-F5344CB8AC3E}">
        <p14:creationId xmlns:p14="http://schemas.microsoft.com/office/powerpoint/2010/main" val="189273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B97900-C4B8-4047-B6CB-B28A83EB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RSocket</a:t>
            </a:r>
            <a:r>
              <a:rPr lang="tr-TR" dirty="0"/>
              <a:t> ve HTTP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73946E-8EDB-46D9-A748-F8A92BE7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İstemci-sunucu mimarilerinde iletişim aracı olarak kullanılan ve tartışmasız lider olan HTTP’ ye alternatif.</a:t>
            </a:r>
          </a:p>
          <a:p>
            <a:r>
              <a:rPr lang="tr-TR" dirty="0"/>
              <a:t>HTTP "</a:t>
            </a:r>
            <a:r>
              <a:rPr lang="tr-TR" dirty="0" err="1"/>
              <a:t>request-response</a:t>
            </a:r>
            <a:r>
              <a:rPr lang="tr-TR" dirty="0"/>
              <a:t>" modeli için tasarlanmış ve bunlar dışındaki alternatiflerin kullanımı için geliştiricilerin efor göstermesi gerekiyor.</a:t>
            </a:r>
          </a:p>
          <a:p>
            <a:r>
              <a:rPr lang="tr-TR" dirty="0" err="1"/>
              <a:t>RSocket</a:t>
            </a:r>
            <a:r>
              <a:rPr lang="tr-TR" dirty="0"/>
              <a:t> tarafından sunulan mesajlaşma modelleri</a:t>
            </a:r>
          </a:p>
          <a:p>
            <a:pPr lvl="1"/>
            <a:r>
              <a:rPr lang="tr-TR" dirty="0" err="1"/>
              <a:t>request-response</a:t>
            </a:r>
            <a:endParaRPr lang="tr-TR" dirty="0"/>
          </a:p>
          <a:p>
            <a:pPr lvl="1"/>
            <a:r>
              <a:rPr lang="tr-TR" dirty="0"/>
              <a:t>fire-</a:t>
            </a:r>
            <a:r>
              <a:rPr lang="tr-TR" dirty="0" err="1"/>
              <a:t>and</a:t>
            </a:r>
            <a:r>
              <a:rPr lang="tr-TR" dirty="0"/>
              <a:t>-</a:t>
            </a:r>
            <a:r>
              <a:rPr lang="tr-TR" dirty="0" err="1"/>
              <a:t>forget</a:t>
            </a:r>
            <a:endParaRPr lang="tr-TR" dirty="0"/>
          </a:p>
          <a:p>
            <a:pPr lvl="1"/>
            <a:r>
              <a:rPr lang="tr-TR" dirty="0" err="1"/>
              <a:t>stream</a:t>
            </a:r>
            <a:endParaRPr lang="tr-TR" dirty="0"/>
          </a:p>
          <a:p>
            <a:pPr lvl="1"/>
            <a:r>
              <a:rPr lang="tr-TR" dirty="0" err="1"/>
              <a:t>channel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56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5F99CD-9EA7-4A04-8C16-2401FE3A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RSocket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5B3875-8599-4E25-8B10-AB88CBC69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RSocket</a:t>
            </a:r>
            <a:r>
              <a:rPr lang="tr-TR" dirty="0"/>
              <a:t> ile "</a:t>
            </a:r>
            <a:r>
              <a:rPr lang="tr-TR" dirty="0" err="1"/>
              <a:t>request-response</a:t>
            </a:r>
            <a:r>
              <a:rPr lang="tr-TR" dirty="0"/>
              <a:t>" dışında "fire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forget</a:t>
            </a:r>
            <a:r>
              <a:rPr lang="tr-TR" dirty="0"/>
              <a:t>, </a:t>
            </a:r>
            <a:r>
              <a:rPr lang="tr-TR" dirty="0" err="1"/>
              <a:t>streaming</a:t>
            </a:r>
            <a:r>
              <a:rPr lang="tr-TR" dirty="0"/>
              <a:t>, </a:t>
            </a:r>
            <a:r>
              <a:rPr lang="tr-TR" dirty="0" err="1"/>
              <a:t>channel</a:t>
            </a:r>
            <a:r>
              <a:rPr lang="tr-TR" dirty="0"/>
              <a:t>" çözümlerini de tek yapıda kullanabilirsiniz. </a:t>
            </a:r>
          </a:p>
          <a:p>
            <a:r>
              <a:rPr lang="tr-TR" dirty="0"/>
              <a:t>Bunları HTTP ile de yapabilirsiniz fakat HTTP’ </a:t>
            </a:r>
            <a:r>
              <a:rPr lang="tr-TR" dirty="0" err="1"/>
              <a:t>nin</a:t>
            </a:r>
            <a:r>
              <a:rPr lang="tr-TR" dirty="0"/>
              <a:t> bu tarz işlemler için tasarlanmadığını bilmelisiniz.</a:t>
            </a:r>
          </a:p>
          <a:p>
            <a:r>
              <a:rPr lang="tr-TR" dirty="0"/>
              <a:t>Başka bir 3. parti bağımlılığa gerek yoktur.</a:t>
            </a:r>
          </a:p>
          <a:p>
            <a:r>
              <a:rPr lang="tr-TR" dirty="0"/>
              <a:t>HTTP kullanmaktan vazgeçmeyin fakat alternatiflerin farkında olun.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5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BDBD26-7C9F-4A87-B8F5-A9E82D3A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RSocket</a:t>
            </a:r>
            <a:r>
              <a:rPr lang="tr-TR" dirty="0"/>
              <a:t> Motivasyon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A55540-D487-4AB6-BC74-BF694F0D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HTTP tarafından sağlanmayan modellerin zorla programlara uygulanması, dolambaçlı yöntemlerin her dile göre farklılık göstermesinden kaynaklı maliyet, zaman ve sürdürülebilirlik açısından büyük problemler oluşturuyor.</a:t>
            </a:r>
          </a:p>
          <a:p>
            <a:pPr algn="just"/>
            <a:r>
              <a:rPr lang="tr-TR" dirty="0" err="1"/>
              <a:t>Push</a:t>
            </a:r>
            <a:r>
              <a:rPr lang="tr-TR" dirty="0"/>
              <a:t> Notification örneğini inceleyelim iki çözüm şekliniz var:</a:t>
            </a:r>
          </a:p>
          <a:p>
            <a:pPr lvl="1" algn="just"/>
            <a:r>
              <a:rPr lang="tr-TR" dirty="0"/>
              <a:t>Client </a:t>
            </a:r>
            <a:r>
              <a:rPr lang="tr-TR" dirty="0" err="1"/>
              <a:t>larınız</a:t>
            </a:r>
            <a:r>
              <a:rPr lang="tr-TR" dirty="0"/>
              <a:t> sürekli olarak sunucuya istek atıp bir bildirim olup-olmadığını kontrol etmeli. (</a:t>
            </a:r>
            <a:r>
              <a:rPr lang="tr-TR" dirty="0" err="1"/>
              <a:t>Makinezin</a:t>
            </a:r>
            <a:r>
              <a:rPr lang="tr-TR" dirty="0"/>
              <a:t> ağı sürekli olarak </a:t>
            </a:r>
            <a:r>
              <a:rPr lang="tr-TR" dirty="0" err="1"/>
              <a:t>notification</a:t>
            </a:r>
            <a:r>
              <a:rPr lang="tr-TR" dirty="0"/>
              <a:t> kontrolü için atılan istekler ile dolu oluyor.)</a:t>
            </a:r>
          </a:p>
          <a:p>
            <a:pPr lvl="1" algn="just"/>
            <a:r>
              <a:rPr lang="tr-TR" dirty="0"/>
              <a:t>Host uygulamanızda tutacağınız bir havuz ile </a:t>
            </a:r>
            <a:r>
              <a:rPr lang="tr-TR" dirty="0" err="1"/>
              <a:t>client</a:t>
            </a:r>
            <a:r>
              <a:rPr lang="tr-TR" dirty="0"/>
              <a:t> </a:t>
            </a:r>
            <a:r>
              <a:rPr lang="tr-TR" dirty="0" err="1"/>
              <a:t>larınızı</a:t>
            </a:r>
            <a:r>
              <a:rPr lang="tr-TR" dirty="0"/>
              <a:t> toplu şekilde saklamak ve bir bildirim olduğunda, onlar arasından </a:t>
            </a:r>
            <a:r>
              <a:rPr lang="tr-TR" dirty="0" err="1"/>
              <a:t>client</a:t>
            </a:r>
            <a:r>
              <a:rPr lang="tr-TR" dirty="0"/>
              <a:t>’ ı bulup mesajınızı atmalısınız. (Client (</a:t>
            </a:r>
            <a:r>
              <a:rPr lang="tr-TR" dirty="0" err="1"/>
              <a:t>ları</a:t>
            </a:r>
            <a:r>
              <a:rPr lang="tr-TR" dirty="0"/>
              <a:t>)</a:t>
            </a:r>
            <a:r>
              <a:rPr lang="tr-TR" dirty="0" err="1"/>
              <a:t>nızı</a:t>
            </a:r>
            <a:r>
              <a:rPr lang="tr-TR" dirty="0"/>
              <a:t> bulmak zaman alabilir. Makinenizde tüm </a:t>
            </a:r>
            <a:r>
              <a:rPr lang="tr-TR" dirty="0" err="1"/>
              <a:t>register</a:t>
            </a:r>
            <a:r>
              <a:rPr lang="tr-TR" dirty="0"/>
              <a:t> olmuş kullanıcıları saklamanız gerekiyor.)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0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705E9B-6C3A-4E5B-B69B-D251A8050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Helloworld</a:t>
            </a:r>
            <a:r>
              <a:rPr lang="tr-TR" dirty="0"/>
              <a:t> Uygulaması </a:t>
            </a:r>
            <a:r>
              <a:rPr lang="tr-TR" dirty="0" err="1"/>
              <a:t>Request</a:t>
            </a:r>
            <a:r>
              <a:rPr lang="tr-TR" dirty="0"/>
              <a:t> – </a:t>
            </a:r>
            <a:r>
              <a:rPr lang="tr-TR" dirty="0" err="1"/>
              <a:t>Response</a:t>
            </a:r>
            <a:r>
              <a:rPr lang="tr-TR" dirty="0"/>
              <a:t> Modeli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653D72-6586-4590-AC83-E7655B82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Bağımlılıklar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6D8C24-9835-4CAF-88FF-0B17758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5425"/>
            <a:ext cx="10515600" cy="5315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https://start.spring.io/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704CB68-F44C-4006-BCC7-8896B75E4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058" y="1690688"/>
            <a:ext cx="6893883" cy="27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2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1952</TotalTime>
  <Words>1191</Words>
  <Application>Microsoft Office PowerPoint</Application>
  <PresentationFormat>Geniş ekran</PresentationFormat>
  <Paragraphs>120</Paragraphs>
  <Slides>36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Monaco</vt:lpstr>
      <vt:lpstr>Office Theme</vt:lpstr>
      <vt:lpstr>PowerPoint Sunusu</vt:lpstr>
      <vt:lpstr>PowerPoint Sunusu</vt:lpstr>
      <vt:lpstr>RSocket</vt:lpstr>
      <vt:lpstr>Reactive Manifesto</vt:lpstr>
      <vt:lpstr>RSocket ve HTTP</vt:lpstr>
      <vt:lpstr>RSocket</vt:lpstr>
      <vt:lpstr>RSocket Motivasyon</vt:lpstr>
      <vt:lpstr>Helloworld Uygulaması Request – Response Modeli</vt:lpstr>
      <vt:lpstr>Bağımlılıklar</vt:lpstr>
      <vt:lpstr>PowerPoint Sunusu</vt:lpstr>
      <vt:lpstr>PowerPoint Sunusu</vt:lpstr>
      <vt:lpstr>Projenin Testi</vt:lpstr>
      <vt:lpstr>Web servis testi</vt:lpstr>
      <vt:lpstr>PowerPoint Sunusu</vt:lpstr>
      <vt:lpstr>Helloworld Uygulaması Fire and Forget (fnf) Modeli</vt:lpstr>
      <vt:lpstr>Fire and Forget (fnf) Modeli</vt:lpstr>
      <vt:lpstr>PowerPoint Sunusu</vt:lpstr>
      <vt:lpstr>Helloworld Uygulaması Stream Modeli</vt:lpstr>
      <vt:lpstr>Stream Modeli</vt:lpstr>
      <vt:lpstr>PowerPoint Sunusu</vt:lpstr>
      <vt:lpstr>Helloworld Uygulaması Channel Modeli</vt:lpstr>
      <vt:lpstr>Channel Modeli</vt:lpstr>
      <vt:lpstr>PowerPoint Sunusu</vt:lpstr>
      <vt:lpstr>RSocket Cancellation</vt:lpstr>
      <vt:lpstr>RSocket Resumability</vt:lpstr>
      <vt:lpstr>Transport Layer Flexibility</vt:lpstr>
      <vt:lpstr>RSocket Dezavantajları</vt:lpstr>
      <vt:lpstr>RSocket İstemci Uygulaması</vt:lpstr>
      <vt:lpstr>Bağımlılıklar</vt:lpstr>
      <vt:lpstr>RSocket İstemci Uygulaması</vt:lpstr>
      <vt:lpstr>PowerPoint Sunusu</vt:lpstr>
      <vt:lpstr>RSocket İstemci Uygulaması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RSocket</dc:title>
  <dc:creator>Abdulkerim Fettahoğlu</dc:creator>
  <cp:lastModifiedBy>Abdulkerim Fettahoğlu</cp:lastModifiedBy>
  <cp:revision>36</cp:revision>
  <dcterms:created xsi:type="dcterms:W3CDTF">2021-12-14T18:48:38Z</dcterms:created>
  <dcterms:modified xsi:type="dcterms:W3CDTF">2021-12-23T12:39:19Z</dcterms:modified>
</cp:coreProperties>
</file>