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5" r:id="rId3"/>
    <p:sldId id="258" r:id="rId4"/>
    <p:sldId id="260" r:id="rId5"/>
    <p:sldId id="276" r:id="rId6"/>
    <p:sldId id="261" r:id="rId7"/>
    <p:sldId id="264" r:id="rId8"/>
    <p:sldId id="263" r:id="rId9"/>
    <p:sldId id="271" r:id="rId10"/>
    <p:sldId id="272" r:id="rId11"/>
    <p:sldId id="265" r:id="rId12"/>
    <p:sldId id="266" r:id="rId13"/>
    <p:sldId id="274" r:id="rId14"/>
    <p:sldId id="267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6" autoAdjust="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8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17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CC60-F86E-452A-8311-7467779B89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37151C-6FFE-43F3-B6F5-EAAC7A2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82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spring.io/spring-native/docs/current/reference/htmlsingle/#support-spring-bo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hmetcemyucel.com/2021/spring-native-ornek-uygulama/" TargetMode="External"/><Relationship Id="rId3" Type="http://schemas.openxmlformats.org/officeDocument/2006/relationships/hyperlink" Target="https://medium.com/trendyol-tech/native-spring-boot-applications-with-graalvm-part-2-build-native-image-performance-results-4badfa16b41b" TargetMode="External"/><Relationship Id="rId7" Type="http://schemas.openxmlformats.org/officeDocument/2006/relationships/hyperlink" Target="https://www.mehmetcemyucel.com/2021/spring-native-ve-graalvm/" TargetMode="External"/><Relationship Id="rId2" Type="http://schemas.openxmlformats.org/officeDocument/2006/relationships/hyperlink" Target="https://medium.com/trendyol-tech/native-spring-boot-applications-with-graalvm-part-1-introduction-6fb71606707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hmetcemyucel.com/2019/Spring-ve-Java-Hantal-Mi-GraalVM-ve-Quarkus-Inceleme/" TargetMode="External"/><Relationship Id="rId11" Type="http://schemas.openxmlformats.org/officeDocument/2006/relationships/hyperlink" Target="https://www.youtube.com/watch?v=NSVETUVWV6c" TargetMode="External"/><Relationship Id="rId5" Type="http://schemas.openxmlformats.org/officeDocument/2006/relationships/hyperlink" Target="https://www.graalvm.org/docs/introduction/" TargetMode="External"/><Relationship Id="rId10" Type="http://schemas.openxmlformats.org/officeDocument/2006/relationships/hyperlink" Target="https://www.youtube.com/watch?v=YvVnBOMi0Rs" TargetMode="External"/><Relationship Id="rId4" Type="http://schemas.openxmlformats.org/officeDocument/2006/relationships/hyperlink" Target="https://www.theserverside.com/definition/GraalVM" TargetMode="External"/><Relationship Id="rId9" Type="http://schemas.openxmlformats.org/officeDocument/2006/relationships/hyperlink" Target="https://www.youtube.com/watch?v=QHIWkwxs0A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786B8BF-442A-49F6-81D8-D78471D0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tr-TR" dirty="0"/>
              <a:t>Spring </a:t>
            </a:r>
            <a:r>
              <a:rPr lang="tr-TR" dirty="0" err="1"/>
              <a:t>Native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FF211C-1FF1-4F70-A69F-82C5C53C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2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42A1125-BEEF-4B06-B7A6-5C89AFBF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AF29A-C02E-4F6E-AE31-4D61F939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803267-175B-4586-A120-09F386B9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A9A8FFA-6965-4B26-BA19-529EA2F1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35719"/>
            <a:ext cx="9951041" cy="39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6610D9-B710-4F4B-AA1B-638F32A7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Native</a:t>
            </a:r>
            <a:r>
              <a:rPr lang="tr-TR" dirty="0"/>
              <a:t> Image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281E96-48BF-44EB-91A4-86F4BA0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 oluşturulurken uygulamanın çalışırken ulaşacağı tüm sınıflar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içerisine koyulur. Image içerisine kullanılan JDK kütüphaneleri, GC sınıfları da koyulur. Image bir kez derlendikten sonra çalışma sırasında yeni sınıf, metot eklenmesi mümkün değildir.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6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84B0EF-3901-40F0-8EF7-43E87FD0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AOT Dezavantajı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A4557-4D5B-429A-972C-9ABC9C9E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AOT,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sevmiyor. Çalışma zamanında yeni sınıf oluşturma, sınıf özelliklerine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kullanarak ulaşılmasını istemiyor.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yapılamıyor.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cglib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kütüphanesini kullanmak mümkün değil.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Derleme süreleri uzadığı için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pipeline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için kötü.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Image’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ların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düzgün oluşabilmesi için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kullanan uygulamalar için mutlaka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reflect-config.json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dosyası oluşturulmalıdır.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7B0FEF5-EF0A-4FED-A0B1-82C1822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21" y="5405993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 err="1"/>
              <a:t>Desteklenen</a:t>
            </a:r>
            <a:r>
              <a:rPr lang="en-US" sz="4800" dirty="0"/>
              <a:t> </a:t>
            </a:r>
            <a:r>
              <a:rPr lang="en-US" sz="4800" dirty="0" err="1"/>
              <a:t>Kütüphaneler</a:t>
            </a:r>
            <a:br>
              <a:rPr lang="tr-TR" sz="4800" dirty="0"/>
            </a:br>
            <a:r>
              <a:rPr lang="tr-TR" sz="1300" dirty="0">
                <a:hlinkClick r:id="rId2"/>
              </a:rPr>
              <a:t>https://docs.spring.io/spring-native/docs/current/reference/htmlsingle/#support-spring-boot</a:t>
            </a:r>
            <a:br>
              <a:rPr lang="tr-TR" sz="1300" dirty="0"/>
            </a:br>
            <a:endParaRPr lang="en-US" sz="13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33332D9-A308-44AF-9E02-44A68E7BE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744" y="136729"/>
            <a:ext cx="10699372" cy="52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903C32-3BB0-43C7-80AF-35D1D793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Helloworld</a:t>
            </a:r>
            <a:r>
              <a:rPr lang="tr-TR" dirty="0"/>
              <a:t> Uygulaması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27695E-43FB-40B8-A4F7-A36D69FA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3" y="1930400"/>
            <a:ext cx="8447549" cy="41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26A20A-FD1D-4A0C-A792-0BDCE7ED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mvn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spring-boot:build-image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docker run --rm -p 8080:8080 hello-gvm:0.0.1-SNAPSHOT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FC9E738-C287-49BC-97DA-8199EECA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2004820"/>
            <a:ext cx="5909670" cy="28483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EF8B9B7C-7730-4F6A-A00F-2C1CD803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dirty="0" err="1"/>
              <a:t>Helloworld</a:t>
            </a:r>
            <a:r>
              <a:rPr lang="tr-TR" dirty="0"/>
              <a:t> Uygulaması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BE088-809E-4545-9ACC-B86BE263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015"/>
            <a:ext cx="8596668" cy="5830347"/>
          </a:xfrm>
        </p:spPr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stats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9092A6-19A3-402C-BE53-CF314B15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2" y="654001"/>
            <a:ext cx="9997953" cy="100598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7C61218-4DF4-46AB-94C8-A7C8CA7D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2" y="2414304"/>
            <a:ext cx="9984342" cy="1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DC8EE8-5C40-40F8-BB5F-BE78F452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526"/>
          </a:xfrm>
        </p:spPr>
        <p:txBody>
          <a:bodyPr>
            <a:normAutofit fontScale="90000"/>
          </a:bodyPr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D9E47-B326-45BA-9674-4ED4E673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379"/>
            <a:ext cx="8596668" cy="53901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https://medium.com/trendyol-tech/native-spring-boot-applications-with-graalvm-part-1-introduction-6fb71606707f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https://medium.com/trendyol-tech/native-spring-boot-applications-with-graalvm-part-2-build-native-image-performance-results-4badfa16b41b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https://www.theserverside.com/definition/GraalVM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https://www.graalvm.org/docs/introduction/</a:t>
            </a:r>
            <a:endParaRPr lang="tr-T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https://www.mehmetcemyucel.com/2019/Spring-ve-Java-Hantal-Mi-GraalVM-ve-Quarkus-Inceleme/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https://www.mehmetcemyucel.com/2021/spring-native-ve-graalvm/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https://www.mehmetcemyucel.com/2021/spring-native-ornek-uygulama/</a:t>
            </a:r>
            <a:endParaRPr lang="tr-T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JVM Architecture</a:t>
            </a:r>
            <a:endParaRPr lang="tr-T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https://www.youtube.com/watch?v=QHIWkwxs0AI</a:t>
            </a:r>
            <a:r>
              <a:rPr lang="tr-TR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Devoxx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Presentation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https://www.youtube.com/watch?v=YvVnBOMi0Rs</a:t>
            </a:r>
            <a:endParaRPr lang="tr-TR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Trendyol</a:t>
            </a:r>
            <a:r>
              <a:rPr lang="tr-T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</a:t>
            </a:r>
            <a:r>
              <a:rPr lang="tr-T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Radar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https://www.youtube.com/watch?v=NSVETUVWV6c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517C29-78CE-4141-9C1D-3DC4FC40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Agenda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7F9100-82FD-48BD-A00D-2C98DD12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– JVM Nedir?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GraalVM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Nedir?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 Nedir?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 Nedir? JIT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AOT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AOT’nin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Dezavantajlar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Peki ya Spring?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6A55EC-8078-499A-94F3-E15C471E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Java?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A5D2B1-9E3A-43BA-87C4-512282EC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</a:t>
            </a:r>
            <a:r>
              <a:rPr lang="tr-TR" dirty="0" err="1"/>
              <a:t>Once</a:t>
            </a:r>
            <a:r>
              <a:rPr lang="tr-TR" dirty="0"/>
              <a:t> Run </a:t>
            </a:r>
            <a:r>
              <a:rPr lang="tr-TR" dirty="0" err="1"/>
              <a:t>Anywhere</a:t>
            </a:r>
            <a:endParaRPr lang="tr-TR" dirty="0"/>
          </a:p>
          <a:p>
            <a:pPr lvl="1"/>
            <a:r>
              <a:rPr lang="tr-TR" dirty="0"/>
              <a:t>Bu özelliğin sağlanması adına JRE’ </a:t>
            </a:r>
            <a:r>
              <a:rPr lang="tr-TR" dirty="0" err="1"/>
              <a:t>nin</a:t>
            </a:r>
            <a:r>
              <a:rPr lang="tr-TR" dirty="0"/>
              <a:t> tek başına boyutu 250 MB’ 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Spring kullandığınız basit uygulamanın boyutu 500-600 MB’ </a:t>
            </a:r>
            <a:r>
              <a:rPr lang="tr-TR" dirty="0" err="1"/>
              <a:t>tı</a:t>
            </a:r>
            <a:r>
              <a:rPr lang="tr-TR" dirty="0"/>
              <a:t> buluyor.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46D3D0-4CFC-42EE-9F5E-03B63E69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74" y="101748"/>
            <a:ext cx="6346645" cy="6654504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39CEAD1F-170D-43EF-93D4-AEFD6AC0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517"/>
            <a:ext cx="4907539" cy="1320800"/>
          </a:xfrm>
        </p:spPr>
        <p:txBody>
          <a:bodyPr/>
          <a:lstStyle/>
          <a:p>
            <a:r>
              <a:rPr lang="tr-TR"/>
              <a:t>Write Once</a:t>
            </a:r>
            <a:br>
              <a:rPr lang="tr-TR"/>
            </a:br>
            <a:r>
              <a:rPr lang="tr-TR"/>
              <a:t>Run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8A281-0C11-4C1E-8845-10369913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03823" cy="1320800"/>
          </a:xfrm>
        </p:spPr>
        <p:txBody>
          <a:bodyPr/>
          <a:lstStyle/>
          <a:p>
            <a:r>
              <a:rPr lang="tr-TR" dirty="0" err="1"/>
              <a:t>Monitoring</a:t>
            </a:r>
            <a:r>
              <a:rPr lang="tr-TR" dirty="0"/>
              <a:t> ve C1, C2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6DA0B-121F-422C-96E0-8289565E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69" y="0"/>
            <a:ext cx="6523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6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D0E86-AD99-4E0F-955E-B6E879F3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GraalVM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03DCDA-D561-48B2-BA38-EDE9056B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dilini veya JVM tabanlı </a:t>
            </a:r>
            <a:r>
              <a:rPr lang="tr-TR" dirty="0" err="1"/>
              <a:t>proglamlama</a:t>
            </a:r>
            <a:r>
              <a:rPr lang="tr-TR" dirty="0"/>
              <a:t> dillerini kullanan uygulamaların performanslarını arttırmak için oluşturulmuştur. (</a:t>
            </a:r>
            <a:r>
              <a:rPr lang="tr-TR" dirty="0" err="1"/>
              <a:t>Polyglot</a:t>
            </a:r>
            <a:r>
              <a:rPr lang="tr-TR" dirty="0"/>
              <a:t> mimari)</a:t>
            </a:r>
          </a:p>
          <a:p>
            <a:pPr lvl="1"/>
            <a:r>
              <a:rPr lang="tr-TR" dirty="0"/>
              <a:t>LLVM dilleri de destekler. (C, C++)</a:t>
            </a:r>
          </a:p>
          <a:p>
            <a:pPr lvl="1"/>
            <a:r>
              <a:rPr lang="tr-TR" dirty="0" err="1"/>
              <a:t>Twitter</a:t>
            </a:r>
            <a:r>
              <a:rPr lang="tr-TR" dirty="0"/>
              <a:t>, </a:t>
            </a:r>
            <a:r>
              <a:rPr lang="tr-TR" dirty="0" err="1"/>
              <a:t>Scala</a:t>
            </a:r>
            <a:r>
              <a:rPr lang="tr-TR" dirty="0"/>
              <a:t> ile geliştirdiği </a:t>
            </a:r>
            <a:r>
              <a:rPr lang="tr-TR" dirty="0" err="1"/>
              <a:t>mikroservislerinde</a:t>
            </a:r>
            <a:r>
              <a:rPr lang="tr-TR" dirty="0"/>
              <a:t> </a:t>
            </a:r>
            <a:r>
              <a:rPr lang="tr-TR" dirty="0" err="1"/>
              <a:t>GraalVM</a:t>
            </a:r>
            <a:r>
              <a:rPr lang="tr-TR" dirty="0"/>
              <a:t> kullanıyor.</a:t>
            </a:r>
          </a:p>
          <a:p>
            <a:r>
              <a:rPr lang="tr-TR" dirty="0"/>
              <a:t>Bu performans artışını herhangi bir kod değişikliğine ihtiyaç duymadan yapabilirsiniz.</a:t>
            </a:r>
          </a:p>
          <a:p>
            <a:r>
              <a:rPr lang="tr-TR" dirty="0" err="1"/>
              <a:t>GraalVM</a:t>
            </a:r>
            <a:r>
              <a:rPr lang="tr-TR" dirty="0"/>
              <a:t>, ayrıca Java uygulamalarınızı </a:t>
            </a:r>
            <a:r>
              <a:rPr lang="tr-TR" dirty="0" err="1"/>
              <a:t>Native</a:t>
            </a:r>
            <a:r>
              <a:rPr lang="tr-TR" dirty="0"/>
              <a:t> Image’ </a:t>
            </a:r>
            <a:r>
              <a:rPr lang="tr-TR" dirty="0" err="1"/>
              <a:t>lara</a:t>
            </a:r>
            <a:r>
              <a:rPr lang="tr-TR" dirty="0"/>
              <a:t> dönüştürerek makineye özel olarak oluşturulmuş uygulamalar yaratabilir. (AOT)</a:t>
            </a:r>
          </a:p>
          <a:p>
            <a:r>
              <a:rPr lang="tr-TR" dirty="0"/>
              <a:t>Unutulmamalıdır ki </a:t>
            </a:r>
            <a:r>
              <a:rPr lang="tr-TR" dirty="0" err="1"/>
              <a:t>GraalVM</a:t>
            </a:r>
            <a:r>
              <a:rPr lang="tr-TR" dirty="0"/>
              <a:t>’ de JIT </a:t>
            </a:r>
            <a:r>
              <a:rPr lang="tr-TR" dirty="0" err="1"/>
              <a:t>modunda</a:t>
            </a:r>
            <a:r>
              <a:rPr lang="tr-TR" dirty="0"/>
              <a:t> da uygulamalar çalıştırılabilir.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446BC1-C159-48F1-BAE3-B0FFE42B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</a:t>
            </a:r>
            <a:r>
              <a:rPr lang="tr-TR" dirty="0" err="1"/>
              <a:t>vs</a:t>
            </a:r>
            <a:r>
              <a:rPr lang="tr-TR" dirty="0"/>
              <a:t> AOT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7CC8CD-F9AC-493E-B5D8-E647543C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Throughput: JIT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profiling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optimize </a:t>
            </a:r>
            <a:r>
              <a:rPr lang="en-US" dirty="0" err="1"/>
              <a:t>edebiliyor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runtime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int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geliyorsa</a:t>
            </a:r>
            <a:r>
              <a:rPr lang="en-US" dirty="0"/>
              <a:t> JIT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düzenleyebilir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AOT’ de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şanş</a:t>
            </a:r>
            <a:r>
              <a:rPr lang="en-US" dirty="0"/>
              <a:t> </a:t>
            </a:r>
            <a:r>
              <a:rPr lang="en-US" dirty="0" err="1"/>
              <a:t>bulunmuyor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gerçekleşmediğini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de </a:t>
            </a:r>
            <a:r>
              <a:rPr lang="en-US" dirty="0" err="1"/>
              <a:t>unutmamak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Latency: JIT </a:t>
            </a:r>
            <a:r>
              <a:rPr lang="en-US" dirty="0" err="1"/>
              <a:t>daha</a:t>
            </a:r>
            <a:r>
              <a:rPr lang="en-US" dirty="0"/>
              <a:t> optimize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verebiliyor</a:t>
            </a:r>
            <a:r>
              <a:rPr lang="en-US" dirty="0"/>
              <a:t>.</a:t>
            </a:r>
          </a:p>
          <a:p>
            <a:r>
              <a:rPr lang="en-US" dirty="0"/>
              <a:t>Small packaging: AOT’ de JRE </a:t>
            </a:r>
            <a:r>
              <a:rPr lang="en-US" dirty="0" err="1"/>
              <a:t>yükünden</a:t>
            </a:r>
            <a:r>
              <a:rPr lang="en-US" dirty="0"/>
              <a:t> </a:t>
            </a:r>
            <a:r>
              <a:rPr lang="en-US" dirty="0" err="1"/>
              <a:t>kurtulduğunuz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.</a:t>
            </a:r>
          </a:p>
          <a:p>
            <a:r>
              <a:rPr lang="en-US" dirty="0"/>
              <a:t>Startup: JVM, JRE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vs </a:t>
            </a:r>
            <a:r>
              <a:rPr lang="en-US" dirty="0" err="1"/>
              <a:t>ayağa</a:t>
            </a:r>
            <a:r>
              <a:rPr lang="en-US" dirty="0"/>
              <a:t> </a:t>
            </a:r>
            <a:r>
              <a:rPr lang="en-US" dirty="0" err="1"/>
              <a:t>kaldırılmak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AOT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.</a:t>
            </a:r>
          </a:p>
          <a:p>
            <a:r>
              <a:rPr lang="en-US" dirty="0"/>
              <a:t>Low memory footprint: JRE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kütüphanelere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, bytecode </a:t>
            </a:r>
            <a:r>
              <a:rPr lang="en-US" dirty="0" err="1"/>
              <a:t>ların</a:t>
            </a:r>
            <a:r>
              <a:rPr lang="en-US" dirty="0"/>
              <a:t> </a:t>
            </a:r>
            <a:r>
              <a:rPr lang="en-US" dirty="0" err="1"/>
              <a:t>saklanmasında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AOT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87D3CCA-A3B2-4331-80F4-997DA702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90" y="566615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JIT vs AOT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2604980-56CD-477E-8906-F87758F67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28" y="549600"/>
            <a:ext cx="8387794" cy="51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4203734-D634-4723-9208-E30FB4EE5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55" y="601633"/>
            <a:ext cx="5170140" cy="5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192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556</Words>
  <Application>Microsoft Office PowerPoint</Application>
  <PresentationFormat>Geniş ekran</PresentationFormat>
  <Paragraphs>60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Yüzeyler</vt:lpstr>
      <vt:lpstr>Spring Native</vt:lpstr>
      <vt:lpstr>Agenda</vt:lpstr>
      <vt:lpstr>Neden Java?</vt:lpstr>
      <vt:lpstr>Write Once Run Anywhere</vt:lpstr>
      <vt:lpstr>Monitoring ve C1, C2</vt:lpstr>
      <vt:lpstr>GraalVM Nedir?</vt:lpstr>
      <vt:lpstr>JIT vs AOT</vt:lpstr>
      <vt:lpstr>JIT vs AOT</vt:lpstr>
      <vt:lpstr>PowerPoint Sunusu</vt:lpstr>
      <vt:lpstr>PowerPoint Sunusu</vt:lpstr>
      <vt:lpstr>Native Image</vt:lpstr>
      <vt:lpstr>AOT Dezavantajı</vt:lpstr>
      <vt:lpstr>Desteklenen Kütüphaneler https://docs.spring.io/spring-native/docs/current/reference/htmlsingle/#support-spring-boot </vt:lpstr>
      <vt:lpstr>Helloworld Uygulaması</vt:lpstr>
      <vt:lpstr>Helloworld Uygulaması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Native</dc:title>
  <dc:creator>Abdulkerim Fettahoğlu</dc:creator>
  <cp:lastModifiedBy>Abdulkerim Fettahoğlu</cp:lastModifiedBy>
  <cp:revision>19</cp:revision>
  <dcterms:created xsi:type="dcterms:W3CDTF">2021-12-25T11:29:30Z</dcterms:created>
  <dcterms:modified xsi:type="dcterms:W3CDTF">2021-12-29T09:32:17Z</dcterms:modified>
</cp:coreProperties>
</file>