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Lato" panose="020B0604020202020204" charset="0"/>
      <p:regular r:id="rId26"/>
      <p:bold r:id="rId27"/>
      <p:italic r:id="rId28"/>
      <p:boldItalic r:id="rId29"/>
    </p:embeddedFont>
    <p:embeddedFont>
      <p:font typeface="Montserrat" panose="020B0604020202020204" charset="0"/>
      <p:regular r:id="rId30"/>
      <p:bold r:id="rId31"/>
      <p:italic r:id="rId32"/>
      <p:boldItalic r:id="rId33"/>
    </p:embeddedFont>
    <p:embeddedFont>
      <p:font typeface="Roboto"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485e5502e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485e5502e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4879e4614c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4879e4614c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4879e4614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4879e4614c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485e5502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485e5502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sz="1000">
                <a:latin typeface="Lato"/>
                <a:ea typeface="Lato"/>
                <a:cs typeface="Lato"/>
                <a:sym typeface="Lato"/>
              </a:rPr>
              <a:t>When we compare the mean of annual salaries to the median of the same data, we start to see a telling tale.  On the Median line, near 2012, we see the data flattening.  The Median is nearly unchanged for a 2-year period.  Growth continues but has decelerated noticeably.   We interpret this in a way  that automation has displaced jobs to a new classification of unskilled work.  Whereas  tool and die skill may have been well compensated in the past, automation is simplifying the functionality and devaluing an archaic skill set. </a:t>
            </a:r>
            <a:endParaRPr sz="1000">
              <a:latin typeface="Lato"/>
              <a:ea typeface="Lato"/>
              <a:cs typeface="Lato"/>
              <a:sym typeface="Lato"/>
            </a:endParaRPr>
          </a:p>
          <a:p>
            <a:pPr marL="0" lvl="0" indent="0" algn="l" rtl="0">
              <a:lnSpc>
                <a:spcPct val="115000"/>
              </a:lnSpc>
              <a:spcBef>
                <a:spcPts val="1600"/>
              </a:spcBef>
              <a:spcAft>
                <a:spcPts val="1600"/>
              </a:spcAft>
              <a:buClr>
                <a:srgbClr val="000000"/>
              </a:buClr>
              <a:buSzPts val="1100"/>
              <a:buFont typeface="Arial"/>
              <a:buNone/>
            </a:pPr>
            <a:r>
              <a:rPr lang="en" sz="1000">
                <a:latin typeface="Lato"/>
                <a:ea typeface="Lato"/>
                <a:cs typeface="Lato"/>
                <a:sym typeface="Lato"/>
              </a:rPr>
              <a:t>We have compared the Median Wage Growth to Inflation.  The median salary in Manufacturing is not even keeping pace with inflation.  These workers are effectively losing money in the low end of the industry.  Upper management is realizing a comfortable gain, due to increasing productivity and decreasing labor cost.  Given more time to research, it would be interesting to visualize the growing  disparity between the 10th and 90th percentile  in Manufacturing wages.</a:t>
            </a:r>
            <a:endParaRPr sz="10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85e5502e3_0_1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485e5502e3_0_1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474345dc5f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474345dc5f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4991d3320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4991d3320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4879e4614c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4879e4614c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4991d3320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4991d3320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474345dc5f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474345dc5f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74345dc5f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74345dc5f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474345dc5f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474345dc5f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474345dc5f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474345dc5f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474345dc5f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474345dc5f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474345dc5f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474345dc5f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485dff892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485dff892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474345dc5f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474345dc5f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474345dc5f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474345dc5f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474345dc5f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474345dc5f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879e4614c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4879e4614c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4879e4614c_4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4879e4614c_4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474345dc5f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474345dc5f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2.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068600" y="892600"/>
            <a:ext cx="5807700" cy="196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Data Analysis of U.S. Manufacturing Sector</a:t>
            </a:r>
            <a:endParaRPr b="1"/>
          </a:p>
        </p:txBody>
      </p:sp>
      <p:sp>
        <p:nvSpPr>
          <p:cNvPr id="135" name="Google Shape;135;p13"/>
          <p:cNvSpPr txBox="1">
            <a:spLocks noGrp="1"/>
          </p:cNvSpPr>
          <p:nvPr>
            <p:ph type="subTitle" idx="1"/>
          </p:nvPr>
        </p:nvSpPr>
        <p:spPr>
          <a:xfrm>
            <a:off x="1935900" y="3924925"/>
            <a:ext cx="66192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Abdull Algahtani, Alex Mejia, Taj Mahal, and Thomas McCann</a:t>
            </a:r>
            <a:endParaRPr sz="18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2"/>
          <p:cNvSpPr txBox="1"/>
          <p:nvPr/>
        </p:nvSpPr>
        <p:spPr>
          <a:xfrm>
            <a:off x="1352900" y="195025"/>
            <a:ext cx="7264200" cy="74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rgbClr val="FFFFFF"/>
                </a:solidFill>
                <a:latin typeface="Montserrat"/>
                <a:ea typeface="Montserrat"/>
                <a:cs typeface="Montserrat"/>
                <a:sym typeface="Montserrat"/>
              </a:rPr>
              <a:t>Labor Costs vs Robot Prices</a:t>
            </a:r>
            <a:endParaRPr sz="3000" b="1">
              <a:solidFill>
                <a:srgbClr val="FFFFFF"/>
              </a:solidFill>
              <a:latin typeface="Montserrat"/>
              <a:ea typeface="Montserrat"/>
              <a:cs typeface="Montserrat"/>
              <a:sym typeface="Montserrat"/>
            </a:endParaRPr>
          </a:p>
        </p:txBody>
      </p:sp>
      <p:sp>
        <p:nvSpPr>
          <p:cNvPr id="212" name="Google Shape;212;p22"/>
          <p:cNvSpPr txBox="1"/>
          <p:nvPr/>
        </p:nvSpPr>
        <p:spPr>
          <a:xfrm>
            <a:off x="1145700" y="992300"/>
            <a:ext cx="3426300" cy="365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300" b="1">
                <a:solidFill>
                  <a:schemeClr val="lt1"/>
                </a:solidFill>
                <a:latin typeface="Lato"/>
                <a:ea typeface="Lato"/>
                <a:cs typeface="Lato"/>
                <a:sym typeface="Lato"/>
              </a:rPr>
              <a:t>Data:</a:t>
            </a:r>
            <a:endParaRPr sz="1300" b="1">
              <a:solidFill>
                <a:schemeClr val="lt1"/>
              </a:solidFill>
              <a:latin typeface="Lato"/>
              <a:ea typeface="Lato"/>
              <a:cs typeface="Lato"/>
              <a:sym typeface="Lato"/>
            </a:endParaRPr>
          </a:p>
          <a:p>
            <a:pPr marL="457200" marR="0" lvl="0" indent="0" algn="l" rtl="0">
              <a:lnSpc>
                <a:spcPct val="100000"/>
              </a:lnSpc>
              <a:spcBef>
                <a:spcPts val="0"/>
              </a:spcBef>
              <a:spcAft>
                <a:spcPts val="0"/>
              </a:spcAft>
              <a:buNone/>
            </a:pPr>
            <a:r>
              <a:rPr lang="en" sz="1300" b="1">
                <a:solidFill>
                  <a:schemeClr val="lt1"/>
                </a:solidFill>
                <a:latin typeface="Lato"/>
                <a:ea typeface="Lato"/>
                <a:cs typeface="Lato"/>
                <a:sym typeface="Lato"/>
              </a:rPr>
              <a:t>-  Manual data collected from McKinsey research report</a:t>
            </a:r>
            <a:br>
              <a:rPr lang="en" sz="1300" b="1">
                <a:solidFill>
                  <a:schemeClr val="lt1"/>
                </a:solidFill>
                <a:latin typeface="Lato"/>
                <a:ea typeface="Lato"/>
                <a:cs typeface="Lato"/>
                <a:sym typeface="Lato"/>
              </a:rPr>
            </a:br>
            <a:endParaRPr sz="1300" b="1">
              <a:solidFill>
                <a:schemeClr val="lt1"/>
              </a:solidFill>
              <a:latin typeface="Lato"/>
              <a:ea typeface="Lato"/>
              <a:cs typeface="Lato"/>
              <a:sym typeface="Lato"/>
            </a:endParaRPr>
          </a:p>
          <a:p>
            <a:pPr marL="0" marR="0" lvl="0" indent="0" algn="l" rtl="0">
              <a:lnSpc>
                <a:spcPct val="100000"/>
              </a:lnSpc>
              <a:spcBef>
                <a:spcPts val="0"/>
              </a:spcBef>
              <a:spcAft>
                <a:spcPts val="0"/>
              </a:spcAft>
              <a:buNone/>
            </a:pPr>
            <a:r>
              <a:rPr lang="en" sz="1300" b="1">
                <a:solidFill>
                  <a:schemeClr val="lt1"/>
                </a:solidFill>
                <a:latin typeface="Lato"/>
                <a:ea typeface="Lato"/>
                <a:cs typeface="Lato"/>
                <a:sym typeface="Lato"/>
              </a:rPr>
              <a:t>Method:</a:t>
            </a:r>
            <a:endParaRPr sz="1300" b="1">
              <a:solidFill>
                <a:schemeClr val="lt1"/>
              </a:solidFill>
              <a:latin typeface="Lato"/>
              <a:ea typeface="Lato"/>
              <a:cs typeface="Lato"/>
              <a:sym typeface="Lato"/>
            </a:endParaRPr>
          </a:p>
          <a:p>
            <a:pPr marL="457200" marR="0" lvl="0" indent="0" algn="l" rtl="0">
              <a:lnSpc>
                <a:spcPct val="100000"/>
              </a:lnSpc>
              <a:spcBef>
                <a:spcPts val="0"/>
              </a:spcBef>
              <a:spcAft>
                <a:spcPts val="0"/>
              </a:spcAft>
              <a:buNone/>
            </a:pPr>
            <a:r>
              <a:rPr lang="en" sz="1300" b="1">
                <a:solidFill>
                  <a:schemeClr val="lt1"/>
                </a:solidFill>
                <a:latin typeface="Lato"/>
                <a:ea typeface="Lato"/>
                <a:cs typeface="Lato"/>
                <a:sym typeface="Lato"/>
              </a:rPr>
              <a:t>- Pandas/Python</a:t>
            </a:r>
            <a:br>
              <a:rPr lang="en" sz="1300" b="1">
                <a:solidFill>
                  <a:schemeClr val="lt1"/>
                </a:solidFill>
                <a:latin typeface="Lato"/>
                <a:ea typeface="Lato"/>
                <a:cs typeface="Lato"/>
                <a:sym typeface="Lato"/>
              </a:rPr>
            </a:br>
            <a:endParaRPr sz="1300" b="1">
              <a:solidFill>
                <a:schemeClr val="lt1"/>
              </a:solidFill>
              <a:latin typeface="Lato"/>
              <a:ea typeface="Lato"/>
              <a:cs typeface="Lato"/>
              <a:sym typeface="Lato"/>
            </a:endParaRPr>
          </a:p>
          <a:p>
            <a:pPr marL="0" marR="0" lvl="0" indent="0" algn="l" rtl="0">
              <a:lnSpc>
                <a:spcPct val="100000"/>
              </a:lnSpc>
              <a:spcBef>
                <a:spcPts val="0"/>
              </a:spcBef>
              <a:spcAft>
                <a:spcPts val="0"/>
              </a:spcAft>
              <a:buNone/>
            </a:pPr>
            <a:r>
              <a:rPr lang="en" sz="1300" b="1">
                <a:solidFill>
                  <a:schemeClr val="lt1"/>
                </a:solidFill>
                <a:latin typeface="Lato"/>
                <a:ea typeface="Lato"/>
                <a:cs typeface="Lato"/>
                <a:sym typeface="Lato"/>
              </a:rPr>
              <a:t>Analysis:</a:t>
            </a:r>
            <a:endParaRPr sz="1300" b="1">
              <a:solidFill>
                <a:schemeClr val="lt1"/>
              </a:solidFill>
              <a:latin typeface="Lato"/>
              <a:ea typeface="Lato"/>
              <a:cs typeface="Lato"/>
              <a:sym typeface="Lato"/>
            </a:endParaRPr>
          </a:p>
          <a:p>
            <a:pPr marL="457200" lvl="0" indent="0" algn="l" rtl="0">
              <a:spcBef>
                <a:spcPts val="0"/>
              </a:spcBef>
              <a:spcAft>
                <a:spcPts val="0"/>
              </a:spcAft>
              <a:buNone/>
            </a:pPr>
            <a:r>
              <a:rPr lang="en" sz="1300" b="1">
                <a:solidFill>
                  <a:schemeClr val="lt1"/>
                </a:solidFill>
                <a:latin typeface="Lato"/>
                <a:ea typeface="Lato"/>
                <a:cs typeface="Lato"/>
                <a:sym typeface="Lato"/>
              </a:rPr>
              <a:t>- As Labor costs increased, Robot prices decreased</a:t>
            </a:r>
            <a:br>
              <a:rPr lang="en" sz="1300" b="1">
                <a:solidFill>
                  <a:schemeClr val="lt1"/>
                </a:solidFill>
                <a:latin typeface="Lato"/>
                <a:ea typeface="Lato"/>
                <a:cs typeface="Lato"/>
                <a:sym typeface="Lato"/>
              </a:rPr>
            </a:br>
            <a:endParaRPr sz="1300" b="1">
              <a:solidFill>
                <a:schemeClr val="lt1"/>
              </a:solidFill>
              <a:latin typeface="Lato"/>
              <a:ea typeface="Lato"/>
              <a:cs typeface="Lato"/>
              <a:sym typeface="Lato"/>
            </a:endParaRPr>
          </a:p>
          <a:p>
            <a:pPr marL="0" marR="0" lvl="0" indent="0" algn="l" rtl="0">
              <a:lnSpc>
                <a:spcPct val="100000"/>
              </a:lnSpc>
              <a:spcBef>
                <a:spcPts val="0"/>
              </a:spcBef>
              <a:spcAft>
                <a:spcPts val="0"/>
              </a:spcAft>
              <a:buNone/>
            </a:pPr>
            <a:r>
              <a:rPr lang="en" sz="1300" b="1">
                <a:solidFill>
                  <a:schemeClr val="lt1"/>
                </a:solidFill>
                <a:latin typeface="Lato"/>
                <a:ea typeface="Lato"/>
                <a:cs typeface="Lato"/>
                <a:sym typeface="Lato"/>
              </a:rPr>
              <a:t>Conclusion:</a:t>
            </a:r>
            <a:endParaRPr sz="1300" b="1">
              <a:solidFill>
                <a:schemeClr val="lt1"/>
              </a:solidFill>
              <a:latin typeface="Lato"/>
              <a:ea typeface="Lato"/>
              <a:cs typeface="Lato"/>
              <a:sym typeface="Lato"/>
            </a:endParaRPr>
          </a:p>
          <a:p>
            <a:pPr marL="457200" marR="0" lvl="0" indent="0" algn="l" rtl="0">
              <a:lnSpc>
                <a:spcPct val="100000"/>
              </a:lnSpc>
              <a:spcBef>
                <a:spcPts val="0"/>
              </a:spcBef>
              <a:spcAft>
                <a:spcPts val="0"/>
              </a:spcAft>
              <a:buNone/>
            </a:pPr>
            <a:r>
              <a:rPr lang="en" sz="1300" b="1">
                <a:solidFill>
                  <a:schemeClr val="lt1"/>
                </a:solidFill>
                <a:latin typeface="Lato"/>
                <a:ea typeface="Lato"/>
                <a:cs typeface="Lato"/>
                <a:sym typeface="Lato"/>
              </a:rPr>
              <a:t>- As labor costs increased over the past two decades, robot prices have decreased</a:t>
            </a:r>
            <a:br>
              <a:rPr lang="en" sz="1300" b="1">
                <a:solidFill>
                  <a:schemeClr val="lt1"/>
                </a:solidFill>
                <a:latin typeface="Lato"/>
                <a:ea typeface="Lato"/>
                <a:cs typeface="Lato"/>
                <a:sym typeface="Lato"/>
              </a:rPr>
            </a:br>
            <a:endParaRPr sz="1300" b="1">
              <a:solidFill>
                <a:schemeClr val="lt1"/>
              </a:solidFill>
              <a:latin typeface="Lato"/>
              <a:ea typeface="Lato"/>
              <a:cs typeface="Lato"/>
              <a:sym typeface="Lato"/>
            </a:endParaRPr>
          </a:p>
        </p:txBody>
      </p:sp>
      <p:pic>
        <p:nvPicPr>
          <p:cNvPr id="213" name="Google Shape;213;p22"/>
          <p:cNvPicPr preferRelativeResize="0"/>
          <p:nvPr/>
        </p:nvPicPr>
        <p:blipFill>
          <a:blip r:embed="rId3">
            <a:alphaModFix/>
          </a:blip>
          <a:stretch>
            <a:fillRect/>
          </a:stretch>
        </p:blipFill>
        <p:spPr>
          <a:xfrm>
            <a:off x="4572000" y="1149550"/>
            <a:ext cx="4266625" cy="284441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title"/>
          </p:nvPr>
        </p:nvSpPr>
        <p:spPr>
          <a:xfrm>
            <a:off x="1198800" y="393750"/>
            <a:ext cx="72036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Impact of Technology on the Employment number (Manufacture sector) in the USA</a:t>
            </a:r>
            <a:endParaRPr b="1"/>
          </a:p>
        </p:txBody>
      </p:sp>
      <p:sp>
        <p:nvSpPr>
          <p:cNvPr id="219" name="Google Shape;219;p23"/>
          <p:cNvSpPr txBox="1">
            <a:spLocks noGrp="1"/>
          </p:cNvSpPr>
          <p:nvPr>
            <p:ph type="body" idx="1"/>
          </p:nvPr>
        </p:nvSpPr>
        <p:spPr>
          <a:xfrm>
            <a:off x="230700" y="1460250"/>
            <a:ext cx="4128000" cy="3436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t>Data:</a:t>
            </a:r>
            <a:endParaRPr b="1"/>
          </a:p>
          <a:p>
            <a:pPr marL="457200" lvl="0" indent="0" algn="l" rtl="0">
              <a:lnSpc>
                <a:spcPct val="100000"/>
              </a:lnSpc>
              <a:spcBef>
                <a:spcPts val="0"/>
              </a:spcBef>
              <a:spcAft>
                <a:spcPts val="0"/>
              </a:spcAft>
              <a:buNone/>
            </a:pPr>
            <a:r>
              <a:rPr lang="en"/>
              <a:t>- Bureau Of Labor Statistics: Employment number in the Manufacture sector in United States</a:t>
            </a:r>
            <a:endParaRPr/>
          </a:p>
          <a:p>
            <a:pPr marL="457200" lvl="0" indent="0" algn="l" rtl="0">
              <a:lnSpc>
                <a:spcPct val="100000"/>
              </a:lnSpc>
              <a:spcBef>
                <a:spcPts val="0"/>
              </a:spcBef>
              <a:spcAft>
                <a:spcPts val="0"/>
              </a:spcAft>
              <a:buNone/>
            </a:pPr>
            <a:r>
              <a:rPr lang="en"/>
              <a:t>- International Federation of Robotics: Industrial robot sales in the USA</a:t>
            </a:r>
            <a:endParaRPr/>
          </a:p>
          <a:p>
            <a:pPr marL="0" lvl="0" indent="0" algn="l" rtl="0">
              <a:lnSpc>
                <a:spcPct val="100000"/>
              </a:lnSpc>
              <a:spcBef>
                <a:spcPts val="0"/>
              </a:spcBef>
              <a:spcAft>
                <a:spcPts val="0"/>
              </a:spcAft>
              <a:buNone/>
            </a:pPr>
            <a:r>
              <a:rPr lang="en" b="1"/>
              <a:t>Method:</a:t>
            </a:r>
            <a:endParaRPr b="1"/>
          </a:p>
          <a:p>
            <a:pPr marL="457200" lvl="0" indent="0" algn="l" rtl="0">
              <a:lnSpc>
                <a:spcPct val="100000"/>
              </a:lnSpc>
              <a:spcBef>
                <a:spcPts val="0"/>
              </a:spcBef>
              <a:spcAft>
                <a:spcPts val="0"/>
              </a:spcAft>
              <a:buNone/>
            </a:pPr>
            <a:r>
              <a:rPr lang="en"/>
              <a:t>- API</a:t>
            </a:r>
            <a:endParaRPr/>
          </a:p>
          <a:p>
            <a:pPr marL="457200" lvl="0" indent="0" algn="l" rtl="0">
              <a:lnSpc>
                <a:spcPct val="100000"/>
              </a:lnSpc>
              <a:spcBef>
                <a:spcPts val="0"/>
              </a:spcBef>
              <a:spcAft>
                <a:spcPts val="0"/>
              </a:spcAft>
              <a:buNone/>
            </a:pPr>
            <a:r>
              <a:rPr lang="en"/>
              <a:t>- CSV</a:t>
            </a:r>
            <a:endParaRPr/>
          </a:p>
          <a:p>
            <a:pPr marL="0" lvl="0" indent="0" algn="l" rtl="0">
              <a:lnSpc>
                <a:spcPct val="100000"/>
              </a:lnSpc>
              <a:spcBef>
                <a:spcPts val="0"/>
              </a:spcBef>
              <a:spcAft>
                <a:spcPts val="0"/>
              </a:spcAft>
              <a:buNone/>
            </a:pPr>
            <a:r>
              <a:rPr lang="en" b="1"/>
              <a:t>Analysis:</a:t>
            </a:r>
            <a:endParaRPr b="1"/>
          </a:p>
          <a:p>
            <a:pPr marL="457200" lvl="0" indent="0" algn="l" rtl="0">
              <a:lnSpc>
                <a:spcPct val="100000"/>
              </a:lnSpc>
              <a:spcBef>
                <a:spcPts val="0"/>
              </a:spcBef>
              <a:spcAft>
                <a:spcPts val="0"/>
              </a:spcAft>
              <a:buNone/>
            </a:pPr>
            <a:r>
              <a:rPr lang="en"/>
              <a:t>- Determining the average # of employment and the average # of units sold to the USA Manufacture.</a:t>
            </a:r>
            <a:endParaRPr/>
          </a:p>
          <a:p>
            <a:pPr marL="0" lvl="0" indent="0" algn="l" rtl="0">
              <a:lnSpc>
                <a:spcPct val="100000"/>
              </a:lnSpc>
              <a:spcBef>
                <a:spcPts val="0"/>
              </a:spcBef>
              <a:spcAft>
                <a:spcPts val="0"/>
              </a:spcAft>
              <a:buNone/>
            </a:pPr>
            <a:r>
              <a:rPr lang="en" b="1"/>
              <a:t>Conclusion:</a:t>
            </a:r>
            <a:endParaRPr b="1"/>
          </a:p>
          <a:p>
            <a:pPr marL="457200" lvl="0" indent="0" algn="l" rtl="0">
              <a:lnSpc>
                <a:spcPct val="100000"/>
              </a:lnSpc>
              <a:spcBef>
                <a:spcPts val="0"/>
              </a:spcBef>
              <a:spcAft>
                <a:spcPts val="0"/>
              </a:spcAft>
              <a:buNone/>
            </a:pPr>
            <a:r>
              <a:rPr lang="en"/>
              <a:t>- Even though the average # of units sold has increased in the past few years, the # of employment has not seen significant change. </a:t>
            </a:r>
            <a:endParaRPr/>
          </a:p>
        </p:txBody>
      </p:sp>
      <p:pic>
        <p:nvPicPr>
          <p:cNvPr id="220" name="Google Shape;220;p23"/>
          <p:cNvPicPr preferRelativeResize="0"/>
          <p:nvPr/>
        </p:nvPicPr>
        <p:blipFill>
          <a:blip r:embed="rId3">
            <a:alphaModFix/>
          </a:blip>
          <a:stretch>
            <a:fillRect/>
          </a:stretch>
        </p:blipFill>
        <p:spPr>
          <a:xfrm>
            <a:off x="4282500" y="1841250"/>
            <a:ext cx="4800600" cy="2743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4"/>
          <p:cNvSpPr txBox="1">
            <a:spLocks noGrp="1"/>
          </p:cNvSpPr>
          <p:nvPr>
            <p:ph type="title"/>
          </p:nvPr>
        </p:nvSpPr>
        <p:spPr>
          <a:xfrm>
            <a:off x="1153300" y="393750"/>
            <a:ext cx="71832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t>Has Automation Impacted Wages?</a:t>
            </a:r>
            <a:endParaRPr sz="3000" b="1"/>
          </a:p>
        </p:txBody>
      </p:sp>
      <p:sp>
        <p:nvSpPr>
          <p:cNvPr id="226" name="Google Shape;226;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Clearly the cost of Human Capital is swiftly increasing and the cost of automation is gradually decreasing with new innovations.  We see the influence of automation in the Manufacturing Industry.  Manufacturers are incentivized to automate in an effort to lower cost.  </a:t>
            </a:r>
            <a:endParaRPr sz="1800"/>
          </a:p>
          <a:p>
            <a:pPr marL="0" lvl="0" indent="0" algn="l" rtl="0">
              <a:spcBef>
                <a:spcPts val="1600"/>
              </a:spcBef>
              <a:spcAft>
                <a:spcPts val="0"/>
              </a:spcAft>
              <a:buNone/>
            </a:pPr>
            <a:r>
              <a:rPr lang="en" sz="1800"/>
              <a:t>How has this influence affected wages relative to other industries?</a:t>
            </a:r>
            <a:endParaRPr sz="1800"/>
          </a:p>
          <a:p>
            <a:pPr marL="0" lvl="0" indent="0" algn="l" rtl="0">
              <a:spcBef>
                <a:spcPts val="1600"/>
              </a:spcBef>
              <a:spcAft>
                <a:spcPts val="0"/>
              </a:spcAft>
              <a:buNone/>
            </a:pPr>
            <a:r>
              <a:rPr lang="en" sz="1800"/>
              <a:t>We examine wage data from the Bureau of Labor Statistic for insight.</a:t>
            </a:r>
            <a:endParaRPr sz="1800"/>
          </a:p>
          <a:p>
            <a:pPr marL="0" lvl="0" indent="0" algn="l" rtl="0">
              <a:spcBef>
                <a:spcPts val="1600"/>
              </a:spcBef>
              <a:spcAft>
                <a:spcPts val="1600"/>
              </a:spcAft>
              <a:buNone/>
            </a:pP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25"/>
          <p:cNvPicPr preferRelativeResize="0"/>
          <p:nvPr/>
        </p:nvPicPr>
        <p:blipFill>
          <a:blip r:embed="rId3">
            <a:alphaModFix/>
          </a:blip>
          <a:stretch>
            <a:fillRect/>
          </a:stretch>
        </p:blipFill>
        <p:spPr>
          <a:xfrm>
            <a:off x="4220800" y="1505500"/>
            <a:ext cx="4820125" cy="3213425"/>
          </a:xfrm>
          <a:prstGeom prst="rect">
            <a:avLst/>
          </a:prstGeom>
          <a:noFill/>
          <a:ln>
            <a:noFill/>
          </a:ln>
        </p:spPr>
      </p:pic>
      <p:sp>
        <p:nvSpPr>
          <p:cNvPr id="232" name="Google Shape;232;p25"/>
          <p:cNvSpPr txBox="1"/>
          <p:nvPr/>
        </p:nvSpPr>
        <p:spPr>
          <a:xfrm>
            <a:off x="358225" y="1305700"/>
            <a:ext cx="3830700" cy="373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rPr>
              <a:t>Data:</a:t>
            </a:r>
            <a:endParaRPr b="1">
              <a:solidFill>
                <a:srgbClr val="FFFFFF"/>
              </a:solidFill>
            </a:endParaRPr>
          </a:p>
          <a:p>
            <a:pPr marL="457200" lvl="0" indent="0" algn="l" rtl="0">
              <a:spcBef>
                <a:spcPts val="0"/>
              </a:spcBef>
              <a:spcAft>
                <a:spcPts val="0"/>
              </a:spcAft>
              <a:buNone/>
            </a:pPr>
            <a:r>
              <a:rPr lang="en">
                <a:solidFill>
                  <a:srgbClr val="FFFFFF"/>
                </a:solidFill>
              </a:rPr>
              <a:t>- Annual wage information from the       Bureau of Labor Statistics</a:t>
            </a:r>
            <a:endParaRPr>
              <a:solidFill>
                <a:srgbClr val="FFFFFF"/>
              </a:solidFill>
            </a:endParaRPr>
          </a:p>
          <a:p>
            <a:pPr marL="45720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 b="1">
                <a:solidFill>
                  <a:srgbClr val="FFFFFF"/>
                </a:solidFill>
              </a:rPr>
              <a:t>Method:</a:t>
            </a:r>
            <a:endParaRPr b="1">
              <a:solidFill>
                <a:srgbClr val="FFFFFF"/>
              </a:solidFill>
            </a:endParaRPr>
          </a:p>
          <a:p>
            <a:pPr marL="0" lvl="0" indent="457200" algn="l" rtl="0">
              <a:spcBef>
                <a:spcPts val="0"/>
              </a:spcBef>
              <a:spcAft>
                <a:spcPts val="0"/>
              </a:spcAft>
              <a:buNone/>
            </a:pPr>
            <a:r>
              <a:rPr lang="en">
                <a:solidFill>
                  <a:srgbClr val="FFFFFF"/>
                </a:solidFill>
              </a:rPr>
              <a:t>- Pandas CSV read</a:t>
            </a:r>
            <a:endParaRPr>
              <a:solidFill>
                <a:srgbClr val="FFFFFF"/>
              </a:solidFill>
            </a:endParaRPr>
          </a:p>
          <a:p>
            <a:pPr marL="0" lvl="0" indent="457200" algn="l" rtl="0">
              <a:spcBef>
                <a:spcPts val="0"/>
              </a:spcBef>
              <a:spcAft>
                <a:spcPts val="0"/>
              </a:spcAft>
              <a:buNone/>
            </a:pPr>
            <a:r>
              <a:rPr lang="en">
                <a:solidFill>
                  <a:srgbClr val="FFFFFF"/>
                </a:solidFill>
              </a:rPr>
              <a:t>- Matplotlib</a:t>
            </a: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 b="1">
                <a:solidFill>
                  <a:srgbClr val="FFFFFF"/>
                </a:solidFill>
              </a:rPr>
              <a:t>Analysis:</a:t>
            </a:r>
            <a:endParaRPr b="1">
              <a:solidFill>
                <a:srgbClr val="FFFFFF"/>
              </a:solidFill>
            </a:endParaRPr>
          </a:p>
          <a:p>
            <a:pPr marL="457200" lvl="0" indent="0" algn="l" rtl="0">
              <a:spcBef>
                <a:spcPts val="0"/>
              </a:spcBef>
              <a:spcAft>
                <a:spcPts val="0"/>
              </a:spcAft>
              <a:buNone/>
            </a:pPr>
            <a:r>
              <a:rPr lang="en">
                <a:solidFill>
                  <a:srgbClr val="FFFFFF"/>
                </a:solidFill>
              </a:rPr>
              <a:t>- Comparison of average wages between two industries</a:t>
            </a: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 b="1">
                <a:solidFill>
                  <a:srgbClr val="FFFFFF"/>
                </a:solidFill>
              </a:rPr>
              <a:t>Results:</a:t>
            </a:r>
            <a:endParaRPr b="1">
              <a:solidFill>
                <a:srgbClr val="FFFFFF"/>
              </a:solidFill>
            </a:endParaRPr>
          </a:p>
          <a:p>
            <a:pPr marL="457200" lvl="0" indent="0" algn="l" rtl="0">
              <a:spcBef>
                <a:spcPts val="0"/>
              </a:spcBef>
              <a:spcAft>
                <a:spcPts val="0"/>
              </a:spcAft>
              <a:buNone/>
            </a:pPr>
            <a:r>
              <a:rPr lang="en">
                <a:solidFill>
                  <a:srgbClr val="FFFFFF"/>
                </a:solidFill>
              </a:rPr>
              <a:t>- Stronger growth in avg. Manufacturing wages than Transportation</a:t>
            </a:r>
            <a:endParaRPr>
              <a:solidFill>
                <a:srgbClr val="FFFFFF"/>
              </a:solidFill>
            </a:endParaRPr>
          </a:p>
          <a:p>
            <a:pPr marL="457200" lvl="0" indent="0" algn="l" rtl="0">
              <a:spcBef>
                <a:spcPts val="0"/>
              </a:spcBef>
              <a:spcAft>
                <a:spcPts val="0"/>
              </a:spcAft>
              <a:buNone/>
            </a:pPr>
            <a:r>
              <a:rPr lang="en">
                <a:solidFill>
                  <a:srgbClr val="FFFFFF"/>
                </a:solidFill>
              </a:rPr>
              <a:t>- Surprising statistics suggests healthy wages</a:t>
            </a:r>
            <a:endParaRPr>
              <a:solidFill>
                <a:srgbClr val="FFFFFF"/>
              </a:solidFill>
            </a:endParaRPr>
          </a:p>
          <a:p>
            <a:pPr marL="0" lvl="0" indent="0" algn="l" rtl="0">
              <a:spcBef>
                <a:spcPts val="0"/>
              </a:spcBef>
              <a:spcAft>
                <a:spcPts val="0"/>
              </a:spcAft>
              <a:buNone/>
            </a:pPr>
            <a:endParaRPr sz="1800"/>
          </a:p>
        </p:txBody>
      </p:sp>
      <p:sp>
        <p:nvSpPr>
          <p:cNvPr id="233" name="Google Shape;233;p25"/>
          <p:cNvSpPr txBox="1"/>
          <p:nvPr/>
        </p:nvSpPr>
        <p:spPr>
          <a:xfrm>
            <a:off x="967950" y="346000"/>
            <a:ext cx="7578900" cy="7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chemeClr val="lt1"/>
                </a:solidFill>
              </a:rPr>
              <a:t>Average Annual Wages</a:t>
            </a:r>
            <a:endParaRPr sz="3000" b="1">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6"/>
          <p:cNvSpPr txBox="1">
            <a:spLocks noGrp="1"/>
          </p:cNvSpPr>
          <p:nvPr>
            <p:ph type="title"/>
          </p:nvPr>
        </p:nvSpPr>
        <p:spPr>
          <a:xfrm>
            <a:off x="1153300" y="311375"/>
            <a:ext cx="7722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a:t>Manufacturing Wage Mean v. Median</a:t>
            </a:r>
            <a:endParaRPr sz="3000" b="1"/>
          </a:p>
        </p:txBody>
      </p:sp>
      <p:sp>
        <p:nvSpPr>
          <p:cNvPr id="239" name="Google Shape;239;p26"/>
          <p:cNvSpPr txBox="1"/>
          <p:nvPr/>
        </p:nvSpPr>
        <p:spPr>
          <a:xfrm>
            <a:off x="328300" y="1302250"/>
            <a:ext cx="3892500" cy="358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rPr>
              <a:t>Data:</a:t>
            </a:r>
            <a:endParaRPr b="1">
              <a:solidFill>
                <a:srgbClr val="FFFFFF"/>
              </a:solidFill>
            </a:endParaRPr>
          </a:p>
          <a:p>
            <a:pPr marL="457200" lvl="0" indent="0" algn="l" rtl="0">
              <a:spcBef>
                <a:spcPts val="0"/>
              </a:spcBef>
              <a:spcAft>
                <a:spcPts val="0"/>
              </a:spcAft>
              <a:buNone/>
            </a:pPr>
            <a:r>
              <a:rPr lang="en">
                <a:solidFill>
                  <a:srgbClr val="FFFFFF"/>
                </a:solidFill>
              </a:rPr>
              <a:t>- Annual wage information from the Bureau of Labor Statistics</a:t>
            </a:r>
            <a:endParaRPr>
              <a:solidFill>
                <a:srgbClr val="FFFFFF"/>
              </a:solidFill>
            </a:endParaRPr>
          </a:p>
          <a:p>
            <a:pPr marL="45720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 b="1">
                <a:solidFill>
                  <a:srgbClr val="FFFFFF"/>
                </a:solidFill>
              </a:rPr>
              <a:t>Method:</a:t>
            </a:r>
            <a:endParaRPr b="1">
              <a:solidFill>
                <a:srgbClr val="FFFFFF"/>
              </a:solidFill>
            </a:endParaRPr>
          </a:p>
          <a:p>
            <a:pPr marL="457200" lvl="0" indent="0" algn="l" rtl="0">
              <a:spcBef>
                <a:spcPts val="0"/>
              </a:spcBef>
              <a:spcAft>
                <a:spcPts val="0"/>
              </a:spcAft>
              <a:buNone/>
            </a:pPr>
            <a:r>
              <a:rPr lang="en">
                <a:solidFill>
                  <a:srgbClr val="FFFFFF"/>
                </a:solidFill>
              </a:rPr>
              <a:t>- Pandas CSV read</a:t>
            </a:r>
            <a:endParaRPr>
              <a:solidFill>
                <a:srgbClr val="FFFFFF"/>
              </a:solidFill>
            </a:endParaRPr>
          </a:p>
          <a:p>
            <a:pPr marL="457200" lvl="0" indent="0" algn="l" rtl="0">
              <a:spcBef>
                <a:spcPts val="0"/>
              </a:spcBef>
              <a:spcAft>
                <a:spcPts val="0"/>
              </a:spcAft>
              <a:buNone/>
            </a:pPr>
            <a:r>
              <a:rPr lang="en">
                <a:solidFill>
                  <a:srgbClr val="FFFFFF"/>
                </a:solidFill>
              </a:rPr>
              <a:t>- Matplotlib</a:t>
            </a:r>
            <a:endParaRPr>
              <a:solidFill>
                <a:srgbClr val="FFFFFF"/>
              </a:solidFill>
            </a:endParaRPr>
          </a:p>
          <a:p>
            <a:pPr marL="45720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 b="1">
                <a:solidFill>
                  <a:srgbClr val="FFFFFF"/>
                </a:solidFill>
              </a:rPr>
              <a:t>Analysis:</a:t>
            </a:r>
            <a:endParaRPr b="1">
              <a:solidFill>
                <a:srgbClr val="FFFFFF"/>
              </a:solidFill>
            </a:endParaRPr>
          </a:p>
          <a:p>
            <a:pPr marL="457200" lvl="0" indent="0" algn="l" rtl="0">
              <a:spcBef>
                <a:spcPts val="0"/>
              </a:spcBef>
              <a:spcAft>
                <a:spcPts val="0"/>
              </a:spcAft>
              <a:buNone/>
            </a:pPr>
            <a:r>
              <a:rPr lang="en">
                <a:solidFill>
                  <a:srgbClr val="FFFFFF"/>
                </a:solidFill>
              </a:rPr>
              <a:t>- Comparison of average wages and the median wages by year</a:t>
            </a:r>
            <a:endParaRPr>
              <a:solidFill>
                <a:srgbClr val="FFFFFF"/>
              </a:solidFill>
            </a:endParaRPr>
          </a:p>
          <a:p>
            <a:pPr marL="45720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 b="1">
                <a:solidFill>
                  <a:srgbClr val="FFFFFF"/>
                </a:solidFill>
              </a:rPr>
              <a:t>Results:</a:t>
            </a:r>
            <a:endParaRPr b="1">
              <a:solidFill>
                <a:srgbClr val="FFFFFF"/>
              </a:solidFill>
            </a:endParaRPr>
          </a:p>
          <a:p>
            <a:pPr marL="457200" lvl="0" indent="0" algn="l" rtl="0">
              <a:spcBef>
                <a:spcPts val="0"/>
              </a:spcBef>
              <a:spcAft>
                <a:spcPts val="0"/>
              </a:spcAft>
              <a:buNone/>
            </a:pPr>
            <a:r>
              <a:rPr lang="en">
                <a:solidFill>
                  <a:srgbClr val="FFFFFF"/>
                </a:solidFill>
              </a:rPr>
              <a:t>- Median flatline in the middle of dataset and slower growth</a:t>
            </a:r>
            <a:endParaRPr>
              <a:solidFill>
                <a:srgbClr val="FFFFFF"/>
              </a:solidFill>
            </a:endParaRPr>
          </a:p>
          <a:p>
            <a:pPr marL="457200" lvl="0" indent="0" algn="l" rtl="0">
              <a:spcBef>
                <a:spcPts val="0"/>
              </a:spcBef>
              <a:spcAft>
                <a:spcPts val="0"/>
              </a:spcAft>
              <a:buNone/>
            </a:pPr>
            <a:r>
              <a:rPr lang="en">
                <a:solidFill>
                  <a:srgbClr val="FFFFFF"/>
                </a:solidFill>
              </a:rPr>
              <a:t>- 3% more growth in Mean Wages</a:t>
            </a:r>
            <a:endParaRPr>
              <a:solidFill>
                <a:srgbClr val="FFFFFF"/>
              </a:solidFill>
            </a:endParaRPr>
          </a:p>
          <a:p>
            <a:pPr marL="457200" lvl="0" indent="0" algn="l" rtl="0">
              <a:spcBef>
                <a:spcPts val="0"/>
              </a:spcBef>
              <a:spcAft>
                <a:spcPts val="0"/>
              </a:spcAft>
              <a:buNone/>
            </a:pPr>
            <a:endParaRPr>
              <a:solidFill>
                <a:srgbClr val="FFFFFF"/>
              </a:solidFill>
            </a:endParaRPr>
          </a:p>
        </p:txBody>
      </p:sp>
      <p:pic>
        <p:nvPicPr>
          <p:cNvPr id="240" name="Google Shape;240;p26"/>
          <p:cNvPicPr preferRelativeResize="0"/>
          <p:nvPr/>
        </p:nvPicPr>
        <p:blipFill rotWithShape="1">
          <a:blip r:embed="rId3">
            <a:alphaModFix/>
          </a:blip>
          <a:srcRect b="-3487"/>
          <a:stretch/>
        </p:blipFill>
        <p:spPr>
          <a:xfrm>
            <a:off x="4220800" y="1505500"/>
            <a:ext cx="4820125" cy="3274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7"/>
          <p:cNvSpPr txBox="1">
            <a:spLocks noGrp="1"/>
          </p:cNvSpPr>
          <p:nvPr>
            <p:ph type="title"/>
          </p:nvPr>
        </p:nvSpPr>
        <p:spPr>
          <a:xfrm>
            <a:off x="1050325" y="416150"/>
            <a:ext cx="77025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a:t>Median Wage Growth and Inflation</a:t>
            </a:r>
            <a:endParaRPr sz="3000" b="1"/>
          </a:p>
        </p:txBody>
      </p:sp>
      <p:sp>
        <p:nvSpPr>
          <p:cNvPr id="246" name="Google Shape;246;p27"/>
          <p:cNvSpPr txBox="1">
            <a:spLocks noGrp="1"/>
          </p:cNvSpPr>
          <p:nvPr>
            <p:ph type="body" idx="1"/>
          </p:nvPr>
        </p:nvSpPr>
        <p:spPr>
          <a:xfrm>
            <a:off x="333850" y="1330250"/>
            <a:ext cx="3777000" cy="3445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solidFill>
                  <a:srgbClr val="FFFFFF"/>
                </a:solidFill>
                <a:latin typeface="Arial"/>
                <a:ea typeface="Arial"/>
                <a:cs typeface="Arial"/>
                <a:sym typeface="Arial"/>
              </a:rPr>
              <a:t>Data:</a:t>
            </a:r>
            <a:endParaRPr sz="1400" b="1">
              <a:solidFill>
                <a:srgbClr val="FFFFFF"/>
              </a:solidFill>
              <a:latin typeface="Arial"/>
              <a:ea typeface="Arial"/>
              <a:cs typeface="Arial"/>
              <a:sym typeface="Arial"/>
            </a:endParaRPr>
          </a:p>
          <a:p>
            <a:pPr marL="457200" lvl="0" indent="0" algn="l" rtl="0">
              <a:lnSpc>
                <a:spcPct val="100000"/>
              </a:lnSpc>
              <a:spcBef>
                <a:spcPts val="0"/>
              </a:spcBef>
              <a:spcAft>
                <a:spcPts val="0"/>
              </a:spcAft>
              <a:buNone/>
            </a:pPr>
            <a:r>
              <a:rPr lang="en" sz="1400">
                <a:solidFill>
                  <a:srgbClr val="FFFFFF"/>
                </a:solidFill>
                <a:latin typeface="Arial"/>
                <a:ea typeface="Arial"/>
                <a:cs typeface="Arial"/>
                <a:sym typeface="Arial"/>
              </a:rPr>
              <a:t>- Annual wage information from the Bureau of Labor Statistics</a:t>
            </a:r>
            <a:endParaRPr sz="1400">
              <a:solidFill>
                <a:srgbClr val="FFFFFF"/>
              </a:solidFill>
              <a:latin typeface="Arial"/>
              <a:ea typeface="Arial"/>
              <a:cs typeface="Arial"/>
              <a:sym typeface="Arial"/>
            </a:endParaRPr>
          </a:p>
          <a:p>
            <a:pPr marL="0" lvl="0" indent="0" algn="l" rtl="0">
              <a:lnSpc>
                <a:spcPct val="100000"/>
              </a:lnSpc>
              <a:spcBef>
                <a:spcPts val="0"/>
              </a:spcBef>
              <a:spcAft>
                <a:spcPts val="0"/>
              </a:spcAft>
              <a:buNone/>
            </a:pPr>
            <a:endParaRPr sz="1400">
              <a:solidFill>
                <a:srgbClr val="FFFFFF"/>
              </a:solidFill>
              <a:latin typeface="Arial"/>
              <a:ea typeface="Arial"/>
              <a:cs typeface="Arial"/>
              <a:sym typeface="Arial"/>
            </a:endParaRPr>
          </a:p>
          <a:p>
            <a:pPr marL="0" lvl="0" indent="0" algn="l" rtl="0">
              <a:lnSpc>
                <a:spcPct val="100000"/>
              </a:lnSpc>
              <a:spcBef>
                <a:spcPts val="0"/>
              </a:spcBef>
              <a:spcAft>
                <a:spcPts val="0"/>
              </a:spcAft>
              <a:buNone/>
            </a:pPr>
            <a:r>
              <a:rPr lang="en" sz="1400" b="1">
                <a:solidFill>
                  <a:srgbClr val="FFFFFF"/>
                </a:solidFill>
                <a:latin typeface="Arial"/>
                <a:ea typeface="Arial"/>
                <a:cs typeface="Arial"/>
                <a:sym typeface="Arial"/>
              </a:rPr>
              <a:t>Method:</a:t>
            </a:r>
            <a:endParaRPr sz="1400" b="1">
              <a:solidFill>
                <a:srgbClr val="FFFFFF"/>
              </a:solidFill>
              <a:latin typeface="Arial"/>
              <a:ea typeface="Arial"/>
              <a:cs typeface="Arial"/>
              <a:sym typeface="Arial"/>
            </a:endParaRPr>
          </a:p>
          <a:p>
            <a:pPr marL="457200" lvl="0" indent="0" algn="l" rtl="0">
              <a:lnSpc>
                <a:spcPct val="100000"/>
              </a:lnSpc>
              <a:spcBef>
                <a:spcPts val="0"/>
              </a:spcBef>
              <a:spcAft>
                <a:spcPts val="0"/>
              </a:spcAft>
              <a:buNone/>
            </a:pPr>
            <a:r>
              <a:rPr lang="en" sz="1400">
                <a:solidFill>
                  <a:srgbClr val="FFFFFF"/>
                </a:solidFill>
                <a:latin typeface="Arial"/>
                <a:ea typeface="Arial"/>
                <a:cs typeface="Arial"/>
                <a:sym typeface="Arial"/>
              </a:rPr>
              <a:t>- Pandas CSV read</a:t>
            </a:r>
            <a:endParaRPr sz="1400">
              <a:solidFill>
                <a:srgbClr val="FFFFFF"/>
              </a:solidFill>
              <a:latin typeface="Arial"/>
              <a:ea typeface="Arial"/>
              <a:cs typeface="Arial"/>
              <a:sym typeface="Arial"/>
            </a:endParaRPr>
          </a:p>
          <a:p>
            <a:pPr marL="457200" lvl="0" indent="0" algn="l" rtl="0">
              <a:lnSpc>
                <a:spcPct val="100000"/>
              </a:lnSpc>
              <a:spcBef>
                <a:spcPts val="0"/>
              </a:spcBef>
              <a:spcAft>
                <a:spcPts val="0"/>
              </a:spcAft>
              <a:buNone/>
            </a:pPr>
            <a:r>
              <a:rPr lang="en" sz="1400">
                <a:solidFill>
                  <a:srgbClr val="FFFFFF"/>
                </a:solidFill>
                <a:latin typeface="Arial"/>
                <a:ea typeface="Arial"/>
                <a:cs typeface="Arial"/>
                <a:sym typeface="Arial"/>
              </a:rPr>
              <a:t>- Matplotlib</a:t>
            </a:r>
            <a:endParaRPr sz="1400">
              <a:solidFill>
                <a:srgbClr val="FFFFFF"/>
              </a:solidFill>
              <a:latin typeface="Arial"/>
              <a:ea typeface="Arial"/>
              <a:cs typeface="Arial"/>
              <a:sym typeface="Arial"/>
            </a:endParaRPr>
          </a:p>
          <a:p>
            <a:pPr marL="0" lvl="0" indent="0" algn="l" rtl="0">
              <a:lnSpc>
                <a:spcPct val="100000"/>
              </a:lnSpc>
              <a:spcBef>
                <a:spcPts val="0"/>
              </a:spcBef>
              <a:spcAft>
                <a:spcPts val="0"/>
              </a:spcAft>
              <a:buNone/>
            </a:pPr>
            <a:endParaRPr sz="1400">
              <a:solidFill>
                <a:srgbClr val="FFFFFF"/>
              </a:solidFill>
              <a:latin typeface="Arial"/>
              <a:ea typeface="Arial"/>
              <a:cs typeface="Arial"/>
              <a:sym typeface="Arial"/>
            </a:endParaRPr>
          </a:p>
          <a:p>
            <a:pPr marL="0" lvl="0" indent="0" algn="l" rtl="0">
              <a:lnSpc>
                <a:spcPct val="100000"/>
              </a:lnSpc>
              <a:spcBef>
                <a:spcPts val="0"/>
              </a:spcBef>
              <a:spcAft>
                <a:spcPts val="0"/>
              </a:spcAft>
              <a:buNone/>
            </a:pPr>
            <a:r>
              <a:rPr lang="en" sz="1400" b="1">
                <a:solidFill>
                  <a:srgbClr val="FFFFFF"/>
                </a:solidFill>
                <a:latin typeface="Arial"/>
                <a:ea typeface="Arial"/>
                <a:cs typeface="Arial"/>
                <a:sym typeface="Arial"/>
              </a:rPr>
              <a:t>Analysis:</a:t>
            </a:r>
            <a:endParaRPr sz="1400" b="1">
              <a:solidFill>
                <a:srgbClr val="FFFFFF"/>
              </a:solidFill>
              <a:latin typeface="Arial"/>
              <a:ea typeface="Arial"/>
              <a:cs typeface="Arial"/>
              <a:sym typeface="Arial"/>
            </a:endParaRPr>
          </a:p>
          <a:p>
            <a:pPr marL="457200" lvl="0" indent="0" algn="l" rtl="0">
              <a:lnSpc>
                <a:spcPct val="100000"/>
              </a:lnSpc>
              <a:spcBef>
                <a:spcPts val="0"/>
              </a:spcBef>
              <a:spcAft>
                <a:spcPts val="0"/>
              </a:spcAft>
              <a:buNone/>
            </a:pPr>
            <a:r>
              <a:rPr lang="en" sz="1400">
                <a:solidFill>
                  <a:srgbClr val="FFFFFF"/>
                </a:solidFill>
                <a:latin typeface="Arial"/>
                <a:ea typeface="Arial"/>
                <a:cs typeface="Arial"/>
                <a:sym typeface="Arial"/>
              </a:rPr>
              <a:t>- Comparison of Median Wage Growth against Inflation</a:t>
            </a:r>
            <a:endParaRPr sz="1400">
              <a:solidFill>
                <a:srgbClr val="FFFFFF"/>
              </a:solidFill>
              <a:latin typeface="Arial"/>
              <a:ea typeface="Arial"/>
              <a:cs typeface="Arial"/>
              <a:sym typeface="Arial"/>
            </a:endParaRPr>
          </a:p>
          <a:p>
            <a:pPr marL="0" lvl="0" indent="0" algn="l" rtl="0">
              <a:lnSpc>
                <a:spcPct val="100000"/>
              </a:lnSpc>
              <a:spcBef>
                <a:spcPts val="0"/>
              </a:spcBef>
              <a:spcAft>
                <a:spcPts val="0"/>
              </a:spcAft>
              <a:buNone/>
            </a:pPr>
            <a:endParaRPr sz="1400">
              <a:solidFill>
                <a:srgbClr val="FFFFFF"/>
              </a:solidFill>
              <a:latin typeface="Arial"/>
              <a:ea typeface="Arial"/>
              <a:cs typeface="Arial"/>
              <a:sym typeface="Arial"/>
            </a:endParaRPr>
          </a:p>
          <a:p>
            <a:pPr marL="0" lvl="0" indent="0" algn="l" rtl="0">
              <a:lnSpc>
                <a:spcPct val="100000"/>
              </a:lnSpc>
              <a:spcBef>
                <a:spcPts val="0"/>
              </a:spcBef>
              <a:spcAft>
                <a:spcPts val="0"/>
              </a:spcAft>
              <a:buNone/>
            </a:pPr>
            <a:r>
              <a:rPr lang="en" sz="1400" b="1">
                <a:solidFill>
                  <a:srgbClr val="FFFFFF"/>
                </a:solidFill>
                <a:latin typeface="Arial"/>
                <a:ea typeface="Arial"/>
                <a:cs typeface="Arial"/>
                <a:sym typeface="Arial"/>
              </a:rPr>
              <a:t>Results:</a:t>
            </a:r>
            <a:endParaRPr sz="1400" b="1">
              <a:solidFill>
                <a:srgbClr val="FFFFFF"/>
              </a:solidFill>
              <a:latin typeface="Arial"/>
              <a:ea typeface="Arial"/>
              <a:cs typeface="Arial"/>
              <a:sym typeface="Arial"/>
            </a:endParaRPr>
          </a:p>
          <a:p>
            <a:pPr marL="457200" lvl="0" indent="0" algn="l" rtl="0">
              <a:lnSpc>
                <a:spcPct val="100000"/>
              </a:lnSpc>
              <a:spcBef>
                <a:spcPts val="0"/>
              </a:spcBef>
              <a:spcAft>
                <a:spcPts val="0"/>
              </a:spcAft>
              <a:buNone/>
            </a:pPr>
            <a:r>
              <a:rPr lang="en" sz="1400">
                <a:solidFill>
                  <a:srgbClr val="FFFFFF"/>
                </a:solidFill>
                <a:latin typeface="Arial"/>
                <a:ea typeface="Arial"/>
                <a:cs typeface="Arial"/>
                <a:sym typeface="Arial"/>
              </a:rPr>
              <a:t>- Stagnation of Median Wage growth as slowed advancement below the rate of inflation over the past 10 years</a:t>
            </a:r>
            <a:endParaRPr sz="1600"/>
          </a:p>
        </p:txBody>
      </p:sp>
      <p:pic>
        <p:nvPicPr>
          <p:cNvPr id="247" name="Google Shape;247;p27"/>
          <p:cNvPicPr preferRelativeResize="0"/>
          <p:nvPr/>
        </p:nvPicPr>
        <p:blipFill>
          <a:blip r:embed="rId3">
            <a:alphaModFix/>
          </a:blip>
          <a:stretch>
            <a:fillRect/>
          </a:stretch>
        </p:blipFill>
        <p:spPr>
          <a:xfrm>
            <a:off x="4220800" y="1518877"/>
            <a:ext cx="4728147" cy="31520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8"/>
          <p:cNvSpPr txBox="1">
            <a:spLocks noGrp="1"/>
          </p:cNvSpPr>
          <p:nvPr>
            <p:ph type="title"/>
          </p:nvPr>
        </p:nvSpPr>
        <p:spPr>
          <a:xfrm>
            <a:off x="1145100" y="241350"/>
            <a:ext cx="78465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3000"/>
              <a:t>Occupations with the most job growth</a:t>
            </a:r>
            <a:endParaRPr sz="3000"/>
          </a:p>
          <a:p>
            <a:pPr marL="0" lvl="0" indent="0" algn="l" rtl="0">
              <a:spcBef>
                <a:spcPts val="0"/>
              </a:spcBef>
              <a:spcAft>
                <a:spcPts val="0"/>
              </a:spcAft>
              <a:buNone/>
            </a:pPr>
            <a:endParaRPr sz="3000"/>
          </a:p>
        </p:txBody>
      </p:sp>
      <p:sp>
        <p:nvSpPr>
          <p:cNvPr id="253" name="Google Shape;253;p28"/>
          <p:cNvSpPr txBox="1">
            <a:spLocks noGrp="1"/>
          </p:cNvSpPr>
          <p:nvPr>
            <p:ph type="body" idx="1"/>
          </p:nvPr>
        </p:nvSpPr>
        <p:spPr>
          <a:xfrm>
            <a:off x="1145100" y="1307850"/>
            <a:ext cx="3599100" cy="3398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a:t>“Fourth Industrial Revolution.” </a:t>
            </a:r>
            <a:endParaRPr sz="1400"/>
          </a:p>
          <a:p>
            <a:pPr marL="0" lvl="0" indent="0" algn="just" rtl="0">
              <a:spcBef>
                <a:spcPts val="1600"/>
              </a:spcBef>
              <a:spcAft>
                <a:spcPts val="0"/>
              </a:spcAft>
              <a:buNone/>
            </a:pPr>
            <a:r>
              <a:rPr lang="en" sz="1400"/>
              <a:t>WEF : 75 million jobs may be displaced over the next four years.  But, 133 million additional jobs could also emerge</a:t>
            </a:r>
            <a:endParaRPr sz="1400"/>
          </a:p>
          <a:p>
            <a:pPr marL="0" lvl="0" indent="0" algn="just" rtl="0">
              <a:spcBef>
                <a:spcPts val="1600"/>
              </a:spcBef>
              <a:spcAft>
                <a:spcPts val="0"/>
              </a:spcAft>
              <a:buNone/>
            </a:pPr>
            <a:r>
              <a:rPr lang="en" sz="1400"/>
              <a:t>Threatened jobs are based on manual labor, while newer jobs require a significant investment in training.</a:t>
            </a:r>
            <a:endParaRPr sz="1400"/>
          </a:p>
          <a:p>
            <a:pPr marL="0" lvl="0" indent="0" algn="just" rtl="0">
              <a:spcBef>
                <a:spcPts val="1600"/>
              </a:spcBef>
              <a:spcAft>
                <a:spcPts val="1600"/>
              </a:spcAft>
              <a:buNone/>
            </a:pPr>
            <a:r>
              <a:rPr lang="en" sz="1400"/>
              <a:t>New job roles, like data scientists, AI specialists, and human-machine interaction designer</a:t>
            </a:r>
            <a:endParaRPr sz="1400"/>
          </a:p>
        </p:txBody>
      </p:sp>
      <p:sp>
        <p:nvSpPr>
          <p:cNvPr id="254" name="Google Shape;254;p28"/>
          <p:cNvSpPr txBox="1"/>
          <p:nvPr/>
        </p:nvSpPr>
        <p:spPr>
          <a:xfrm>
            <a:off x="3156975" y="4877025"/>
            <a:ext cx="5925300" cy="691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900">
                <a:solidFill>
                  <a:srgbClr val="FFFFFF"/>
                </a:solidFill>
              </a:rPr>
              <a:t>http://www3.weforum.org/docs/WEF_Future_of_Jobs_2018.pdf</a:t>
            </a:r>
            <a:endParaRPr sz="900">
              <a:solidFill>
                <a:srgbClr val="FFFFFF"/>
              </a:solidFill>
            </a:endParaRPr>
          </a:p>
        </p:txBody>
      </p:sp>
      <p:pic>
        <p:nvPicPr>
          <p:cNvPr id="255" name="Google Shape;255;p28"/>
          <p:cNvPicPr preferRelativeResize="0"/>
          <p:nvPr/>
        </p:nvPicPr>
        <p:blipFill>
          <a:blip r:embed="rId3">
            <a:alphaModFix/>
          </a:blip>
          <a:stretch>
            <a:fillRect/>
          </a:stretch>
        </p:blipFill>
        <p:spPr>
          <a:xfrm>
            <a:off x="4953112" y="1307850"/>
            <a:ext cx="4038488" cy="34167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9"/>
          <p:cNvSpPr txBox="1"/>
          <p:nvPr/>
        </p:nvSpPr>
        <p:spPr>
          <a:xfrm>
            <a:off x="1145700" y="1220900"/>
            <a:ext cx="3426300" cy="365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solidFill>
                  <a:schemeClr val="lt1"/>
                </a:solidFill>
                <a:latin typeface="Lato"/>
                <a:ea typeface="Lato"/>
                <a:cs typeface="Lato"/>
                <a:sym typeface="Lato"/>
              </a:rPr>
              <a:t>Data:</a:t>
            </a:r>
            <a:endParaRPr sz="1800">
              <a:solidFill>
                <a:schemeClr val="lt1"/>
              </a:solidFill>
              <a:latin typeface="Lato"/>
              <a:ea typeface="Lato"/>
              <a:cs typeface="Lato"/>
              <a:sym typeface="Lato"/>
            </a:endParaRPr>
          </a:p>
          <a:p>
            <a:pPr marL="0" lvl="0" indent="0" algn="l" rtl="0">
              <a:spcBef>
                <a:spcPts val="0"/>
              </a:spcBef>
              <a:spcAft>
                <a:spcPts val="0"/>
              </a:spcAft>
              <a:buNone/>
            </a:pPr>
            <a:r>
              <a:rPr lang="en" sz="1800">
                <a:solidFill>
                  <a:srgbClr val="FFFFFF"/>
                </a:solidFill>
              </a:rPr>
              <a:t>Occupations with the most job growth, 2016 and projected 2026. Bureau of Labor Statistics</a:t>
            </a:r>
            <a:endParaRPr sz="1800">
              <a:solidFill>
                <a:srgbClr val="FFFFFF"/>
              </a:solidFill>
            </a:endParaRPr>
          </a:p>
          <a:p>
            <a:pPr marL="457200" marR="0" lvl="0" indent="0" algn="l" rtl="0">
              <a:lnSpc>
                <a:spcPct val="100000"/>
              </a:lnSpc>
              <a:spcBef>
                <a:spcPts val="0"/>
              </a:spcBef>
              <a:spcAft>
                <a:spcPts val="0"/>
              </a:spcAft>
              <a:buNone/>
            </a:pPr>
            <a:r>
              <a:rPr lang="en" sz="1800" b="1">
                <a:solidFill>
                  <a:schemeClr val="lt1"/>
                </a:solidFill>
                <a:latin typeface="Lato"/>
                <a:ea typeface="Lato"/>
                <a:cs typeface="Lato"/>
                <a:sym typeface="Lato"/>
              </a:rPr>
              <a:t> </a:t>
            </a:r>
            <a:endParaRPr sz="1800" b="1">
              <a:solidFill>
                <a:schemeClr val="lt1"/>
              </a:solidFill>
              <a:latin typeface="Lato"/>
              <a:ea typeface="Lato"/>
              <a:cs typeface="Lato"/>
              <a:sym typeface="Lato"/>
            </a:endParaRPr>
          </a:p>
          <a:p>
            <a:pPr marL="0" marR="0" lvl="0" indent="0" algn="l" rtl="0">
              <a:lnSpc>
                <a:spcPct val="100000"/>
              </a:lnSpc>
              <a:spcBef>
                <a:spcPts val="0"/>
              </a:spcBef>
              <a:spcAft>
                <a:spcPts val="0"/>
              </a:spcAft>
              <a:buNone/>
            </a:pPr>
            <a:r>
              <a:rPr lang="en" sz="1800">
                <a:solidFill>
                  <a:schemeClr val="lt1"/>
                </a:solidFill>
                <a:latin typeface="Lato"/>
                <a:ea typeface="Lato"/>
                <a:cs typeface="Lato"/>
                <a:sym typeface="Lato"/>
              </a:rPr>
              <a:t>Method:</a:t>
            </a:r>
            <a:endParaRPr sz="1800">
              <a:solidFill>
                <a:schemeClr val="lt1"/>
              </a:solidFill>
              <a:latin typeface="Lato"/>
              <a:ea typeface="Lato"/>
              <a:cs typeface="Lato"/>
              <a:sym typeface="Lato"/>
            </a:endParaRPr>
          </a:p>
          <a:p>
            <a:pPr marL="457200" marR="0" lvl="0" indent="0" algn="l" rtl="0">
              <a:lnSpc>
                <a:spcPct val="100000"/>
              </a:lnSpc>
              <a:spcBef>
                <a:spcPts val="0"/>
              </a:spcBef>
              <a:spcAft>
                <a:spcPts val="0"/>
              </a:spcAft>
              <a:buNone/>
            </a:pPr>
            <a:r>
              <a:rPr lang="en" sz="1800" b="1">
                <a:solidFill>
                  <a:schemeClr val="lt1"/>
                </a:solidFill>
                <a:latin typeface="Lato"/>
                <a:ea typeface="Lato"/>
                <a:cs typeface="Lato"/>
                <a:sym typeface="Lato"/>
              </a:rPr>
              <a:t>-</a:t>
            </a:r>
            <a:r>
              <a:rPr lang="en" sz="1800">
                <a:solidFill>
                  <a:schemeClr val="lt1"/>
                </a:solidFill>
                <a:latin typeface="Lato"/>
                <a:ea typeface="Lato"/>
                <a:cs typeface="Lato"/>
                <a:sym typeface="Lato"/>
              </a:rPr>
              <a:t> Pandas/Python</a:t>
            </a:r>
            <a:endParaRPr sz="1800">
              <a:solidFill>
                <a:schemeClr val="lt1"/>
              </a:solidFill>
              <a:latin typeface="Lato"/>
              <a:ea typeface="Lato"/>
              <a:cs typeface="Lato"/>
              <a:sym typeface="Lato"/>
            </a:endParaRPr>
          </a:p>
          <a:p>
            <a:pPr marL="0" lvl="0" indent="0" algn="l" rtl="0">
              <a:spcBef>
                <a:spcPts val="0"/>
              </a:spcBef>
              <a:spcAft>
                <a:spcPts val="0"/>
              </a:spcAft>
              <a:buNone/>
            </a:pPr>
            <a:r>
              <a:rPr lang="en" sz="1800">
                <a:solidFill>
                  <a:srgbClr val="FFFFFF"/>
                </a:solidFill>
              </a:rPr>
              <a:t>       - Python plotting libraries </a:t>
            </a:r>
            <a:endParaRPr sz="1800">
              <a:solidFill>
                <a:srgbClr val="FFFFFF"/>
              </a:solidFill>
            </a:endParaRPr>
          </a:p>
          <a:p>
            <a:pPr marL="457200" marR="0" lvl="0" indent="0" algn="l" rtl="0">
              <a:lnSpc>
                <a:spcPct val="100000"/>
              </a:lnSpc>
              <a:spcBef>
                <a:spcPts val="0"/>
              </a:spcBef>
              <a:spcAft>
                <a:spcPts val="0"/>
              </a:spcAft>
              <a:buNone/>
            </a:pPr>
            <a:r>
              <a:rPr lang="en" sz="1800">
                <a:solidFill>
                  <a:schemeClr val="lt1"/>
                </a:solidFill>
                <a:latin typeface="Lato"/>
                <a:ea typeface="Lato"/>
                <a:cs typeface="Lato"/>
                <a:sym typeface="Lato"/>
              </a:rPr>
              <a:t>- CSV</a:t>
            </a:r>
            <a:br>
              <a:rPr lang="en" sz="1800">
                <a:solidFill>
                  <a:schemeClr val="lt1"/>
                </a:solidFill>
                <a:latin typeface="Lato"/>
                <a:ea typeface="Lato"/>
                <a:cs typeface="Lato"/>
                <a:sym typeface="Lato"/>
              </a:rPr>
            </a:br>
            <a:endParaRPr sz="1800">
              <a:solidFill>
                <a:schemeClr val="lt1"/>
              </a:solidFill>
              <a:latin typeface="Lato"/>
              <a:ea typeface="Lato"/>
              <a:cs typeface="Lato"/>
              <a:sym typeface="Lato"/>
            </a:endParaRPr>
          </a:p>
        </p:txBody>
      </p:sp>
      <p:sp>
        <p:nvSpPr>
          <p:cNvPr id="261" name="Google Shape;261;p29"/>
          <p:cNvSpPr txBox="1"/>
          <p:nvPr/>
        </p:nvSpPr>
        <p:spPr>
          <a:xfrm>
            <a:off x="3806200" y="4720100"/>
            <a:ext cx="5337900" cy="41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en" sz="900">
                <a:solidFill>
                  <a:srgbClr val="FFFFFF"/>
                </a:solidFill>
              </a:rPr>
              <a:t> Occupational Employment Statistics program, U.S. Bureau of Labor Statistics </a:t>
            </a:r>
            <a:endParaRPr sz="900">
              <a:solidFill>
                <a:srgbClr val="FFFFFF"/>
              </a:solidFill>
            </a:endParaRPr>
          </a:p>
          <a:p>
            <a:pPr marL="0" lvl="0" indent="0" algn="r" rtl="0">
              <a:spcBef>
                <a:spcPts val="0"/>
              </a:spcBef>
              <a:spcAft>
                <a:spcPts val="0"/>
              </a:spcAft>
              <a:buNone/>
            </a:pPr>
            <a:r>
              <a:rPr lang="en" sz="900">
                <a:solidFill>
                  <a:srgbClr val="FFFFFF"/>
                </a:solidFill>
              </a:rPr>
              <a:t>Source: Employment Projections program, U.S. Bureau of Labor Statistics</a:t>
            </a:r>
            <a:endParaRPr sz="900">
              <a:solidFill>
                <a:srgbClr val="FFFFFF"/>
              </a:solidFill>
            </a:endParaRPr>
          </a:p>
        </p:txBody>
      </p:sp>
      <p:sp>
        <p:nvSpPr>
          <p:cNvPr id="262" name="Google Shape;262;p29"/>
          <p:cNvSpPr txBox="1">
            <a:spLocks noGrp="1"/>
          </p:cNvSpPr>
          <p:nvPr>
            <p:ph type="title"/>
          </p:nvPr>
        </p:nvSpPr>
        <p:spPr>
          <a:xfrm>
            <a:off x="1145100" y="241350"/>
            <a:ext cx="78465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Occupations with the most job growth</a:t>
            </a:r>
            <a:endParaRPr sz="3000"/>
          </a:p>
          <a:p>
            <a:pPr marL="0" lvl="0" indent="0" algn="l" rtl="0">
              <a:spcBef>
                <a:spcPts val="0"/>
              </a:spcBef>
              <a:spcAft>
                <a:spcPts val="0"/>
              </a:spcAft>
              <a:buNone/>
            </a:pPr>
            <a:endParaRPr sz="3000"/>
          </a:p>
        </p:txBody>
      </p:sp>
      <p:pic>
        <p:nvPicPr>
          <p:cNvPr id="263" name="Google Shape;263;p29"/>
          <p:cNvPicPr preferRelativeResize="0"/>
          <p:nvPr/>
        </p:nvPicPr>
        <p:blipFill rotWithShape="1">
          <a:blip r:embed="rId3">
            <a:alphaModFix/>
          </a:blip>
          <a:srcRect l="7582" t="10548" r="48331" b="13619"/>
          <a:stretch/>
        </p:blipFill>
        <p:spPr>
          <a:xfrm>
            <a:off x="4855450" y="1187725"/>
            <a:ext cx="3528449" cy="3034650"/>
          </a:xfrm>
          <a:prstGeom prst="rect">
            <a:avLst/>
          </a:prstGeom>
          <a:noFill/>
          <a:ln w="9525" cap="flat" cmpd="sng">
            <a:solidFill>
              <a:srgbClr val="FFFFFF"/>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0"/>
          <p:cNvSpPr txBox="1">
            <a:spLocks noGrp="1"/>
          </p:cNvSpPr>
          <p:nvPr>
            <p:ph type="title"/>
          </p:nvPr>
        </p:nvSpPr>
        <p:spPr>
          <a:xfrm>
            <a:off x="1145100" y="241350"/>
            <a:ext cx="78465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Occupations with the most job growth</a:t>
            </a:r>
            <a:endParaRPr sz="3000"/>
          </a:p>
          <a:p>
            <a:pPr marL="0" lvl="0" indent="0" algn="l" rtl="0">
              <a:spcBef>
                <a:spcPts val="0"/>
              </a:spcBef>
              <a:spcAft>
                <a:spcPts val="0"/>
              </a:spcAft>
              <a:buNone/>
            </a:pPr>
            <a:endParaRPr sz="3000"/>
          </a:p>
        </p:txBody>
      </p:sp>
      <p:pic>
        <p:nvPicPr>
          <p:cNvPr id="269" name="Google Shape;269;p30"/>
          <p:cNvPicPr preferRelativeResize="0"/>
          <p:nvPr/>
        </p:nvPicPr>
        <p:blipFill>
          <a:blip r:embed="rId3">
            <a:alphaModFix/>
          </a:blip>
          <a:stretch>
            <a:fillRect/>
          </a:stretch>
        </p:blipFill>
        <p:spPr>
          <a:xfrm>
            <a:off x="601225" y="1478375"/>
            <a:ext cx="4114800" cy="2743200"/>
          </a:xfrm>
          <a:prstGeom prst="rect">
            <a:avLst/>
          </a:prstGeom>
          <a:noFill/>
          <a:ln>
            <a:noFill/>
          </a:ln>
        </p:spPr>
      </p:pic>
      <p:pic>
        <p:nvPicPr>
          <p:cNvPr id="270" name="Google Shape;270;p30"/>
          <p:cNvPicPr preferRelativeResize="0"/>
          <p:nvPr/>
        </p:nvPicPr>
        <p:blipFill>
          <a:blip r:embed="rId4">
            <a:alphaModFix/>
          </a:blip>
          <a:stretch>
            <a:fillRect/>
          </a:stretch>
        </p:blipFill>
        <p:spPr>
          <a:xfrm>
            <a:off x="525025" y="1478375"/>
            <a:ext cx="4114800" cy="2743200"/>
          </a:xfrm>
          <a:prstGeom prst="rect">
            <a:avLst/>
          </a:prstGeom>
          <a:noFill/>
          <a:ln>
            <a:noFill/>
          </a:ln>
        </p:spPr>
      </p:pic>
      <p:pic>
        <p:nvPicPr>
          <p:cNvPr id="271" name="Google Shape;271;p30"/>
          <p:cNvPicPr preferRelativeResize="0"/>
          <p:nvPr/>
        </p:nvPicPr>
        <p:blipFill>
          <a:blip r:embed="rId3">
            <a:alphaModFix/>
          </a:blip>
          <a:stretch>
            <a:fillRect/>
          </a:stretch>
        </p:blipFill>
        <p:spPr>
          <a:xfrm>
            <a:off x="4800600" y="1478375"/>
            <a:ext cx="4114800" cy="2743200"/>
          </a:xfrm>
          <a:prstGeom prst="rect">
            <a:avLst/>
          </a:prstGeom>
          <a:noFill/>
          <a:ln>
            <a:noFill/>
          </a:ln>
        </p:spPr>
      </p:pic>
      <p:sp>
        <p:nvSpPr>
          <p:cNvPr id="272" name="Google Shape;272;p30"/>
          <p:cNvSpPr txBox="1"/>
          <p:nvPr/>
        </p:nvSpPr>
        <p:spPr>
          <a:xfrm>
            <a:off x="3806200" y="4720100"/>
            <a:ext cx="5337900" cy="41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900">
                <a:solidFill>
                  <a:srgbClr val="FFFFFF"/>
                </a:solidFill>
              </a:rPr>
              <a:t> Occupational Employment Statistics program, U.S. Bureau of Labor Statistics </a:t>
            </a:r>
            <a:endParaRPr sz="900">
              <a:solidFill>
                <a:srgbClr val="FFFFFF"/>
              </a:solidFill>
            </a:endParaRPr>
          </a:p>
          <a:p>
            <a:pPr marL="0" lvl="0" indent="0" algn="r" rtl="0">
              <a:spcBef>
                <a:spcPts val="0"/>
              </a:spcBef>
              <a:spcAft>
                <a:spcPts val="0"/>
              </a:spcAft>
              <a:buNone/>
            </a:pPr>
            <a:r>
              <a:rPr lang="en" sz="900">
                <a:solidFill>
                  <a:srgbClr val="FFFFFF"/>
                </a:solidFill>
              </a:rPr>
              <a:t>Source: Employment Projections program, U.S. Bureau of Labor Statistics</a:t>
            </a:r>
            <a:endParaRPr sz="9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1"/>
          <p:cNvSpPr txBox="1">
            <a:spLocks noGrp="1"/>
          </p:cNvSpPr>
          <p:nvPr>
            <p:ph type="title"/>
          </p:nvPr>
        </p:nvSpPr>
        <p:spPr>
          <a:xfrm>
            <a:off x="1297500" y="393750"/>
            <a:ext cx="74553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t>Trends Unintentionally Discovered</a:t>
            </a:r>
            <a:endParaRPr sz="3000" b="1"/>
          </a:p>
        </p:txBody>
      </p:sp>
      <p:sp>
        <p:nvSpPr>
          <p:cNvPr id="278" name="Google Shape;278;p31"/>
          <p:cNvSpPr txBox="1">
            <a:spLocks noGrp="1"/>
          </p:cNvSpPr>
          <p:nvPr>
            <p:ph type="body" idx="1"/>
          </p:nvPr>
        </p:nvSpPr>
        <p:spPr>
          <a:xfrm>
            <a:off x="1028700" y="1491350"/>
            <a:ext cx="7674000" cy="3080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Strong average wage growth in an innovatively changing industry</a:t>
            </a:r>
            <a:endParaRPr sz="1400"/>
          </a:p>
          <a:p>
            <a:pPr marL="457200" lvl="0" indent="-317500" algn="l" rtl="0">
              <a:spcBef>
                <a:spcPts val="1600"/>
              </a:spcBef>
              <a:spcAft>
                <a:spcPts val="0"/>
              </a:spcAft>
              <a:buSzPts val="1400"/>
              <a:buChar char="●"/>
            </a:pPr>
            <a:r>
              <a:rPr lang="en" sz="1400"/>
              <a:t>Labor productivity and costs right after recession vs recent years</a:t>
            </a:r>
            <a:endParaRPr sz="1400"/>
          </a:p>
          <a:p>
            <a:pPr marL="457200" lvl="0" indent="-317500" algn="l" rtl="0">
              <a:spcBef>
                <a:spcPts val="1600"/>
              </a:spcBef>
              <a:spcAft>
                <a:spcPts val="0"/>
              </a:spcAft>
              <a:buSzPts val="1400"/>
              <a:buChar char="●"/>
            </a:pPr>
            <a:r>
              <a:rPr lang="en" sz="1400"/>
              <a:t>Wages vs Inflation</a:t>
            </a:r>
            <a:endParaRPr sz="1400"/>
          </a:p>
          <a:p>
            <a:pPr marL="457200" lvl="0" indent="-317500" algn="l" rtl="0">
              <a:spcBef>
                <a:spcPts val="1600"/>
              </a:spcBef>
              <a:spcAft>
                <a:spcPts val="0"/>
              </a:spcAft>
              <a:buSzPts val="1400"/>
              <a:buChar char="●"/>
            </a:pPr>
            <a:r>
              <a:rPr lang="en" sz="1400"/>
              <a:t>Occupations have not shifted significantly with technological advances</a:t>
            </a:r>
            <a:endParaRPr sz="1400"/>
          </a:p>
          <a:p>
            <a:pPr marL="457200" lvl="0" indent="-317500" algn="l" rtl="0">
              <a:spcBef>
                <a:spcPts val="1600"/>
              </a:spcBef>
              <a:spcAft>
                <a:spcPts val="0"/>
              </a:spcAft>
              <a:buSzPts val="1400"/>
              <a:buChar char="●"/>
            </a:pPr>
            <a:r>
              <a:rPr lang="en" sz="1400"/>
              <a:t>Automation may change the nature of the work, but it won’t displace the workforce in masses</a:t>
            </a:r>
            <a:endParaRPr sz="1400"/>
          </a:p>
          <a:p>
            <a:pPr marL="457200" lvl="0" indent="-317500" algn="l" rtl="0">
              <a:spcBef>
                <a:spcPts val="1600"/>
              </a:spcBef>
              <a:spcAft>
                <a:spcPts val="0"/>
              </a:spcAft>
              <a:buSzPts val="1400"/>
              <a:buChar char="●"/>
            </a:pPr>
            <a:r>
              <a:rPr lang="en" sz="1400" b="1"/>
              <a:t>B</a:t>
            </a:r>
            <a:r>
              <a:rPr lang="en" sz="1400"/>
              <a:t>y automating repetitive tasks, workers are able to use more of their time for high-level activities, making them more valuable to their company.</a:t>
            </a:r>
            <a:endParaRPr sz="1400"/>
          </a:p>
          <a:p>
            <a:pPr marL="0" lvl="0" indent="0" algn="l" rtl="0">
              <a:spcBef>
                <a:spcPts val="1600"/>
              </a:spcBef>
              <a:spcAft>
                <a:spcPts val="1600"/>
              </a:spcAft>
              <a:buNone/>
            </a:pP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p:nvPr/>
        </p:nvSpPr>
        <p:spPr>
          <a:xfrm>
            <a:off x="3023374" y="1438534"/>
            <a:ext cx="3123000" cy="3031800"/>
          </a:xfrm>
          <a:prstGeom prst="donut">
            <a:avLst>
              <a:gd name="adj" fmla="val 16067"/>
            </a:avLst>
          </a:prstGeom>
          <a:solidFill>
            <a:srgbClr val="000000">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41;p14"/>
          <p:cNvGrpSpPr/>
          <p:nvPr/>
        </p:nvGrpSpPr>
        <p:grpSpPr>
          <a:xfrm>
            <a:off x="1562038" y="1259012"/>
            <a:ext cx="2057882" cy="960012"/>
            <a:chOff x="2108869" y="1015417"/>
            <a:chExt cx="1673756" cy="804300"/>
          </a:xfrm>
        </p:grpSpPr>
        <p:cxnSp>
          <p:nvCxnSpPr>
            <p:cNvPr id="142" name="Google Shape;142;p14"/>
            <p:cNvCxnSpPr/>
            <p:nvPr/>
          </p:nvCxnSpPr>
          <p:spPr>
            <a:xfrm>
              <a:off x="3438525" y="1309350"/>
              <a:ext cx="344100" cy="344100"/>
            </a:xfrm>
            <a:prstGeom prst="straightConnector1">
              <a:avLst/>
            </a:prstGeom>
            <a:noFill/>
            <a:ln w="19050" cap="flat" cmpd="sng">
              <a:solidFill>
                <a:srgbClr val="249C90"/>
              </a:solidFill>
              <a:prstDash val="solid"/>
              <a:round/>
              <a:headEnd type="oval" w="med" len="med"/>
              <a:tailEnd type="none" w="sm" len="sm"/>
            </a:ln>
          </p:spPr>
        </p:cxnSp>
        <p:sp>
          <p:nvSpPr>
            <p:cNvPr id="143" name="Google Shape;143;p14"/>
            <p:cNvSpPr txBox="1"/>
            <p:nvPr/>
          </p:nvSpPr>
          <p:spPr>
            <a:xfrm>
              <a:off x="2108869" y="1015417"/>
              <a:ext cx="1545900" cy="804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rgbClr val="FFFFFF"/>
                  </a:solidFill>
                  <a:latin typeface="Roboto"/>
                  <a:ea typeface="Roboto"/>
                  <a:cs typeface="Roboto"/>
                  <a:sym typeface="Roboto"/>
                </a:rPr>
                <a:t>Number of Employment</a:t>
              </a:r>
              <a:endParaRPr b="1">
                <a:solidFill>
                  <a:srgbClr val="FFFFFF"/>
                </a:solidFill>
                <a:latin typeface="Roboto"/>
                <a:ea typeface="Roboto"/>
                <a:cs typeface="Roboto"/>
                <a:sym typeface="Roboto"/>
              </a:endParaRPr>
            </a:p>
          </p:txBody>
        </p:sp>
      </p:grpSp>
      <p:grpSp>
        <p:nvGrpSpPr>
          <p:cNvPr id="144" name="Google Shape;144;p14"/>
          <p:cNvGrpSpPr/>
          <p:nvPr/>
        </p:nvGrpSpPr>
        <p:grpSpPr>
          <a:xfrm>
            <a:off x="475350" y="3809600"/>
            <a:ext cx="3143126" cy="799235"/>
            <a:chOff x="1225024" y="3152303"/>
            <a:chExt cx="2556426" cy="669600"/>
          </a:xfrm>
        </p:grpSpPr>
        <p:cxnSp>
          <p:nvCxnSpPr>
            <p:cNvPr id="145" name="Google Shape;145;p14"/>
            <p:cNvCxnSpPr/>
            <p:nvPr/>
          </p:nvCxnSpPr>
          <p:spPr>
            <a:xfrm rot="10800000" flipH="1">
              <a:off x="3436150" y="3214625"/>
              <a:ext cx="345300" cy="342900"/>
            </a:xfrm>
            <a:prstGeom prst="straightConnector1">
              <a:avLst/>
            </a:prstGeom>
            <a:noFill/>
            <a:ln w="19050" cap="flat" cmpd="sng">
              <a:solidFill>
                <a:srgbClr val="155B54"/>
              </a:solidFill>
              <a:prstDash val="solid"/>
              <a:round/>
              <a:headEnd type="oval" w="med" len="med"/>
              <a:tailEnd type="none" w="sm" len="sm"/>
            </a:ln>
          </p:spPr>
        </p:cxnSp>
        <p:sp>
          <p:nvSpPr>
            <p:cNvPr id="146" name="Google Shape;146;p14"/>
            <p:cNvSpPr txBox="1"/>
            <p:nvPr/>
          </p:nvSpPr>
          <p:spPr>
            <a:xfrm>
              <a:off x="1225024" y="3152303"/>
              <a:ext cx="2170500" cy="6696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b="1">
                  <a:solidFill>
                    <a:srgbClr val="FFFFFF"/>
                  </a:solidFill>
                  <a:latin typeface="Roboto"/>
                  <a:ea typeface="Roboto"/>
                  <a:cs typeface="Roboto"/>
                  <a:sym typeface="Roboto"/>
                </a:rPr>
                <a:t>Wages</a:t>
              </a:r>
              <a:endParaRPr b="1">
                <a:solidFill>
                  <a:srgbClr val="FFFFFF"/>
                </a:solidFill>
                <a:latin typeface="Roboto"/>
                <a:ea typeface="Roboto"/>
                <a:cs typeface="Roboto"/>
                <a:sym typeface="Roboto"/>
              </a:endParaRPr>
            </a:p>
          </p:txBody>
        </p:sp>
      </p:grpSp>
      <p:sp>
        <p:nvSpPr>
          <p:cNvPr id="147" name="Google Shape;147;p14"/>
          <p:cNvSpPr/>
          <p:nvPr/>
        </p:nvSpPr>
        <p:spPr>
          <a:xfrm rot="-1756299" flipH="1">
            <a:off x="2942578" y="1331597"/>
            <a:ext cx="3284378" cy="3236306"/>
          </a:xfrm>
          <a:prstGeom prst="blockArc">
            <a:avLst>
              <a:gd name="adj1" fmla="val 14348563"/>
              <a:gd name="adj2" fmla="val 19872341"/>
              <a:gd name="adj3" fmla="val 9100"/>
            </a:avLst>
          </a:prstGeom>
          <a:solidFill>
            <a:srgbClr val="249C90"/>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4"/>
          <p:cNvGrpSpPr/>
          <p:nvPr/>
        </p:nvGrpSpPr>
        <p:grpSpPr>
          <a:xfrm>
            <a:off x="5538924" y="3809600"/>
            <a:ext cx="3358542" cy="799235"/>
            <a:chOff x="5343425" y="3152303"/>
            <a:chExt cx="2731632" cy="669600"/>
          </a:xfrm>
        </p:grpSpPr>
        <p:cxnSp>
          <p:nvCxnSpPr>
            <p:cNvPr id="149" name="Google Shape;149;p14"/>
            <p:cNvCxnSpPr/>
            <p:nvPr/>
          </p:nvCxnSpPr>
          <p:spPr>
            <a:xfrm rot="10800000">
              <a:off x="5343425" y="3214625"/>
              <a:ext cx="354900" cy="350100"/>
            </a:xfrm>
            <a:prstGeom prst="straightConnector1">
              <a:avLst/>
            </a:prstGeom>
            <a:noFill/>
            <a:ln w="19050" cap="flat" cmpd="sng">
              <a:solidFill>
                <a:srgbClr val="249C90"/>
              </a:solidFill>
              <a:prstDash val="solid"/>
              <a:round/>
              <a:headEnd type="oval" w="med" len="med"/>
              <a:tailEnd type="none" w="sm" len="sm"/>
            </a:ln>
          </p:spPr>
        </p:cxnSp>
        <p:sp>
          <p:nvSpPr>
            <p:cNvPr id="150" name="Google Shape;150;p14"/>
            <p:cNvSpPr txBox="1"/>
            <p:nvPr/>
          </p:nvSpPr>
          <p:spPr>
            <a:xfrm>
              <a:off x="5718557" y="3152303"/>
              <a:ext cx="2356500" cy="66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rgbClr val="FFFFFF"/>
                  </a:solidFill>
                  <a:latin typeface="Roboto"/>
                  <a:ea typeface="Roboto"/>
                  <a:cs typeface="Roboto"/>
                  <a:sym typeface="Roboto"/>
                </a:rPr>
                <a:t>Occupational Growth</a:t>
              </a:r>
              <a:endParaRPr b="1">
                <a:solidFill>
                  <a:srgbClr val="FFFFFF"/>
                </a:solidFill>
                <a:latin typeface="Roboto"/>
                <a:ea typeface="Roboto"/>
                <a:cs typeface="Roboto"/>
                <a:sym typeface="Roboto"/>
              </a:endParaRPr>
            </a:p>
          </p:txBody>
        </p:sp>
      </p:grpSp>
      <p:grpSp>
        <p:nvGrpSpPr>
          <p:cNvPr id="151" name="Google Shape;151;p14"/>
          <p:cNvGrpSpPr/>
          <p:nvPr/>
        </p:nvGrpSpPr>
        <p:grpSpPr>
          <a:xfrm>
            <a:off x="5540584" y="1235875"/>
            <a:ext cx="2601109" cy="799235"/>
            <a:chOff x="5344775" y="996032"/>
            <a:chExt cx="2115583" cy="669600"/>
          </a:xfrm>
        </p:grpSpPr>
        <p:cxnSp>
          <p:nvCxnSpPr>
            <p:cNvPr id="152" name="Google Shape;152;p14"/>
            <p:cNvCxnSpPr/>
            <p:nvPr/>
          </p:nvCxnSpPr>
          <p:spPr>
            <a:xfrm flipH="1">
              <a:off x="5344775" y="1314450"/>
              <a:ext cx="336900" cy="339000"/>
            </a:xfrm>
            <a:prstGeom prst="straightConnector1">
              <a:avLst/>
            </a:prstGeom>
            <a:noFill/>
            <a:ln w="19050" cap="flat" cmpd="sng">
              <a:solidFill>
                <a:srgbClr val="155B54"/>
              </a:solidFill>
              <a:prstDash val="solid"/>
              <a:round/>
              <a:headEnd type="oval" w="med" len="med"/>
              <a:tailEnd type="none" w="sm" len="sm"/>
            </a:ln>
          </p:spPr>
        </p:cxnSp>
        <p:sp>
          <p:nvSpPr>
            <p:cNvPr id="153" name="Google Shape;153;p14"/>
            <p:cNvSpPr txBox="1"/>
            <p:nvPr/>
          </p:nvSpPr>
          <p:spPr>
            <a:xfrm>
              <a:off x="5718558" y="996032"/>
              <a:ext cx="1741800" cy="66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rgbClr val="FFFFFF"/>
                  </a:solidFill>
                  <a:latin typeface="Roboto"/>
                  <a:ea typeface="Roboto"/>
                  <a:cs typeface="Roboto"/>
                  <a:sym typeface="Roboto"/>
                </a:rPr>
                <a:t>Labor Productivity and Costs</a:t>
              </a:r>
              <a:endParaRPr b="1">
                <a:solidFill>
                  <a:srgbClr val="FFFFFF"/>
                </a:solidFill>
                <a:latin typeface="Roboto"/>
                <a:ea typeface="Roboto"/>
                <a:cs typeface="Roboto"/>
                <a:sym typeface="Roboto"/>
              </a:endParaRPr>
            </a:p>
          </p:txBody>
        </p:sp>
      </p:grpSp>
      <p:sp>
        <p:nvSpPr>
          <p:cNvPr id="154" name="Google Shape;154;p14"/>
          <p:cNvSpPr txBox="1"/>
          <p:nvPr/>
        </p:nvSpPr>
        <p:spPr>
          <a:xfrm>
            <a:off x="3697475" y="2501767"/>
            <a:ext cx="1774800" cy="9600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a:solidFill>
                  <a:srgbClr val="FFFFFF"/>
                </a:solidFill>
                <a:latin typeface="Roboto"/>
                <a:ea typeface="Roboto"/>
                <a:cs typeface="Roboto"/>
                <a:sym typeface="Roboto"/>
              </a:rPr>
              <a:t>U.S. Manufacturing Sector</a:t>
            </a:r>
            <a:endParaRPr>
              <a:solidFill>
                <a:srgbClr val="FFFFFF"/>
              </a:solidFill>
            </a:endParaRPr>
          </a:p>
        </p:txBody>
      </p:sp>
      <p:sp>
        <p:nvSpPr>
          <p:cNvPr id="155" name="Google Shape;155;p14"/>
          <p:cNvSpPr/>
          <p:nvPr/>
        </p:nvSpPr>
        <p:spPr>
          <a:xfrm rot="1756299">
            <a:off x="2939871" y="1331597"/>
            <a:ext cx="3284378" cy="3236306"/>
          </a:xfrm>
          <a:prstGeom prst="blockArc">
            <a:avLst>
              <a:gd name="adj1" fmla="val 14545937"/>
              <a:gd name="adj2" fmla="val 19902139"/>
              <a:gd name="adj3" fmla="val 9115"/>
            </a:avLst>
          </a:prstGeom>
          <a:solidFill>
            <a:srgbClr val="155B54"/>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4"/>
          <p:cNvSpPr/>
          <p:nvPr/>
        </p:nvSpPr>
        <p:spPr>
          <a:xfrm rot="9044369">
            <a:off x="2932736" y="1331325"/>
            <a:ext cx="3283676" cy="3235435"/>
          </a:xfrm>
          <a:prstGeom prst="blockArc">
            <a:avLst>
              <a:gd name="adj1" fmla="val 18041678"/>
              <a:gd name="adj2" fmla="val 1798478"/>
              <a:gd name="adj3" fmla="val 9595"/>
            </a:avLst>
          </a:prstGeom>
          <a:solidFill>
            <a:srgbClr val="155B54"/>
          </a:solidFill>
          <a:ln>
            <a:noFill/>
          </a:ln>
          <a:effectLst>
            <a:outerShdw blurRad="71438" dist="9525"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4"/>
          <p:cNvSpPr/>
          <p:nvPr/>
        </p:nvSpPr>
        <p:spPr>
          <a:xfrm rot="-9044369" flipH="1">
            <a:off x="2941918" y="1332220"/>
            <a:ext cx="3283676" cy="3235435"/>
          </a:xfrm>
          <a:prstGeom prst="blockArc">
            <a:avLst>
              <a:gd name="adj1" fmla="val 17967225"/>
              <a:gd name="adj2" fmla="val 1529547"/>
              <a:gd name="adj3" fmla="val 9279"/>
            </a:avLst>
          </a:prstGeom>
          <a:solidFill>
            <a:srgbClr val="249C90"/>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4"/>
          <p:cNvSpPr/>
          <p:nvPr/>
        </p:nvSpPr>
        <p:spPr>
          <a:xfrm rot="8153037">
            <a:off x="2864921" y="2738432"/>
            <a:ext cx="440014" cy="440014"/>
          </a:xfrm>
          <a:prstGeom prst="rtTriangle">
            <a:avLst/>
          </a:prstGeom>
          <a:solidFill>
            <a:srgbClr val="155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4"/>
          <p:cNvSpPr/>
          <p:nvPr/>
        </p:nvSpPr>
        <p:spPr>
          <a:xfrm rot="-2646963">
            <a:off x="5855969" y="2729883"/>
            <a:ext cx="440014" cy="440014"/>
          </a:xfrm>
          <a:prstGeom prst="rtTriangle">
            <a:avLst/>
          </a:prstGeom>
          <a:solidFill>
            <a:srgbClr val="155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4"/>
          <p:cNvSpPr/>
          <p:nvPr/>
        </p:nvSpPr>
        <p:spPr>
          <a:xfrm rot="2646963">
            <a:off x="4360014" y="4177310"/>
            <a:ext cx="440014" cy="440014"/>
          </a:xfrm>
          <a:prstGeom prst="rtTriangle">
            <a:avLst/>
          </a:prstGeom>
          <a:solidFill>
            <a:srgbClr val="249C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4"/>
          <p:cNvSpPr/>
          <p:nvPr/>
        </p:nvSpPr>
        <p:spPr>
          <a:xfrm rot="-8153037">
            <a:off x="4360865" y="1270375"/>
            <a:ext cx="440014" cy="440014"/>
          </a:xfrm>
          <a:prstGeom prst="rtTriangle">
            <a:avLst/>
          </a:prstGeom>
          <a:solidFill>
            <a:srgbClr val="249C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4"/>
          <p:cNvSpPr txBox="1">
            <a:spLocks noGrp="1"/>
          </p:cNvSpPr>
          <p:nvPr>
            <p:ph type="title"/>
          </p:nvPr>
        </p:nvSpPr>
        <p:spPr>
          <a:xfrm>
            <a:off x="1065425" y="34490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3000" b="1"/>
              <a:t>Goal of this Data</a:t>
            </a:r>
            <a:endParaRPr sz="3000" b="1">
              <a:solidFill>
                <a:srgbClr val="FFFFFF"/>
              </a:solidFill>
              <a:latin typeface="Arial"/>
              <a:ea typeface="Arial"/>
              <a:cs typeface="Arial"/>
              <a:sym typeface="Arial"/>
            </a:endParaRPr>
          </a:p>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2"/>
          <p:cNvSpPr txBox="1">
            <a:spLocks noGrp="1"/>
          </p:cNvSpPr>
          <p:nvPr>
            <p:ph type="title"/>
          </p:nvPr>
        </p:nvSpPr>
        <p:spPr>
          <a:xfrm>
            <a:off x="1052550" y="4143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a:t>Difficulties With Data</a:t>
            </a:r>
            <a:endParaRPr sz="3000" b="1"/>
          </a:p>
        </p:txBody>
      </p:sp>
      <p:sp>
        <p:nvSpPr>
          <p:cNvPr id="284" name="Google Shape;284;p3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30200" algn="l" rtl="0">
              <a:lnSpc>
                <a:spcPct val="200000"/>
              </a:lnSpc>
              <a:spcBef>
                <a:spcPts val="0"/>
              </a:spcBef>
              <a:spcAft>
                <a:spcPts val="0"/>
              </a:spcAft>
              <a:buSzPts val="1600"/>
              <a:buChar char="●"/>
            </a:pPr>
            <a:r>
              <a:rPr lang="en" sz="1600"/>
              <a:t>Finding data that related to jobs being impacted by technology</a:t>
            </a:r>
            <a:endParaRPr sz="1600"/>
          </a:p>
          <a:p>
            <a:pPr marL="457200" lvl="0" indent="-330200" algn="l" rtl="0">
              <a:lnSpc>
                <a:spcPct val="200000"/>
              </a:lnSpc>
              <a:spcBef>
                <a:spcPts val="0"/>
              </a:spcBef>
              <a:spcAft>
                <a:spcPts val="0"/>
              </a:spcAft>
              <a:buSzPts val="1600"/>
              <a:buChar char="●"/>
            </a:pPr>
            <a:r>
              <a:rPr lang="en" sz="1600"/>
              <a:t>Cleaning massive amounts of data for a relatively small sample</a:t>
            </a:r>
            <a:endParaRPr sz="1600"/>
          </a:p>
          <a:p>
            <a:pPr marL="457200" lvl="0" indent="-330200" algn="l" rtl="0">
              <a:lnSpc>
                <a:spcPct val="200000"/>
              </a:lnSpc>
              <a:spcBef>
                <a:spcPts val="0"/>
              </a:spcBef>
              <a:spcAft>
                <a:spcPts val="0"/>
              </a:spcAft>
              <a:buSzPts val="1600"/>
              <a:buChar char="●"/>
            </a:pPr>
            <a:r>
              <a:rPr lang="en" sz="1600"/>
              <a:t>Difficult to analyze data off of government sources vs corporate sites</a:t>
            </a:r>
            <a:endParaRPr sz="1600"/>
          </a:p>
          <a:p>
            <a:pPr marL="457200" lvl="0" indent="-330200" algn="l" rtl="0">
              <a:lnSpc>
                <a:spcPct val="200000"/>
              </a:lnSpc>
              <a:spcBef>
                <a:spcPts val="0"/>
              </a:spcBef>
              <a:spcAft>
                <a:spcPts val="0"/>
              </a:spcAft>
              <a:buSzPts val="1600"/>
              <a:buChar char="●"/>
            </a:pPr>
            <a:r>
              <a:rPr lang="en" sz="1600"/>
              <a:t>Timelines for our charts were based off of what data was available</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txBox="1">
            <a:spLocks noGrp="1"/>
          </p:cNvSpPr>
          <p:nvPr>
            <p:ph type="title"/>
          </p:nvPr>
        </p:nvSpPr>
        <p:spPr>
          <a:xfrm>
            <a:off x="1297500" y="352575"/>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a:t>If We Had Two More Weeks</a:t>
            </a:r>
            <a:endParaRPr sz="3000" b="1"/>
          </a:p>
        </p:txBody>
      </p:sp>
      <p:sp>
        <p:nvSpPr>
          <p:cNvPr id="290" name="Google Shape;290;p3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30200" algn="l" rtl="0">
              <a:lnSpc>
                <a:spcPct val="200000"/>
              </a:lnSpc>
              <a:spcBef>
                <a:spcPts val="0"/>
              </a:spcBef>
              <a:spcAft>
                <a:spcPts val="0"/>
              </a:spcAft>
              <a:buSzPts val="1600"/>
              <a:buChar char="●"/>
            </a:pPr>
            <a:r>
              <a:rPr lang="en" sz="1600"/>
              <a:t>Find datasets on automated processes, machine learning, and A.I.</a:t>
            </a:r>
            <a:endParaRPr sz="1600"/>
          </a:p>
          <a:p>
            <a:pPr marL="457200" lvl="0" indent="-330200" algn="l" rtl="0">
              <a:lnSpc>
                <a:spcPct val="200000"/>
              </a:lnSpc>
              <a:spcBef>
                <a:spcPts val="0"/>
              </a:spcBef>
              <a:spcAft>
                <a:spcPts val="0"/>
              </a:spcAft>
              <a:buSzPts val="1600"/>
              <a:buChar char="●"/>
            </a:pPr>
            <a:r>
              <a:rPr lang="en" sz="1600"/>
              <a:t>Find employment numbers  regarding specific jobs in Manufacturing.</a:t>
            </a:r>
            <a:endParaRPr sz="1600"/>
          </a:p>
          <a:p>
            <a:pPr marL="457200" lvl="0" indent="-330200" algn="l" rtl="0">
              <a:lnSpc>
                <a:spcPct val="200000"/>
              </a:lnSpc>
              <a:spcBef>
                <a:spcPts val="0"/>
              </a:spcBef>
              <a:spcAft>
                <a:spcPts val="0"/>
              </a:spcAft>
              <a:buSzPts val="1600"/>
              <a:buChar char="●"/>
            </a:pPr>
            <a:r>
              <a:rPr lang="en" sz="1600"/>
              <a:t>Examine the relationship between the 10th and 90th percentile of Manufacturing  wages.</a:t>
            </a:r>
            <a:endParaRPr sz="1600"/>
          </a:p>
          <a:p>
            <a:pPr marL="457200" lvl="0" indent="-330200" algn="l" rtl="0">
              <a:lnSpc>
                <a:spcPct val="200000"/>
              </a:lnSpc>
              <a:spcBef>
                <a:spcPts val="0"/>
              </a:spcBef>
              <a:spcAft>
                <a:spcPts val="0"/>
              </a:spcAft>
              <a:buSzPts val="1600"/>
              <a:buChar char="●"/>
            </a:pPr>
            <a:r>
              <a:rPr lang="en" sz="1600"/>
              <a:t>Possibly add an additional sector for comparison to show differences</a:t>
            </a:r>
            <a:endParaRPr sz="1600"/>
          </a:p>
          <a:p>
            <a:pPr marL="457200" lvl="0" indent="-330200" algn="l" rtl="0">
              <a:lnSpc>
                <a:spcPct val="200000"/>
              </a:lnSpc>
              <a:spcBef>
                <a:spcPts val="0"/>
              </a:spcBef>
              <a:spcAft>
                <a:spcPts val="0"/>
              </a:spcAft>
              <a:buSzPts val="1600"/>
              <a:buChar char="●"/>
            </a:pPr>
            <a:r>
              <a:rPr lang="en" sz="1600"/>
              <a:t>Analyze social media trends in the topic</a:t>
            </a:r>
            <a:endParaRPr sz="1600"/>
          </a:p>
          <a:p>
            <a:pPr marL="457200" lvl="0" indent="0" algn="l" rtl="0">
              <a:lnSpc>
                <a:spcPct val="200000"/>
              </a:lnSpc>
              <a:spcBef>
                <a:spcPts val="1600"/>
              </a:spcBef>
              <a:spcAft>
                <a:spcPts val="1600"/>
              </a:spcAft>
              <a:buNone/>
            </a:pP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4"/>
          <p:cNvSpPr txBox="1">
            <a:spLocks noGrp="1"/>
          </p:cNvSpPr>
          <p:nvPr>
            <p:ph type="title"/>
          </p:nvPr>
        </p:nvSpPr>
        <p:spPr>
          <a:xfrm>
            <a:off x="2785800" y="2114700"/>
            <a:ext cx="35724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t>Question Time!</a:t>
            </a:r>
            <a:endParaRPr sz="3000"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5"/>
          <p:cNvSpPr txBox="1">
            <a:spLocks noGrp="1"/>
          </p:cNvSpPr>
          <p:nvPr>
            <p:ph type="title"/>
          </p:nvPr>
        </p:nvSpPr>
        <p:spPr>
          <a:xfrm>
            <a:off x="2242200" y="2114700"/>
            <a:ext cx="46596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t>Thank You Everyone!</a:t>
            </a:r>
            <a:endParaRPr sz="30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5"/>
          <p:cNvSpPr txBox="1">
            <a:spLocks noGrp="1"/>
          </p:cNvSpPr>
          <p:nvPr>
            <p:ph type="title"/>
          </p:nvPr>
        </p:nvSpPr>
        <p:spPr>
          <a:xfrm>
            <a:off x="1068750" y="373150"/>
            <a:ext cx="74964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b="1"/>
              <a:t>Why We Picked the Manufacturing Sector</a:t>
            </a:r>
            <a:endParaRPr sz="2600" b="1"/>
          </a:p>
        </p:txBody>
      </p:sp>
      <p:sp>
        <p:nvSpPr>
          <p:cNvPr id="168" name="Google Shape;168;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23850" algn="l" rtl="0">
              <a:lnSpc>
                <a:spcPct val="200000"/>
              </a:lnSpc>
              <a:spcBef>
                <a:spcPts val="0"/>
              </a:spcBef>
              <a:spcAft>
                <a:spcPts val="0"/>
              </a:spcAft>
              <a:buSzPts val="1500"/>
              <a:buAutoNum type="arabicPeriod"/>
            </a:pPr>
            <a:r>
              <a:rPr lang="en" sz="1500"/>
              <a:t>Americans live in a global economy in which manufacturing is a large factor</a:t>
            </a:r>
            <a:endParaRPr sz="1500"/>
          </a:p>
          <a:p>
            <a:pPr marL="457200" lvl="0" indent="-323850" algn="l" rtl="0">
              <a:lnSpc>
                <a:spcPct val="200000"/>
              </a:lnSpc>
              <a:spcBef>
                <a:spcPts val="0"/>
              </a:spcBef>
              <a:spcAft>
                <a:spcPts val="0"/>
              </a:spcAft>
              <a:buSzPts val="1500"/>
              <a:buAutoNum type="arabicPeriod"/>
            </a:pPr>
            <a:r>
              <a:rPr lang="en" sz="1500"/>
              <a:t>Strong domestic manufacturing means protection from international tensions</a:t>
            </a:r>
            <a:endParaRPr sz="1500"/>
          </a:p>
          <a:p>
            <a:pPr marL="457200" lvl="0" indent="-323850" algn="l" rtl="0">
              <a:lnSpc>
                <a:spcPct val="200000"/>
              </a:lnSpc>
              <a:spcBef>
                <a:spcPts val="0"/>
              </a:spcBef>
              <a:spcAft>
                <a:spcPts val="0"/>
              </a:spcAft>
              <a:buSzPts val="1500"/>
              <a:buAutoNum type="arabicPeriod"/>
            </a:pPr>
            <a:r>
              <a:rPr lang="en" sz="1500"/>
              <a:t>Majority of technological research and innovation occurs in the manufacturing sector</a:t>
            </a:r>
            <a:endParaRPr sz="1500"/>
          </a:p>
          <a:p>
            <a:pPr marL="457200" lvl="0" indent="-323850" algn="l" rtl="0">
              <a:lnSpc>
                <a:spcPct val="200000"/>
              </a:lnSpc>
              <a:spcBef>
                <a:spcPts val="0"/>
              </a:spcBef>
              <a:spcAft>
                <a:spcPts val="0"/>
              </a:spcAft>
              <a:buSzPts val="1500"/>
              <a:buAutoNum type="arabicPeriod"/>
            </a:pPr>
            <a:r>
              <a:rPr lang="en" sz="1500"/>
              <a:t>Manufacturing occupation job loss impacts many American communities</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6"/>
          <p:cNvSpPr txBox="1">
            <a:spLocks noGrp="1"/>
          </p:cNvSpPr>
          <p:nvPr>
            <p:ph type="title"/>
          </p:nvPr>
        </p:nvSpPr>
        <p:spPr>
          <a:xfrm>
            <a:off x="1052550" y="249600"/>
            <a:ext cx="7038900" cy="91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a:t>Questions</a:t>
            </a:r>
            <a:endParaRPr sz="3000" b="1"/>
          </a:p>
        </p:txBody>
      </p:sp>
      <p:sp>
        <p:nvSpPr>
          <p:cNvPr id="174" name="Google Shape;174;p16"/>
          <p:cNvSpPr txBox="1">
            <a:spLocks noGrp="1"/>
          </p:cNvSpPr>
          <p:nvPr>
            <p:ph type="body" idx="1"/>
          </p:nvPr>
        </p:nvSpPr>
        <p:spPr>
          <a:xfrm>
            <a:off x="1297500" y="1415150"/>
            <a:ext cx="7441500" cy="29112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600"/>
              <a:t>In the US Manufacturing sector, how has technology impacted...</a:t>
            </a:r>
            <a:endParaRPr sz="1600"/>
          </a:p>
          <a:p>
            <a:pPr marL="457200" lvl="0" indent="-330200" algn="l" rtl="0">
              <a:lnSpc>
                <a:spcPct val="200000"/>
              </a:lnSpc>
              <a:spcBef>
                <a:spcPts val="1600"/>
              </a:spcBef>
              <a:spcAft>
                <a:spcPts val="0"/>
              </a:spcAft>
              <a:buSzPts val="1600"/>
              <a:buAutoNum type="arabicParenR"/>
            </a:pPr>
            <a:r>
              <a:rPr lang="en" sz="1600"/>
              <a:t>Labor productivity and  labor costs?</a:t>
            </a:r>
            <a:endParaRPr sz="1600"/>
          </a:p>
          <a:p>
            <a:pPr marL="457200" lvl="0" indent="-330200" algn="l" rtl="0">
              <a:lnSpc>
                <a:spcPct val="200000"/>
              </a:lnSpc>
              <a:spcBef>
                <a:spcPts val="0"/>
              </a:spcBef>
              <a:spcAft>
                <a:spcPts val="0"/>
              </a:spcAft>
              <a:buSzPts val="1600"/>
              <a:buAutoNum type="arabicParenR"/>
            </a:pPr>
            <a:r>
              <a:rPr lang="en" sz="1600"/>
              <a:t>Employment numbers?</a:t>
            </a:r>
            <a:endParaRPr sz="1600"/>
          </a:p>
          <a:p>
            <a:pPr marL="457200" lvl="0" indent="-330200" algn="l" rtl="0">
              <a:lnSpc>
                <a:spcPct val="200000"/>
              </a:lnSpc>
              <a:spcBef>
                <a:spcPts val="0"/>
              </a:spcBef>
              <a:spcAft>
                <a:spcPts val="0"/>
              </a:spcAft>
              <a:buSzPts val="1600"/>
              <a:buAutoNum type="arabicParenR"/>
            </a:pPr>
            <a:r>
              <a:rPr lang="en" sz="1600"/>
              <a:t>Wage growth?</a:t>
            </a:r>
            <a:endParaRPr sz="1600"/>
          </a:p>
          <a:p>
            <a:pPr marL="457200" lvl="0" indent="-330200" algn="l" rtl="0">
              <a:lnSpc>
                <a:spcPct val="200000"/>
              </a:lnSpc>
              <a:spcBef>
                <a:spcPts val="0"/>
              </a:spcBef>
              <a:spcAft>
                <a:spcPts val="0"/>
              </a:spcAft>
              <a:buSzPts val="1600"/>
              <a:buAutoNum type="arabicParenR"/>
            </a:pPr>
            <a:r>
              <a:rPr lang="en" sz="1600"/>
              <a:t>Occupational growth?</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7"/>
          <p:cNvSpPr txBox="1">
            <a:spLocks noGrp="1"/>
          </p:cNvSpPr>
          <p:nvPr>
            <p:ph type="title"/>
          </p:nvPr>
        </p:nvSpPr>
        <p:spPr>
          <a:xfrm>
            <a:off x="105255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a:t>Data Cleansing</a:t>
            </a:r>
            <a:endParaRPr sz="3000" b="1"/>
          </a:p>
        </p:txBody>
      </p:sp>
      <p:sp>
        <p:nvSpPr>
          <p:cNvPr id="180" name="Google Shape;180;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30200" algn="l" rtl="0">
              <a:lnSpc>
                <a:spcPct val="200000"/>
              </a:lnSpc>
              <a:spcBef>
                <a:spcPts val="0"/>
              </a:spcBef>
              <a:spcAft>
                <a:spcPts val="0"/>
              </a:spcAft>
              <a:buSzPts val="1600"/>
              <a:buChar char="●"/>
            </a:pPr>
            <a:r>
              <a:rPr lang="en" sz="1600"/>
              <a:t>Excel CSV file data cleaning was common amongst group</a:t>
            </a:r>
            <a:endParaRPr sz="1600"/>
          </a:p>
          <a:p>
            <a:pPr marL="457200" lvl="0" indent="-330200" algn="l" rtl="0">
              <a:lnSpc>
                <a:spcPct val="200000"/>
              </a:lnSpc>
              <a:spcBef>
                <a:spcPts val="0"/>
              </a:spcBef>
              <a:spcAft>
                <a:spcPts val="0"/>
              </a:spcAft>
              <a:buSzPts val="1600"/>
              <a:buChar char="●"/>
            </a:pPr>
            <a:r>
              <a:rPr lang="en" sz="1600"/>
              <a:t>Concat multiple CSV files</a:t>
            </a:r>
            <a:endParaRPr sz="1600"/>
          </a:p>
          <a:p>
            <a:pPr marL="457200" lvl="0" indent="-330200" algn="l" rtl="0">
              <a:lnSpc>
                <a:spcPct val="200000"/>
              </a:lnSpc>
              <a:spcBef>
                <a:spcPts val="0"/>
              </a:spcBef>
              <a:spcAft>
                <a:spcPts val="0"/>
              </a:spcAft>
              <a:buSzPts val="1600"/>
              <a:buChar char="●"/>
            </a:pPr>
            <a:r>
              <a:rPr lang="en" sz="1600"/>
              <a:t>Cleaning the API data from the bureau of labor statistics. </a:t>
            </a:r>
            <a:endParaRPr sz="1600"/>
          </a:p>
          <a:p>
            <a:pPr marL="914400" lvl="1" indent="-330200" algn="l" rtl="0">
              <a:lnSpc>
                <a:spcPct val="200000"/>
              </a:lnSpc>
              <a:spcBef>
                <a:spcPts val="0"/>
              </a:spcBef>
              <a:spcAft>
                <a:spcPts val="0"/>
              </a:spcAft>
              <a:buSzPts val="1600"/>
              <a:buChar char="○"/>
            </a:pPr>
            <a:r>
              <a:rPr lang="en" sz="1600"/>
              <a:t>Update the loop function</a:t>
            </a:r>
            <a:endParaRPr sz="1600"/>
          </a:p>
          <a:p>
            <a:pPr marL="457200" lvl="0" indent="-330200" algn="l" rtl="0">
              <a:lnSpc>
                <a:spcPct val="200000"/>
              </a:lnSpc>
              <a:spcBef>
                <a:spcPts val="0"/>
              </a:spcBef>
              <a:spcAft>
                <a:spcPts val="0"/>
              </a:spcAft>
              <a:buSzPts val="1600"/>
              <a:buChar char="●"/>
            </a:pPr>
            <a:r>
              <a:rPr lang="en" sz="1600"/>
              <a:t>Combining multiple Data Frames to get the total employments</a:t>
            </a:r>
            <a:endParaRPr sz="1600"/>
          </a:p>
          <a:p>
            <a:pPr marL="457200" lvl="0" indent="-330200" algn="l" rtl="0">
              <a:lnSpc>
                <a:spcPct val="200000"/>
              </a:lnSpc>
              <a:spcBef>
                <a:spcPts val="0"/>
              </a:spcBef>
              <a:spcAft>
                <a:spcPts val="0"/>
              </a:spcAft>
              <a:buSzPts val="1600"/>
              <a:buChar char="●"/>
            </a:pPr>
            <a:r>
              <a:rPr lang="en" sz="1600"/>
              <a:t>Converting columns type into numeric for graphing.</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a:t>Problems We Ran Into</a:t>
            </a:r>
            <a:endParaRPr sz="3000" b="1"/>
          </a:p>
        </p:txBody>
      </p:sp>
      <p:sp>
        <p:nvSpPr>
          <p:cNvPr id="186" name="Google Shape;186;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30200" algn="l" rtl="0">
              <a:lnSpc>
                <a:spcPct val="200000"/>
              </a:lnSpc>
              <a:spcBef>
                <a:spcPts val="0"/>
              </a:spcBef>
              <a:spcAft>
                <a:spcPts val="0"/>
              </a:spcAft>
              <a:buSzPts val="1600"/>
              <a:buChar char="●"/>
            </a:pPr>
            <a:r>
              <a:rPr lang="en" sz="1600"/>
              <a:t>Finding appropriate datasets to answer our questions</a:t>
            </a:r>
            <a:endParaRPr sz="1600"/>
          </a:p>
          <a:p>
            <a:pPr marL="457200" lvl="0" indent="-330200" algn="l" rtl="0">
              <a:lnSpc>
                <a:spcPct val="200000"/>
              </a:lnSpc>
              <a:spcBef>
                <a:spcPts val="0"/>
              </a:spcBef>
              <a:spcAft>
                <a:spcPts val="0"/>
              </a:spcAft>
              <a:buSzPts val="1600"/>
              <a:buChar char="●"/>
            </a:pPr>
            <a:r>
              <a:rPr lang="en" sz="1600"/>
              <a:t>Cleaning the API Data from the Bureau Of Labor Statistics</a:t>
            </a:r>
            <a:endParaRPr sz="1600"/>
          </a:p>
          <a:p>
            <a:pPr marL="457200" lvl="0" indent="-330200" algn="l" rtl="0">
              <a:lnSpc>
                <a:spcPct val="200000"/>
              </a:lnSpc>
              <a:spcBef>
                <a:spcPts val="0"/>
              </a:spcBef>
              <a:spcAft>
                <a:spcPts val="0"/>
              </a:spcAft>
              <a:buSzPts val="1600"/>
              <a:buChar char="●"/>
            </a:pPr>
            <a:r>
              <a:rPr lang="en" sz="1600"/>
              <a:t>Tying data values into percent changes to depict a correlation</a:t>
            </a:r>
            <a:endParaRPr sz="1600"/>
          </a:p>
          <a:p>
            <a:pPr marL="457200" lvl="0" indent="-330200" algn="l" rtl="0">
              <a:lnSpc>
                <a:spcPct val="200000"/>
              </a:lnSpc>
              <a:spcBef>
                <a:spcPts val="0"/>
              </a:spcBef>
              <a:spcAft>
                <a:spcPts val="0"/>
              </a:spcAft>
              <a:buSzPts val="1600"/>
              <a:buChar char="●"/>
            </a:pPr>
            <a:r>
              <a:rPr lang="en" sz="1600"/>
              <a:t>Extracting sub data from a report to serve the purpose of our analysis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9"/>
          <p:cNvSpPr txBox="1">
            <a:spLocks noGrp="1"/>
          </p:cNvSpPr>
          <p:nvPr>
            <p:ph type="title"/>
          </p:nvPr>
        </p:nvSpPr>
        <p:spPr>
          <a:xfrm>
            <a:off x="1297500" y="393750"/>
            <a:ext cx="7038900" cy="63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a:t>Global Industrial Robots Sales</a:t>
            </a:r>
            <a:endParaRPr sz="3000" b="1"/>
          </a:p>
        </p:txBody>
      </p:sp>
      <p:pic>
        <p:nvPicPr>
          <p:cNvPr id="192" name="Google Shape;192;p19"/>
          <p:cNvPicPr preferRelativeResize="0"/>
          <p:nvPr/>
        </p:nvPicPr>
        <p:blipFill rotWithShape="1">
          <a:blip r:embed="rId3">
            <a:alphaModFix/>
          </a:blip>
          <a:srcRect l="8742" t="7819" b="15440"/>
          <a:stretch/>
        </p:blipFill>
        <p:spPr>
          <a:xfrm>
            <a:off x="4798650" y="1362725"/>
            <a:ext cx="4220750" cy="3549200"/>
          </a:xfrm>
          <a:prstGeom prst="rect">
            <a:avLst/>
          </a:prstGeom>
          <a:noFill/>
          <a:ln>
            <a:noFill/>
          </a:ln>
        </p:spPr>
      </p:pic>
      <p:sp>
        <p:nvSpPr>
          <p:cNvPr id="193" name="Google Shape;193;p19"/>
          <p:cNvSpPr txBox="1">
            <a:spLocks noGrp="1"/>
          </p:cNvSpPr>
          <p:nvPr>
            <p:ph type="body" idx="1"/>
          </p:nvPr>
        </p:nvSpPr>
        <p:spPr>
          <a:xfrm>
            <a:off x="595350" y="1716975"/>
            <a:ext cx="4220700" cy="284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Top five markets in the world:</a:t>
            </a:r>
            <a:endParaRPr sz="2400"/>
          </a:p>
          <a:p>
            <a:pPr marL="457200" lvl="0" indent="-355600" algn="l" rtl="0">
              <a:spcBef>
                <a:spcPts val="0"/>
              </a:spcBef>
              <a:spcAft>
                <a:spcPts val="0"/>
              </a:spcAft>
              <a:buSzPts val="2000"/>
              <a:buAutoNum type="arabicPeriod"/>
            </a:pPr>
            <a:r>
              <a:rPr lang="en" sz="2000"/>
              <a:t>China</a:t>
            </a:r>
            <a:endParaRPr sz="2000"/>
          </a:p>
          <a:p>
            <a:pPr marL="457200" lvl="0" indent="-355600" algn="l" rtl="0">
              <a:spcBef>
                <a:spcPts val="0"/>
              </a:spcBef>
              <a:spcAft>
                <a:spcPts val="0"/>
              </a:spcAft>
              <a:buSzPts val="2000"/>
              <a:buAutoNum type="arabicPeriod"/>
            </a:pPr>
            <a:r>
              <a:rPr lang="en" sz="2000"/>
              <a:t>Japan</a:t>
            </a:r>
            <a:endParaRPr sz="2000"/>
          </a:p>
          <a:p>
            <a:pPr marL="457200" lvl="0" indent="-355600" algn="l" rtl="0">
              <a:spcBef>
                <a:spcPts val="0"/>
              </a:spcBef>
              <a:spcAft>
                <a:spcPts val="0"/>
              </a:spcAft>
              <a:buSzPts val="2000"/>
              <a:buAutoNum type="arabicPeriod"/>
            </a:pPr>
            <a:r>
              <a:rPr lang="en" sz="2000"/>
              <a:t>Republic of Korea</a:t>
            </a:r>
            <a:endParaRPr sz="2000"/>
          </a:p>
          <a:p>
            <a:pPr marL="457200" lvl="0" indent="-355600" algn="l" rtl="0">
              <a:spcBef>
                <a:spcPts val="0"/>
              </a:spcBef>
              <a:spcAft>
                <a:spcPts val="0"/>
              </a:spcAft>
              <a:buSzPts val="2000"/>
              <a:buAutoNum type="arabicPeriod"/>
            </a:pPr>
            <a:r>
              <a:rPr lang="en" sz="2000"/>
              <a:t>United States</a:t>
            </a:r>
            <a:endParaRPr sz="2000"/>
          </a:p>
          <a:p>
            <a:pPr marL="457200" lvl="0" indent="-355600" algn="l" rtl="0">
              <a:spcBef>
                <a:spcPts val="0"/>
              </a:spcBef>
              <a:spcAft>
                <a:spcPts val="0"/>
              </a:spcAft>
              <a:buSzPts val="2000"/>
              <a:buAutoNum type="arabicPeriod"/>
            </a:pPr>
            <a:r>
              <a:rPr lang="en" sz="2000"/>
              <a:t>Germany</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Units of Industrial Robots sold to the USA</a:t>
            </a:r>
            <a:endParaRPr b="1"/>
          </a:p>
        </p:txBody>
      </p:sp>
      <p:pic>
        <p:nvPicPr>
          <p:cNvPr id="199" name="Google Shape;199;p20"/>
          <p:cNvPicPr preferRelativeResize="0"/>
          <p:nvPr/>
        </p:nvPicPr>
        <p:blipFill>
          <a:blip r:embed="rId3">
            <a:alphaModFix/>
          </a:blip>
          <a:stretch>
            <a:fillRect/>
          </a:stretch>
        </p:blipFill>
        <p:spPr>
          <a:xfrm>
            <a:off x="1524025" y="1307850"/>
            <a:ext cx="6332826" cy="3618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1"/>
          <p:cNvSpPr txBox="1"/>
          <p:nvPr/>
        </p:nvSpPr>
        <p:spPr>
          <a:xfrm>
            <a:off x="1145700" y="992300"/>
            <a:ext cx="3426300" cy="365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300" b="1">
                <a:solidFill>
                  <a:schemeClr val="lt1"/>
                </a:solidFill>
                <a:latin typeface="Lato"/>
                <a:ea typeface="Lato"/>
                <a:cs typeface="Lato"/>
                <a:sym typeface="Lato"/>
              </a:rPr>
              <a:t>Data:</a:t>
            </a:r>
            <a:endParaRPr sz="1300" b="1">
              <a:solidFill>
                <a:schemeClr val="lt1"/>
              </a:solidFill>
              <a:latin typeface="Lato"/>
              <a:ea typeface="Lato"/>
              <a:cs typeface="Lato"/>
              <a:sym typeface="Lato"/>
            </a:endParaRPr>
          </a:p>
          <a:p>
            <a:pPr marL="457200" marR="0" lvl="0" indent="0" algn="l" rtl="0">
              <a:lnSpc>
                <a:spcPct val="100000"/>
              </a:lnSpc>
              <a:spcBef>
                <a:spcPts val="0"/>
              </a:spcBef>
              <a:spcAft>
                <a:spcPts val="0"/>
              </a:spcAft>
              <a:buNone/>
            </a:pPr>
            <a:r>
              <a:rPr lang="en" sz="1300" b="1">
                <a:solidFill>
                  <a:schemeClr val="lt1"/>
                </a:solidFill>
                <a:latin typeface="Lato"/>
                <a:ea typeface="Lato"/>
                <a:cs typeface="Lato"/>
                <a:sym typeface="Lato"/>
              </a:rPr>
              <a:t>-  Bureau of Labor Statistics: Major Sector Productivity and Costs</a:t>
            </a:r>
            <a:br>
              <a:rPr lang="en" sz="1300" b="1">
                <a:solidFill>
                  <a:schemeClr val="lt1"/>
                </a:solidFill>
                <a:latin typeface="Lato"/>
                <a:ea typeface="Lato"/>
                <a:cs typeface="Lato"/>
                <a:sym typeface="Lato"/>
              </a:rPr>
            </a:br>
            <a:endParaRPr sz="1300" b="1">
              <a:solidFill>
                <a:schemeClr val="lt1"/>
              </a:solidFill>
              <a:latin typeface="Lato"/>
              <a:ea typeface="Lato"/>
              <a:cs typeface="Lato"/>
              <a:sym typeface="Lato"/>
            </a:endParaRPr>
          </a:p>
          <a:p>
            <a:pPr marL="0" marR="0" lvl="0" indent="0" algn="l" rtl="0">
              <a:lnSpc>
                <a:spcPct val="100000"/>
              </a:lnSpc>
              <a:spcBef>
                <a:spcPts val="0"/>
              </a:spcBef>
              <a:spcAft>
                <a:spcPts val="0"/>
              </a:spcAft>
              <a:buNone/>
            </a:pPr>
            <a:r>
              <a:rPr lang="en" sz="1300" b="1">
                <a:solidFill>
                  <a:schemeClr val="lt1"/>
                </a:solidFill>
                <a:latin typeface="Lato"/>
                <a:ea typeface="Lato"/>
                <a:cs typeface="Lato"/>
                <a:sym typeface="Lato"/>
              </a:rPr>
              <a:t>Method:</a:t>
            </a:r>
            <a:endParaRPr sz="1300" b="1">
              <a:solidFill>
                <a:schemeClr val="lt1"/>
              </a:solidFill>
              <a:latin typeface="Lato"/>
              <a:ea typeface="Lato"/>
              <a:cs typeface="Lato"/>
              <a:sym typeface="Lato"/>
            </a:endParaRPr>
          </a:p>
          <a:p>
            <a:pPr marL="457200" marR="0" lvl="0" indent="0" algn="l" rtl="0">
              <a:lnSpc>
                <a:spcPct val="100000"/>
              </a:lnSpc>
              <a:spcBef>
                <a:spcPts val="0"/>
              </a:spcBef>
              <a:spcAft>
                <a:spcPts val="0"/>
              </a:spcAft>
              <a:buNone/>
            </a:pPr>
            <a:r>
              <a:rPr lang="en" sz="1300" b="1">
                <a:solidFill>
                  <a:schemeClr val="lt1"/>
                </a:solidFill>
                <a:latin typeface="Lato"/>
                <a:ea typeface="Lato"/>
                <a:cs typeface="Lato"/>
                <a:sym typeface="Lato"/>
              </a:rPr>
              <a:t>- CSV</a:t>
            </a:r>
            <a:endParaRPr sz="1300" b="1">
              <a:solidFill>
                <a:schemeClr val="lt1"/>
              </a:solidFill>
              <a:latin typeface="Lato"/>
              <a:ea typeface="Lato"/>
              <a:cs typeface="Lato"/>
              <a:sym typeface="Lato"/>
            </a:endParaRPr>
          </a:p>
          <a:p>
            <a:pPr marL="457200" marR="0" lvl="0" indent="0" algn="l" rtl="0">
              <a:lnSpc>
                <a:spcPct val="100000"/>
              </a:lnSpc>
              <a:spcBef>
                <a:spcPts val="0"/>
              </a:spcBef>
              <a:spcAft>
                <a:spcPts val="0"/>
              </a:spcAft>
              <a:buNone/>
            </a:pPr>
            <a:r>
              <a:rPr lang="en" sz="1300" b="1">
                <a:solidFill>
                  <a:schemeClr val="lt1"/>
                </a:solidFill>
                <a:latin typeface="Lato"/>
                <a:ea typeface="Lato"/>
                <a:cs typeface="Lato"/>
                <a:sym typeface="Lato"/>
              </a:rPr>
              <a:t>- Pandas/Python</a:t>
            </a:r>
            <a:br>
              <a:rPr lang="en" sz="1300" b="1">
                <a:solidFill>
                  <a:schemeClr val="lt1"/>
                </a:solidFill>
                <a:latin typeface="Lato"/>
                <a:ea typeface="Lato"/>
                <a:cs typeface="Lato"/>
                <a:sym typeface="Lato"/>
              </a:rPr>
            </a:br>
            <a:endParaRPr sz="1300" b="1">
              <a:solidFill>
                <a:schemeClr val="lt1"/>
              </a:solidFill>
              <a:latin typeface="Lato"/>
              <a:ea typeface="Lato"/>
              <a:cs typeface="Lato"/>
              <a:sym typeface="Lato"/>
            </a:endParaRPr>
          </a:p>
          <a:p>
            <a:pPr marL="0" marR="0" lvl="0" indent="0" algn="l" rtl="0">
              <a:lnSpc>
                <a:spcPct val="100000"/>
              </a:lnSpc>
              <a:spcBef>
                <a:spcPts val="0"/>
              </a:spcBef>
              <a:spcAft>
                <a:spcPts val="0"/>
              </a:spcAft>
              <a:buNone/>
            </a:pPr>
            <a:r>
              <a:rPr lang="en" sz="1300" b="1">
                <a:solidFill>
                  <a:schemeClr val="lt1"/>
                </a:solidFill>
                <a:latin typeface="Lato"/>
                <a:ea typeface="Lato"/>
                <a:cs typeface="Lato"/>
                <a:sym typeface="Lato"/>
              </a:rPr>
              <a:t>Analysis:</a:t>
            </a:r>
            <a:endParaRPr sz="1300" b="1">
              <a:solidFill>
                <a:schemeClr val="lt1"/>
              </a:solidFill>
              <a:latin typeface="Lato"/>
              <a:ea typeface="Lato"/>
              <a:cs typeface="Lato"/>
              <a:sym typeface="Lato"/>
            </a:endParaRPr>
          </a:p>
          <a:p>
            <a:pPr marL="457200" lvl="0" indent="0" algn="l" rtl="0">
              <a:spcBef>
                <a:spcPts val="0"/>
              </a:spcBef>
              <a:spcAft>
                <a:spcPts val="0"/>
              </a:spcAft>
              <a:buNone/>
            </a:pPr>
            <a:r>
              <a:rPr lang="en" sz="1300" b="1">
                <a:solidFill>
                  <a:schemeClr val="lt1"/>
                </a:solidFill>
                <a:latin typeface="Lato"/>
                <a:ea typeface="Lato"/>
                <a:cs typeface="Lato"/>
                <a:sym typeface="Lato"/>
              </a:rPr>
              <a:t>- Negative correlation post recession years, transition to positive correlation during economic recovery</a:t>
            </a:r>
            <a:br>
              <a:rPr lang="en" sz="1300" b="1">
                <a:solidFill>
                  <a:schemeClr val="lt1"/>
                </a:solidFill>
                <a:latin typeface="Lato"/>
                <a:ea typeface="Lato"/>
                <a:cs typeface="Lato"/>
                <a:sym typeface="Lato"/>
              </a:rPr>
            </a:br>
            <a:endParaRPr sz="1300" b="1">
              <a:solidFill>
                <a:schemeClr val="lt1"/>
              </a:solidFill>
              <a:latin typeface="Lato"/>
              <a:ea typeface="Lato"/>
              <a:cs typeface="Lato"/>
              <a:sym typeface="Lato"/>
            </a:endParaRPr>
          </a:p>
          <a:p>
            <a:pPr marL="0" marR="0" lvl="0" indent="0" algn="l" rtl="0">
              <a:lnSpc>
                <a:spcPct val="100000"/>
              </a:lnSpc>
              <a:spcBef>
                <a:spcPts val="0"/>
              </a:spcBef>
              <a:spcAft>
                <a:spcPts val="0"/>
              </a:spcAft>
              <a:buNone/>
            </a:pPr>
            <a:r>
              <a:rPr lang="en" sz="1300" b="1">
                <a:solidFill>
                  <a:schemeClr val="lt1"/>
                </a:solidFill>
                <a:latin typeface="Lato"/>
                <a:ea typeface="Lato"/>
                <a:cs typeface="Lato"/>
                <a:sym typeface="Lato"/>
              </a:rPr>
              <a:t>Conclusion:</a:t>
            </a:r>
            <a:endParaRPr sz="1300" b="1">
              <a:solidFill>
                <a:schemeClr val="lt1"/>
              </a:solidFill>
              <a:latin typeface="Lato"/>
              <a:ea typeface="Lato"/>
              <a:cs typeface="Lato"/>
              <a:sym typeface="Lato"/>
            </a:endParaRPr>
          </a:p>
          <a:p>
            <a:pPr marL="457200" marR="0" lvl="0" indent="0" algn="l" rtl="0">
              <a:lnSpc>
                <a:spcPct val="100000"/>
              </a:lnSpc>
              <a:spcBef>
                <a:spcPts val="0"/>
              </a:spcBef>
              <a:spcAft>
                <a:spcPts val="0"/>
              </a:spcAft>
              <a:buNone/>
            </a:pPr>
            <a:r>
              <a:rPr lang="en" sz="1300" b="1">
                <a:solidFill>
                  <a:schemeClr val="lt1"/>
                </a:solidFill>
                <a:latin typeface="Lato"/>
                <a:ea typeface="Lato"/>
                <a:cs typeface="Lato"/>
                <a:sym typeface="Lato"/>
              </a:rPr>
              <a:t>- Labor costs  impact productivity and provides a strong understanding on the analysis of the manufacturing sector</a:t>
            </a:r>
            <a:endParaRPr sz="1300" b="1">
              <a:solidFill>
                <a:schemeClr val="lt1"/>
              </a:solidFill>
              <a:latin typeface="Lato"/>
              <a:ea typeface="Lato"/>
              <a:cs typeface="Lato"/>
              <a:sym typeface="Lato"/>
            </a:endParaRPr>
          </a:p>
        </p:txBody>
      </p:sp>
      <p:sp>
        <p:nvSpPr>
          <p:cNvPr id="205" name="Google Shape;205;p21"/>
          <p:cNvSpPr txBox="1"/>
          <p:nvPr/>
        </p:nvSpPr>
        <p:spPr>
          <a:xfrm>
            <a:off x="1352900" y="195025"/>
            <a:ext cx="7485600" cy="74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FFFFFF"/>
                </a:solidFill>
                <a:latin typeface="Montserrat"/>
                <a:ea typeface="Montserrat"/>
                <a:cs typeface="Montserrat"/>
                <a:sym typeface="Montserrat"/>
              </a:rPr>
              <a:t>Manufacturing Labor Productivity and Costs</a:t>
            </a:r>
            <a:endParaRPr sz="2400" b="1">
              <a:solidFill>
                <a:srgbClr val="FFFFFF"/>
              </a:solidFill>
              <a:latin typeface="Montserrat"/>
              <a:ea typeface="Montserrat"/>
              <a:cs typeface="Montserrat"/>
              <a:sym typeface="Montserrat"/>
            </a:endParaRPr>
          </a:p>
        </p:txBody>
      </p:sp>
      <p:pic>
        <p:nvPicPr>
          <p:cNvPr id="206" name="Google Shape;206;p21"/>
          <p:cNvPicPr preferRelativeResize="0"/>
          <p:nvPr/>
        </p:nvPicPr>
        <p:blipFill>
          <a:blip r:embed="rId3">
            <a:alphaModFix/>
          </a:blip>
          <a:stretch>
            <a:fillRect/>
          </a:stretch>
        </p:blipFill>
        <p:spPr>
          <a:xfrm>
            <a:off x="4571999" y="1149550"/>
            <a:ext cx="4266625" cy="2844402"/>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1159</Words>
  <Application>Microsoft Office PowerPoint</Application>
  <PresentationFormat>On-screen Show (16:9)</PresentationFormat>
  <Paragraphs>155</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Montserrat</vt:lpstr>
      <vt:lpstr>Lato</vt:lpstr>
      <vt:lpstr>Roboto</vt:lpstr>
      <vt:lpstr>Arial</vt:lpstr>
      <vt:lpstr>Focus</vt:lpstr>
      <vt:lpstr>Data Analysis of U.S. Manufacturing Sector</vt:lpstr>
      <vt:lpstr>Goal of this Data </vt:lpstr>
      <vt:lpstr>Why We Picked the Manufacturing Sector</vt:lpstr>
      <vt:lpstr>Questions</vt:lpstr>
      <vt:lpstr>Data Cleansing</vt:lpstr>
      <vt:lpstr>Problems We Ran Into</vt:lpstr>
      <vt:lpstr>Global Industrial Robots Sales</vt:lpstr>
      <vt:lpstr>Units of Industrial Robots sold to the USA</vt:lpstr>
      <vt:lpstr>PowerPoint Presentation</vt:lpstr>
      <vt:lpstr>PowerPoint Presentation</vt:lpstr>
      <vt:lpstr>Impact of Technology on the Employment number (Manufacture sector) in the USA</vt:lpstr>
      <vt:lpstr>Has Automation Impacted Wages?</vt:lpstr>
      <vt:lpstr>PowerPoint Presentation</vt:lpstr>
      <vt:lpstr>Manufacturing Wage Mean v. Median</vt:lpstr>
      <vt:lpstr>Median Wage Growth and Inflation</vt:lpstr>
      <vt:lpstr>Occupations with the most job growth </vt:lpstr>
      <vt:lpstr>Occupations with the most job growth </vt:lpstr>
      <vt:lpstr>Occupations with the most job growth </vt:lpstr>
      <vt:lpstr>Trends Unintentionally Discovered</vt:lpstr>
      <vt:lpstr>Difficulties With Data</vt:lpstr>
      <vt:lpstr>If We Had Two More Weeks</vt:lpstr>
      <vt:lpstr>Question Time!</vt:lpstr>
      <vt:lpstr>Thank You Everyone!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of U.S. Manufacturing Sector</dc:title>
  <dc:creator>vlady</dc:creator>
  <cp:lastModifiedBy>Vladimir Mejia</cp:lastModifiedBy>
  <cp:revision>1</cp:revision>
  <dcterms:modified xsi:type="dcterms:W3CDTF">2018-12-03T02:16:47Z</dcterms:modified>
</cp:coreProperties>
</file>