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5e5502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5e5502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879e4614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879e4614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compare between the # unites sold and # of employment , i had to get the average # of both data.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879e4614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879e4614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5e550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5e550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85e5502e3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85e5502e3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When we compare the mean of annual salaries to the median of the same data, we start to see a telling tale.  On the Median line, near 2012, we see the data flattening.  The Median is nearly unchanged for a 2-year period.  Growth continues but has decelerated noticeably.   We interpret this in a way  that automation has displaced jobs to a new classification of unskilled work.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74345dc5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74345dc5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We have compared the Median Wage Growth to Inflation.  The median salary in Manufacturing is not even keeping pace with inflation. 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991d332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991d332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879e461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879e461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991d3320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991d3320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4345dc5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4345dc5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4345dc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4345dc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U.S. Manufacture sector we are going to </a:t>
            </a:r>
            <a:r>
              <a:rPr lang="en"/>
              <a:t>examine</a:t>
            </a:r>
            <a:r>
              <a:rPr lang="en"/>
              <a:t> the following elements: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Labor Productivity and Costs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Employment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Occupational Growth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4345dc5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4345dc5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74345dc5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74345dc5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74345dc5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74345dc5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5dff89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85dff89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Americans live in a global economy in which manufacturing is a large factor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We have strong domestic manufacturing, what that means is that we are protected from international tension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 Majority of technological research and innovation occurs in the manufacturing sector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Manufacturing occupation job loss impacts many American communities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4345dc5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4345dc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trying to answer the following questions: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US Manufacturing sector, how has technology impacted..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Labor productivity and labor costs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Employment Number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Wage Growth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Occupational Growth.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4345dc5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4345dc5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Excel CSV file data cleaning was common amongst the group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Merge multiple CSV files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Cleaning the API data from the bureau of labor statistics.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Update the loop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Combining multiple Data Frames to get the total employments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Converting columns type into numeric for graphing.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4345dc5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4345dc5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Finding appropriate datasets to answer our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Cleaning the API Data from the Bureau Of Labor Statistics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Tying data values into percent changes to depict a correlation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Extracting sub data from a report to serve the purpose of our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79e4614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79e4614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*In order to answer our questions, we needed to find a way in how we can measure </a:t>
            </a:r>
            <a:r>
              <a:rPr lang="en"/>
              <a:t>technology</a:t>
            </a:r>
            <a:r>
              <a:rPr lang="en"/>
              <a:t>. Therefore we decided to use number of Industrial Robots sold to the U.S. Manufacture in the past 10 years.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/>
              <a:t>According</a:t>
            </a:r>
            <a:r>
              <a:rPr lang="en"/>
              <a:t> to the International Federation of Robots, USA is the top five of industrial robots consumption.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79e4614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79e4614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we can see from the graph the </a:t>
            </a:r>
            <a:r>
              <a:rPr lang="en"/>
              <a:t>number</a:t>
            </a:r>
            <a:r>
              <a:rPr lang="en"/>
              <a:t> of industrial Robots have been sold to the USA have been increased the past 10 years. Which is indicate that the number of Automation has increased.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74345dc5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74345dc5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68600" y="892600"/>
            <a:ext cx="58077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 of U.S. Manufacturing Sector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935900" y="3924925"/>
            <a:ext cx="6619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Abdull Algahtani, Alex Mejia, Taj Mahal, and Thomas McCann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/>
        </p:nvSpPr>
        <p:spPr>
          <a:xfrm>
            <a:off x="1352900" y="195025"/>
            <a:ext cx="72642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Labor Costs vs Robot Prices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145700" y="992300"/>
            <a:ext cx="34263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 Manual data collected from McKinsey research report</a:t>
            </a:r>
            <a:b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Pandas/Python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Matplotlib</a:t>
            </a:r>
            <a:b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Analysis: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As Labor costs increased, Robot prices decreased</a:t>
            </a:r>
            <a:b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As labor costs increased, robot demand increased driving their costs down</a:t>
            </a:r>
            <a:b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9550"/>
            <a:ext cx="4266625" cy="284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198800" y="393750"/>
            <a:ext cx="7203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 of Technology on the Employment number (</a:t>
            </a:r>
            <a:r>
              <a:rPr b="1" lang="en"/>
              <a:t>Manufacture</a:t>
            </a:r>
            <a:r>
              <a:rPr b="1" lang="en"/>
              <a:t> sector) in the USA</a:t>
            </a:r>
            <a:endParaRPr b="1"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230700" y="1460250"/>
            <a:ext cx="4128000" cy="3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B</a:t>
            </a:r>
            <a:r>
              <a:rPr lang="en"/>
              <a:t>ureau Of Labor Statistics: Employment number in the Manufacture sector in United States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International Federation of Robotics: Industrial robot sales in the USA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API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CSV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Determining the average # of employment and the </a:t>
            </a:r>
            <a:r>
              <a:rPr lang="en"/>
              <a:t>average</a:t>
            </a:r>
            <a:r>
              <a:rPr lang="en"/>
              <a:t> # of </a:t>
            </a:r>
            <a:r>
              <a:rPr lang="en"/>
              <a:t>units</a:t>
            </a:r>
            <a:r>
              <a:rPr lang="en"/>
              <a:t> sold to the USA Manufacture.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Even though the average # of </a:t>
            </a:r>
            <a:r>
              <a:rPr lang="en"/>
              <a:t>units</a:t>
            </a:r>
            <a:r>
              <a:rPr lang="en"/>
              <a:t> sold has increased in the past few years, the # of employment has not seen significant change. 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500" y="1841250"/>
            <a:ext cx="4800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153300" y="393750"/>
            <a:ext cx="718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Has Automation Impacted Wages?</a:t>
            </a:r>
            <a:endParaRPr b="1" sz="3000"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Labor force costs are</a:t>
            </a:r>
            <a:r>
              <a:rPr lang="en" sz="1800"/>
              <a:t> increasing and the cost of automation is gradually decreasing with innovations.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nfluence of automation in the Manufacturing Industry.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Manufacturers are incentivized to automate in an effort to lower cost.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has this influence affected wages relative to other industries?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800" y="1505500"/>
            <a:ext cx="4820125" cy="32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358225" y="1305700"/>
            <a:ext cx="38307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Data: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</a:t>
            </a:r>
            <a:r>
              <a:rPr lang="en">
                <a:solidFill>
                  <a:srgbClr val="FFFFFF"/>
                </a:solidFill>
              </a:rPr>
              <a:t>Annual wage information from the       Bureau of Labor Statistics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Method:</a:t>
            </a:r>
            <a:endParaRPr b="1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</a:t>
            </a:r>
            <a:r>
              <a:rPr lang="en">
                <a:solidFill>
                  <a:srgbClr val="FFFFFF"/>
                </a:solidFill>
              </a:rPr>
              <a:t>Pandas CSV read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</a:t>
            </a:r>
            <a:r>
              <a:rPr lang="en">
                <a:solidFill>
                  <a:srgbClr val="FFFFFF"/>
                </a:solidFill>
              </a:rPr>
              <a:t>Matplotlib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Analysis: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Comparison of average wages between two industries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Results: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Stronger growth in avg. Manufacturing wages than Transportation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</a:t>
            </a:r>
            <a:r>
              <a:rPr lang="en">
                <a:solidFill>
                  <a:srgbClr val="FFFFFF"/>
                </a:solidFill>
              </a:rPr>
              <a:t>Surprising statistics suggests healthy wages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25"/>
          <p:cNvSpPr txBox="1"/>
          <p:nvPr/>
        </p:nvSpPr>
        <p:spPr>
          <a:xfrm>
            <a:off x="967950" y="346000"/>
            <a:ext cx="7578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Ave</a:t>
            </a:r>
            <a:r>
              <a:rPr b="1" lang="en" sz="3000">
                <a:solidFill>
                  <a:schemeClr val="lt1"/>
                </a:solidFill>
              </a:rPr>
              <a:t>rage Annual Wages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3806200" y="4872500"/>
            <a:ext cx="5337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 Occupational Employment Statistics program, U.S. Bureau of Labor Statistics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153300" y="311375"/>
            <a:ext cx="772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Manufacturing Wage Mean v. Median</a:t>
            </a:r>
            <a:endParaRPr b="1" sz="3000"/>
          </a:p>
        </p:txBody>
      </p:sp>
      <p:sp>
        <p:nvSpPr>
          <p:cNvPr id="240" name="Google Shape;240;p26"/>
          <p:cNvSpPr txBox="1"/>
          <p:nvPr/>
        </p:nvSpPr>
        <p:spPr>
          <a:xfrm>
            <a:off x="328300" y="1302250"/>
            <a:ext cx="38925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</a:t>
            </a:r>
            <a:r>
              <a:rPr b="1" lang="en">
                <a:solidFill>
                  <a:srgbClr val="FFFFFF"/>
                </a:solidFill>
              </a:rPr>
              <a:t>ata: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Annual wage information from the Bureau of Labor Statistics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Method: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Pandas CSV read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Matplotlib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Analysis: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Comparison of average wages and the median wages by year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Results: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Median flatline in the middle of dataset and slower growth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- 3% more growth in Mean Wages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 b="-3487" l="0" r="0" t="0"/>
          <a:stretch/>
        </p:blipFill>
        <p:spPr>
          <a:xfrm>
            <a:off x="4220800" y="1505500"/>
            <a:ext cx="4820125" cy="3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>
            <a:off x="3806200" y="4872500"/>
            <a:ext cx="5337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 Occupational Employment Statistics program, U.S. Bureau of Labor Statistics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050325" y="416150"/>
            <a:ext cx="7702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Median Wage Growth and Inflation</a:t>
            </a:r>
            <a:endParaRPr b="1" sz="3000"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333850" y="1330250"/>
            <a:ext cx="37770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Data: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Annual wage information from the Bureau of Labor Statistics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Method: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Pandas CSV read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Matplotlib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Comparison of Median Wage Growth against Inflation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Stagnation of Median Wage growth as slowed advancement below the rate of inflation over the past 10 years</a:t>
            </a:r>
            <a:endParaRPr sz="1600"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800" y="1518877"/>
            <a:ext cx="4728147" cy="315209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3806200" y="4872500"/>
            <a:ext cx="5337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 Occupational Employment Statistics program, U.S. Bureau of Labor Statistics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1145100" y="241350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Occupations with the most job growth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1145100" y="1307850"/>
            <a:ext cx="35991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“Fourth Industrial Revolution.”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WEF : 75 million jobs may be displaced over the next four years.  But, 133 million additional jobs could also emerge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Threatened</a:t>
            </a:r>
            <a:r>
              <a:rPr lang="en" sz="1400"/>
              <a:t> jobs are based on manual labor, while newer jobs require a significant investment in training.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New job roles, like data scientists, AI specialists, and human-machine interaction designer</a:t>
            </a:r>
            <a:endParaRPr sz="1400"/>
          </a:p>
        </p:txBody>
      </p:sp>
      <p:sp>
        <p:nvSpPr>
          <p:cNvPr id="257" name="Google Shape;257;p28"/>
          <p:cNvSpPr txBox="1"/>
          <p:nvPr/>
        </p:nvSpPr>
        <p:spPr>
          <a:xfrm>
            <a:off x="3156975" y="487702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http://www3.weforum.org/docs/WEF_Future_of_Jobs_2018.pdf</a:t>
            </a:r>
            <a:endParaRPr sz="900">
              <a:solidFill>
                <a:srgbClr val="FFFFFF"/>
              </a:solidFill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112" y="1307850"/>
            <a:ext cx="4038488" cy="341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1145700" y="1220900"/>
            <a:ext cx="34263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Occupations with the most job growth, 2016 and projected 2026. Bureau of Labor Statistics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Pandas/Python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- Python plotting libraries 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3806200" y="4720100"/>
            <a:ext cx="5337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 Occ</a:t>
            </a:r>
            <a:r>
              <a:rPr lang="en" sz="900">
                <a:solidFill>
                  <a:srgbClr val="FFFFFF"/>
                </a:solidFill>
              </a:rPr>
              <a:t>upational Employment Statistics program, U.S. Bureau of Labor Statistics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Source: Employment Projections program, U.S. Bureau of Labor Statistics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1145100" y="241350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Occupations with the most job growth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3">
            <a:alphaModFix/>
          </a:blip>
          <a:srcRect b="13619" l="7582" r="48331" t="10548"/>
          <a:stretch/>
        </p:blipFill>
        <p:spPr>
          <a:xfrm>
            <a:off x="4855450" y="1187725"/>
            <a:ext cx="3528449" cy="30346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145100" y="241350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Occupations with the most job growth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25" y="14783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25" y="14783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14783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3806200" y="4720100"/>
            <a:ext cx="5337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 Occupational Employment Statistics program, U.S. Bureau of Labor Statistics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Source: Employment Projections program, U.S. Bureau of Labor Statistics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1297500" y="393750"/>
            <a:ext cx="7455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Trends Unintentionally Discovered</a:t>
            </a:r>
            <a:endParaRPr b="1" sz="3000"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1028700" y="1491350"/>
            <a:ext cx="76740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average wage growth in an innovatively changing industry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Labor productivity and costs right after recession vs recent years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Discordant wages vs rate of inflation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Occupations have not shifted significantly with technological advances.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Automation may change the nature of the work, but it won’t displace the workforce in masses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</a:t>
            </a:r>
            <a:r>
              <a:rPr lang="en" sz="1400"/>
              <a:t>y automating repetitive tasks, workers are able to use more of their time for high-level activities, making them more valuable to their company.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3023374" y="1438534"/>
            <a:ext cx="3123000" cy="3031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4"/>
          <p:cNvGrpSpPr/>
          <p:nvPr/>
        </p:nvGrpSpPr>
        <p:grpSpPr>
          <a:xfrm>
            <a:off x="1562038" y="1259012"/>
            <a:ext cx="2057882" cy="960012"/>
            <a:chOff x="2108869" y="1015417"/>
            <a:chExt cx="1673756" cy="804300"/>
          </a:xfrm>
        </p:grpSpPr>
        <p:cxnSp>
          <p:nvCxnSpPr>
            <p:cNvPr id="142" name="Google Shape;142;p14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3" name="Google Shape;143;p14"/>
            <p:cNvSpPr txBox="1"/>
            <p:nvPr/>
          </p:nvSpPr>
          <p:spPr>
            <a:xfrm>
              <a:off x="2108869" y="1015417"/>
              <a:ext cx="1545900" cy="8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Number of 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Employment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475350" y="3809600"/>
            <a:ext cx="3143126" cy="799235"/>
            <a:chOff x="1225024" y="3152303"/>
            <a:chExt cx="2556426" cy="669600"/>
          </a:xfrm>
        </p:grpSpPr>
        <p:cxnSp>
          <p:nvCxnSpPr>
            <p:cNvPr id="145" name="Google Shape;145;p14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6" name="Google Shape;146;p14"/>
            <p:cNvSpPr txBox="1"/>
            <p:nvPr/>
          </p:nvSpPr>
          <p:spPr>
            <a:xfrm>
              <a:off x="1225024" y="3152303"/>
              <a:ext cx="21705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Wages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4"/>
          <p:cNvSpPr/>
          <p:nvPr/>
        </p:nvSpPr>
        <p:spPr>
          <a:xfrm flipH="1" rot="-1756299">
            <a:off x="2942578" y="1331597"/>
            <a:ext cx="3284378" cy="3236306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538924" y="3809600"/>
            <a:ext cx="3358542" cy="799235"/>
            <a:chOff x="5343425" y="3152303"/>
            <a:chExt cx="2731632" cy="669600"/>
          </a:xfrm>
        </p:grpSpPr>
        <p:cxnSp>
          <p:nvCxnSpPr>
            <p:cNvPr id="149" name="Google Shape;149;p14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0" name="Google Shape;150;p14"/>
            <p:cNvSpPr txBox="1"/>
            <p:nvPr/>
          </p:nvSpPr>
          <p:spPr>
            <a:xfrm>
              <a:off x="5718557" y="3152303"/>
              <a:ext cx="23565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Occupational Growth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4"/>
          <p:cNvGrpSpPr/>
          <p:nvPr/>
        </p:nvGrpSpPr>
        <p:grpSpPr>
          <a:xfrm>
            <a:off x="5540584" y="1235875"/>
            <a:ext cx="2601109" cy="799235"/>
            <a:chOff x="5344775" y="996032"/>
            <a:chExt cx="2115583" cy="669600"/>
          </a:xfrm>
        </p:grpSpPr>
        <p:cxnSp>
          <p:nvCxnSpPr>
            <p:cNvPr id="152" name="Google Shape;152;p14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3" name="Google Shape;153;p14"/>
            <p:cNvSpPr txBox="1"/>
            <p:nvPr/>
          </p:nvSpPr>
          <p:spPr>
            <a:xfrm>
              <a:off x="5718558" y="996032"/>
              <a:ext cx="1741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Labor Productivity and Costs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" name="Google Shape;154;p14"/>
          <p:cNvSpPr txBox="1"/>
          <p:nvPr/>
        </p:nvSpPr>
        <p:spPr>
          <a:xfrm>
            <a:off x="3697475" y="2501767"/>
            <a:ext cx="1774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U.S. Manufacturing Sector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4"/>
          <p:cNvSpPr/>
          <p:nvPr/>
        </p:nvSpPr>
        <p:spPr>
          <a:xfrm rot="1756299">
            <a:off x="2939871" y="1331597"/>
            <a:ext cx="3284378" cy="3236306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 rot="9044369">
            <a:off x="2932736" y="1331325"/>
            <a:ext cx="3283676" cy="3235435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 flipH="1" rot="-9044369">
            <a:off x="2941918" y="1332220"/>
            <a:ext cx="3283676" cy="3235435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 rot="8153037">
            <a:off x="2864921" y="2738432"/>
            <a:ext cx="440014" cy="440014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rot="-2646963">
            <a:off x="5855969" y="2729883"/>
            <a:ext cx="440014" cy="440014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2646963">
            <a:off x="4360014" y="4177310"/>
            <a:ext cx="440014" cy="440014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-8153037">
            <a:off x="4360865" y="1270375"/>
            <a:ext cx="440014" cy="440014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 txBox="1"/>
          <p:nvPr>
            <p:ph type="title"/>
          </p:nvPr>
        </p:nvSpPr>
        <p:spPr>
          <a:xfrm>
            <a:off x="1065425" y="344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/>
              <a:t>Goal of this Data</a:t>
            </a:r>
            <a:endParaRPr b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1297500" y="35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If We Had Two More Weeks</a:t>
            </a:r>
            <a:endParaRPr b="1" sz="3000"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datasets on automated processes, machine learning, and A.I.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employment numbers  regarding specific jobs in Manufacturing.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Examine the relationship between the 10th and 90th percentile of Manufacturing  wages.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Possibly add an additional sector for comparison to show differences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Analyze</a:t>
            </a:r>
            <a:r>
              <a:rPr lang="en" sz="1600"/>
              <a:t> social media trends in the topic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2785800" y="2114700"/>
            <a:ext cx="3572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Question Time!</a:t>
            </a:r>
            <a:endParaRPr b="1"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2242200" y="2114700"/>
            <a:ext cx="465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 Everyone!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1068750" y="373150"/>
            <a:ext cx="749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Why We Picked the Manufacturing Sector</a:t>
            </a:r>
            <a:endParaRPr b="1" sz="2600"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Americans live in a global economy in which manufacturing is a large factor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Strong domestic manufacturing means protection from international tensions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Majority of technological research and innovation occurs in the manufacturing sector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Manufacturing occupation job loss impacts many American communities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052550" y="2496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Questions</a:t>
            </a:r>
            <a:endParaRPr b="1" sz="3000"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297500" y="1415150"/>
            <a:ext cx="744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the US Manufacturing sector, how has technology impacted...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L</a:t>
            </a:r>
            <a:r>
              <a:rPr lang="en" sz="1600"/>
              <a:t>abor productivity and  labor costs?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Employment numbers?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Wage growth?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Occupational growth?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Cleansing</a:t>
            </a:r>
            <a:endParaRPr b="1" sz="3000"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Excel CSV file data cleaning was common amongst group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Concat multiple CSV files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Cleaning the API data from the bureau of labor statistics. 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 the loop function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Combining multiple Data Frames to get the total employments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Converting columns type into numeric for graphing.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Problems We Ran Into</a:t>
            </a:r>
            <a:endParaRPr b="1" sz="3000"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 </a:t>
            </a:r>
            <a:r>
              <a:rPr lang="en" sz="1600"/>
              <a:t>appropriate</a:t>
            </a:r>
            <a:r>
              <a:rPr lang="en" sz="1600"/>
              <a:t> datasets to answer our questions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Cleaning the API Data from the B</a:t>
            </a:r>
            <a:r>
              <a:rPr lang="en" sz="1600"/>
              <a:t>ureau Of Labor Statistics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Tying data values into percent changes to depict a correlation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Extracting sub data from a report to serve the purpose of our analysis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1297500" y="393750"/>
            <a:ext cx="70389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Global Industrial Robots Sales</a:t>
            </a:r>
            <a:endParaRPr b="1" sz="3000"/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b="15440" l="8742" r="0" t="7819"/>
          <a:stretch/>
        </p:blipFill>
        <p:spPr>
          <a:xfrm>
            <a:off x="4798650" y="1362725"/>
            <a:ext cx="4220750" cy="35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595350" y="1716975"/>
            <a:ext cx="4220700" cy="28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 five markets in the world:</a:t>
            </a:r>
            <a:endParaRPr sz="2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Chin</a:t>
            </a:r>
            <a:r>
              <a:rPr lang="en" sz="2000"/>
              <a:t>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Japan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Republic of Korea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United States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Germany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Units</a:t>
            </a:r>
            <a:r>
              <a:rPr b="1" lang="en"/>
              <a:t> of Industrial Robots sold to the USA</a:t>
            </a:r>
            <a:endParaRPr b="1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00" y="1155450"/>
            <a:ext cx="6361575" cy="36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/>
        </p:nvSpPr>
        <p:spPr>
          <a:xfrm>
            <a:off x="1145700" y="992300"/>
            <a:ext cx="34263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 Bureau of Labor Statistics: 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Major Sector Productivity and Costs</a:t>
            </a:r>
            <a:b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CSV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Pandas/Python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-Matplotlib</a:t>
            </a:r>
            <a:b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Analysis: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Negative correlation in post recession years, transition to positive correlation during economic recovery</a:t>
            </a:r>
            <a:b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Ultimately the fluctuating productivity and labor costs have shown no significant impact on robot prices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352900" y="195025"/>
            <a:ext cx="7485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Manufacturing Labor Productivity and Costs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49550"/>
            <a:ext cx="4266625" cy="2844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