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9" r:id="rId4"/>
    <p:sldId id="260" r:id="rId5"/>
    <p:sldId id="261" r:id="rId6"/>
    <p:sldId id="262" r:id="rId7"/>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EB72314-79AA-4BD1-B76A-711E1CC63D4E}"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9" name="Google Shape;9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5" name="Google Shape;1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GB" dirty="0">
                <a:sym typeface="Times New Roman" panose="02020603050405020304"/>
              </a:rPr>
              <a:t>Real-Time Suspicious Fall Event Detection</a:t>
            </a:r>
            <a:endParaRPr lang="en-US" dirty="0"/>
          </a:p>
        </p:txBody>
      </p:sp>
      <p:sp>
        <p:nvSpPr>
          <p:cNvPr id="3" name="Subtitle 2"/>
          <p:cNvSpPr>
            <a:spLocks noGrp="1"/>
          </p:cNvSpPr>
          <p:nvPr>
            <p:ph type="subTitle" idx="1"/>
          </p:nvPr>
        </p:nvSpPr>
        <p:spPr>
          <a:xfrm>
            <a:off x="6974205" y="2679700"/>
            <a:ext cx="4910455" cy="1222375"/>
          </a:xfrm>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sz="20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D. Mohammad Abdulla</a:t>
            </a:r>
            <a:endParaRPr lang="en-US" sz="2000" b="1"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defTabSz="685800" rtl="0" eaLnBrk="1" fontAlgn="auto" latinLnBrk="0" hangingPunct="1">
              <a:lnSpc>
                <a:spcPct val="100000"/>
              </a:lnSpc>
              <a:spcBef>
                <a:spcPts val="0"/>
              </a:spcBef>
              <a:spcAft>
                <a:spcPts val="0"/>
              </a:spcAft>
              <a:buClrTx/>
              <a:buSzTx/>
              <a:buFontTx/>
              <a:buNone/>
              <a:defRPr/>
            </a:pPr>
            <a:r>
              <a:rPr lang="en-IN" altLang="en-US" sz="2000" b="1" dirty="0">
                <a:ln>
                  <a:noFill/>
                </a:ln>
                <a:effectLst/>
                <a:uFillTx/>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mohammadabdulla20march@gmail.com</a:t>
            </a:r>
            <a:endParaRPr lang="en-IN" altLang="en-US" sz="2000" b="1" dirty="0">
              <a:ln>
                <a:noFill/>
              </a:ln>
              <a:effectLst/>
              <a:uFillTx/>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p:nvPr/>
        </p:nvSpPr>
        <p:spPr>
          <a:xfrm>
            <a:off x="2514418" y="590179"/>
            <a:ext cx="7315201" cy="582295"/>
          </a:xfrm>
          <a:prstGeom prst="rect">
            <a:avLst/>
          </a:prstGeom>
          <a:ln w="12700">
            <a:miter lim="400000"/>
          </a:ln>
        </p:spPr>
        <p:txBody>
          <a:bodyPr lIns="45718" tIns="45718" rIns="45718" bIns="45718" anchor="ctr">
            <a:spAutoFit/>
          </a:bodyPr>
          <a:lstStyle>
            <a:lvl1pPr algn="ctr">
              <a:defRPr sz="3200">
                <a:latin typeface="Times New Roman" panose="02020603050405020304"/>
                <a:ea typeface="Times New Roman" panose="02020603050405020304"/>
                <a:cs typeface="Times New Roman" panose="02020603050405020304"/>
                <a:sym typeface="Times New Roman" panose="02020603050405020304"/>
              </a:defRPr>
            </a:lvl1pPr>
          </a:lstStyle>
          <a:p>
            <a:r>
              <a:rPr dirty="0"/>
              <a:t>Data Set</a:t>
            </a:r>
            <a:r>
              <a:rPr lang="en-US" dirty="0"/>
              <a:t> Description</a:t>
            </a:r>
            <a:r>
              <a:rPr dirty="0"/>
              <a:t> </a:t>
            </a:r>
            <a:endParaRPr dirty="0"/>
          </a:p>
        </p:txBody>
      </p:sp>
      <p:sp>
        <p:nvSpPr>
          <p:cNvPr id="176" name="Slide Number"/>
          <p:cNvSpPr txBox="1">
            <a:spLocks noGrp="1"/>
          </p:cNvSpPr>
          <p:nvPr>
            <p:ph type="sldNum" sz="quarter" idx="12"/>
          </p:nvPr>
        </p:nvSpPr>
        <p:spPr>
          <a:prstGeom prst="rect">
            <a:avLst/>
          </a:prstGeom>
        </p:spPr>
        <p:txBody>
          <a:bodyPr/>
          <a:lstStyle/>
          <a:p>
            <a:fld id="{86CB4B4D-7CA3-9044-876B-883B54F8677D}" type="slidenum">
              <a:rPr/>
            </a:fld>
            <a:endParaRPr/>
          </a:p>
        </p:txBody>
      </p:sp>
      <p:sp>
        <p:nvSpPr>
          <p:cNvPr id="2" name="Text Box 1"/>
          <p:cNvSpPr txBox="1"/>
          <p:nvPr/>
        </p:nvSpPr>
        <p:spPr>
          <a:xfrm>
            <a:off x="2216150" y="1295400"/>
            <a:ext cx="7766050" cy="4373245"/>
          </a:xfrm>
          <a:prstGeom prst="rect">
            <a:avLst/>
          </a:prstGeom>
        </p:spPr>
        <p:txBody>
          <a:bodyPr>
            <a:noAutofit/>
          </a:bodyPr>
          <a:lstStyle/>
          <a:p>
            <a:pPr marL="285750" indent="-28575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Dataset Size:</a:t>
            </a:r>
            <a:r>
              <a:rPr lang="en-US" altLang="zh-CN" sz="1400" dirty="0">
                <a:latin typeface="Times New Roman" panose="02020603050405020304" pitchFamily="18" charset="0"/>
                <a:cs typeface="Times New Roman" panose="02020603050405020304" pitchFamily="18" charset="0"/>
              </a:rPr>
              <a:t> </a:t>
            </a:r>
            <a:r>
              <a:rPr lang="en-US" altLang="en-GB" sz="1600" dirty="0">
                <a:latin typeface="Times New Roman" panose="02020603050405020304" pitchFamily="18" charset="0"/>
                <a:cs typeface="Times New Roman" panose="02020603050405020304" pitchFamily="18" charset="0"/>
              </a:rPr>
              <a:t>14,200 images (Video frames extracted for training)</a:t>
            </a:r>
            <a:endParaRPr lang="en-US" altLang="zh-C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Storage Requirement:</a:t>
            </a:r>
            <a:r>
              <a:rPr lang="en-US" altLang="zh-CN" sz="1400" dirty="0">
                <a:latin typeface="Times New Roman" panose="02020603050405020304" pitchFamily="18" charset="0"/>
                <a:cs typeface="Times New Roman" panose="02020603050405020304" pitchFamily="18" charset="0"/>
              </a:rPr>
              <a:t> 6GB</a:t>
            </a:r>
            <a:endParaRPr lang="en-US" altLang="zh-C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GB" sz="1600" b="1" dirty="0">
                <a:latin typeface="Times New Roman" panose="02020603050405020304" pitchFamily="18" charset="0"/>
                <a:cs typeface="Times New Roman" panose="02020603050405020304" pitchFamily="18" charset="0"/>
              </a:rPr>
              <a:t>Data Composition:</a:t>
            </a:r>
            <a:endParaRPr lang="en-US" altLang="en-GB"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en-GB" sz="1600" dirty="0">
                <a:latin typeface="Times New Roman" panose="02020603050405020304" pitchFamily="18" charset="0"/>
                <a:cs typeface="Times New Roman" panose="02020603050405020304" pitchFamily="18" charset="0"/>
              </a:rPr>
              <a:t>The dataset comprises images depicting diverse fall scenarios, including accidental falls, suspicious falls, and normal activities for contrast.</a:t>
            </a:r>
            <a:endParaRPr lang="en-US" altLang="en-GB"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en-GB" sz="1600" dirty="0">
                <a:latin typeface="Times New Roman" panose="02020603050405020304" pitchFamily="18" charset="0"/>
                <a:cs typeface="Times New Roman" panose="02020603050405020304" pitchFamily="18" charset="0"/>
              </a:rPr>
              <a:t>Captured from multiple environments such as homes, hospitals, elderly care centers, and public spaces to improve model generalization.</a:t>
            </a:r>
            <a:endParaRPr lang="en-US" altLang="en-GB"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en-GB" sz="1600" dirty="0">
                <a:latin typeface="Times New Roman" panose="02020603050405020304" pitchFamily="18" charset="0"/>
                <a:cs typeface="Times New Roman" panose="02020603050405020304" pitchFamily="18" charset="0"/>
              </a:rPr>
              <a:t>Includes sequential frames to support hybrid CNN + RNN modeling for temporal fall detection.</a:t>
            </a:r>
            <a:endParaRPr lang="en-US" altLang="en-GB" sz="1600" dirty="0">
              <a:latin typeface="Times New Roman" panose="02020603050405020304" pitchFamily="18" charset="0"/>
              <a:cs typeface="Times New Roman" panose="02020603050405020304" pitchFamily="18" charset="0"/>
            </a:endParaRPr>
          </a:p>
          <a:p>
            <a:pPr marL="457200" lvl="1"/>
            <a:endParaRPr lang="en-US" altLang="zh-C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GB" sz="1600" b="1" dirty="0">
                <a:latin typeface="Times New Roman" panose="02020603050405020304" pitchFamily="18" charset="0"/>
                <a:cs typeface="Times New Roman" panose="02020603050405020304" pitchFamily="18" charset="0"/>
              </a:rPr>
              <a:t>Annotations:</a:t>
            </a:r>
            <a:endParaRPr lang="en-US" altLang="en-GB"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en-GB" sz="1600" dirty="0">
                <a:latin typeface="Times New Roman" panose="02020603050405020304" pitchFamily="18" charset="0"/>
                <a:cs typeface="Times New Roman" panose="02020603050405020304" pitchFamily="18" charset="0"/>
              </a:rPr>
              <a:t>Each image is labeled with bounding boxes highlighting human postures.</a:t>
            </a:r>
            <a:endParaRPr lang="en-US" alt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GB" sz="1600" b="1" dirty="0">
              <a:latin typeface="Times New Roman" panose="02020603050405020304" pitchFamily="18" charset="0"/>
              <a:cs typeface="Times New Roman" panose="02020603050405020304" pitchFamily="18" charset="0"/>
            </a:endParaRPr>
          </a:p>
        </p:txBody>
      </p:sp>
      <p:pic>
        <p:nvPicPr>
          <p:cNvPr id="3" name="Picture 2" descr="val_batch0_labels (1)"/>
          <p:cNvPicPr>
            <a:picLocks noChangeAspect="1"/>
          </p:cNvPicPr>
          <p:nvPr/>
        </p:nvPicPr>
        <p:blipFill>
          <a:blip r:embed="rId1"/>
          <a:srcRect b="33574"/>
          <a:stretch>
            <a:fillRect/>
          </a:stretch>
        </p:blipFill>
        <p:spPr>
          <a:xfrm>
            <a:off x="2975610" y="4320540"/>
            <a:ext cx="3324225" cy="2208530"/>
          </a:xfrm>
          <a:prstGeom prst="rect">
            <a:avLst/>
          </a:prstGeom>
        </p:spPr>
      </p:pic>
      <p:pic>
        <p:nvPicPr>
          <p:cNvPr id="4" name="Picture 3"/>
          <p:cNvPicPr>
            <a:picLocks noChangeAspect="1"/>
          </p:cNvPicPr>
          <p:nvPr/>
        </p:nvPicPr>
        <p:blipFill>
          <a:blip r:embed="rId2"/>
          <a:stretch>
            <a:fillRect/>
          </a:stretch>
        </p:blipFill>
        <p:spPr>
          <a:xfrm>
            <a:off x="6367145" y="4320540"/>
            <a:ext cx="2256155" cy="112331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sz="3200" dirty="0">
                <a:latin typeface="Times New Roman" panose="02020603050405020304"/>
                <a:cs typeface="Times New Roman" panose="02020603050405020304"/>
                <a:sym typeface="Times New Roman" panose="02020603050405020304"/>
              </a:rPr>
              <a:t>Pro</a:t>
            </a:r>
            <a:r>
              <a:rPr lang="en-IN" altLang="en-US" sz="3200" dirty="0">
                <a:latin typeface="Times New Roman" panose="02020603050405020304"/>
                <a:cs typeface="Times New Roman" panose="02020603050405020304"/>
                <a:sym typeface="Times New Roman" panose="02020603050405020304"/>
              </a:rPr>
              <a:t>posed Methodology</a:t>
            </a:r>
            <a:endParaRPr lang="en-IN" altLang="en-US" sz="3200" dirty="0">
              <a:latin typeface="Times New Roman" panose="02020603050405020304"/>
              <a:cs typeface="Times New Roman" panose="02020603050405020304"/>
              <a:sym typeface="Times New Roman" panose="02020603050405020304"/>
            </a:endParaRPr>
          </a:p>
        </p:txBody>
      </p:sp>
      <p:sp>
        <p:nvSpPr>
          <p:cNvPr id="3" name="Text Box 2"/>
          <p:cNvSpPr txBox="1"/>
          <p:nvPr/>
        </p:nvSpPr>
        <p:spPr>
          <a:xfrm>
            <a:off x="2057400" y="1447800"/>
            <a:ext cx="8143240" cy="11004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lstStyle/>
          <a:p>
            <a:pPr>
              <a:spcAft>
                <a:spcPct val="60000"/>
              </a:spcAft>
            </a:pPr>
            <a:r>
              <a:rPr lang="en-US" altLang="en-GB" sz="1600" b="1" dirty="0">
                <a:latin typeface="Times New Roman" panose="02020603050405020304" pitchFamily="18" charset="0"/>
                <a:cs typeface="Times New Roman" panose="02020603050405020304" pitchFamily="18" charset="0"/>
              </a:rPr>
              <a:t>Input Layer (Video Surveillance/Camera Feed)</a:t>
            </a:r>
            <a:endParaRPr lang="en-US" altLang="en-GB"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GB" sz="1600" dirty="0">
                <a:latin typeface="Times New Roman" panose="02020603050405020304" pitchFamily="18" charset="0"/>
                <a:cs typeface="Times New Roman" panose="02020603050405020304" pitchFamily="18" charset="0"/>
                <a:sym typeface="+mn-ea"/>
              </a:rPr>
              <a:t>The system processes input from a live camera feed or a pre-recorded video.</a:t>
            </a:r>
            <a:endParaRPr lang="en-US" altLang="en-GB" sz="1600" dirty="0">
              <a:latin typeface="Times New Roman" panose="02020603050405020304" pitchFamily="18" charset="0"/>
              <a:cs typeface="Times New Roman" panose="02020603050405020304" pitchFamily="18" charset="0"/>
              <a:sym typeface="+mn-ea"/>
            </a:endParaRPr>
          </a:p>
          <a:p>
            <a:pPr>
              <a:buFont typeface="Arial" panose="020B0604020202020204" pitchFamily="34" charset="0"/>
            </a:pPr>
            <a:endParaRPr lang="en-US" altLang="en-GB" sz="1600" b="1" dirty="0">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2057400" y="2141813"/>
            <a:ext cx="7997190" cy="1238885"/>
          </a:xfrm>
          <a:prstGeom prst="rect">
            <a:avLst/>
          </a:prstGeom>
        </p:spPr>
        <p:txBody>
          <a:bodyPr wrap="square">
            <a:spAutoFit/>
          </a:bodyPr>
          <a:lstStyle/>
          <a:p>
            <a:pPr>
              <a:spcAft>
                <a:spcPct val="60000"/>
              </a:spcAft>
            </a:pPr>
            <a:r>
              <a:rPr lang="en-US" altLang="zh-CN" sz="1600" b="1" dirty="0">
                <a:latin typeface="Times New Roman" panose="02020603050405020304" pitchFamily="18" charset="0"/>
                <a:cs typeface="Times New Roman" panose="02020603050405020304" pitchFamily="18" charset="0"/>
              </a:rPr>
              <a:t>Preprocessing</a:t>
            </a:r>
            <a:endParaRPr lang="en-US" altLang="zh-C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Frame Extraction: The video is divided into frames for individual analysis.</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mage Resizing &amp; Normalization: Ensures consistency for accurate fall detection and face recognition.</a:t>
            </a:r>
            <a:endParaRPr lang="en-US" altLang="zh-CN" sz="1600"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2057717" y="3380853"/>
            <a:ext cx="8076565" cy="992505"/>
          </a:xfrm>
          <a:prstGeom prst="rect">
            <a:avLst/>
          </a:prstGeom>
        </p:spPr>
        <p:txBody>
          <a:bodyPr wrap="square">
            <a:spAutoFit/>
          </a:bodyPr>
          <a:lstStyle/>
          <a:p>
            <a:pPr>
              <a:spcAft>
                <a:spcPct val="60000"/>
              </a:spcAft>
            </a:pPr>
            <a:r>
              <a:rPr lang="en-US" altLang="zh-CN" sz="1600" b="1" dirty="0">
                <a:latin typeface="Times New Roman" panose="02020603050405020304" pitchFamily="18" charset="0"/>
                <a:cs typeface="Times New Roman" panose="02020603050405020304" pitchFamily="18" charset="0"/>
              </a:rPr>
              <a:t>YOLOv8 Model (Object Detection)</a:t>
            </a:r>
            <a:endParaRPr lang="en-US" altLang="zh-C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YOLOv8 deep learning model is used to detect fall events in real-time.</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model detects persons and movement patterns, identifying suspicious falls</a:t>
            </a:r>
            <a:endParaRPr lang="en-US" altLang="zh-CN" sz="1600"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2057400" y="4312315"/>
            <a:ext cx="7475220" cy="992505"/>
          </a:xfrm>
          <a:prstGeom prst="rect">
            <a:avLst/>
          </a:prstGeom>
        </p:spPr>
        <p:txBody>
          <a:bodyPr wrap="square">
            <a:spAutoFit/>
          </a:bodyPr>
          <a:lstStyle/>
          <a:p>
            <a:pPr>
              <a:spcAft>
                <a:spcPct val="60000"/>
              </a:spcAft>
            </a:pPr>
            <a:r>
              <a:rPr lang="en-US" altLang="zh-CN" sz="1600" b="1" dirty="0">
                <a:latin typeface="Times New Roman" panose="02020603050405020304" pitchFamily="18" charset="0"/>
                <a:cs typeface="Times New Roman" panose="02020603050405020304" pitchFamily="18" charset="0"/>
              </a:rPr>
              <a:t>Fall Detection Logic</a:t>
            </a:r>
            <a:endParaRPr lang="en-US" altLang="zh-C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system analyzes movement and posture to determine if a fall has occurred.</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 fall is classified as suspicious if it matches a "falling" pattern detected by the model.</a:t>
            </a:r>
            <a:endParaRPr lang="en-US" altLang="zh-CN" sz="16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2057400" y="5304790"/>
            <a:ext cx="7068185" cy="1238885"/>
          </a:xfrm>
          <a:prstGeom prst="rect">
            <a:avLst/>
          </a:prstGeom>
        </p:spPr>
        <p:txBody>
          <a:bodyPr wrap="square">
            <a:spAutoFit/>
          </a:bodyPr>
          <a:lstStyle/>
          <a:p>
            <a:pPr>
              <a:spcAft>
                <a:spcPct val="60000"/>
              </a:spcAft>
            </a:pPr>
            <a:r>
              <a:rPr lang="en-US" altLang="en-GB" sz="1600" b="1" dirty="0">
                <a:latin typeface="Times New Roman" panose="02020603050405020304" pitchFamily="18" charset="0"/>
                <a:cs typeface="Times New Roman" panose="02020603050405020304" pitchFamily="18" charset="0"/>
                <a:sym typeface="+mn-ea"/>
              </a:rPr>
              <a:t>Facial Recognition Module</a:t>
            </a:r>
            <a:endParaRPr lang="en-US" altLang="zh-C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GB" sz="1600" dirty="0">
                <a:latin typeface="Times New Roman" panose="02020603050405020304" pitchFamily="18" charset="0"/>
                <a:cs typeface="Times New Roman" panose="02020603050405020304" pitchFamily="18" charset="0"/>
                <a:sym typeface="+mn-ea"/>
              </a:rPr>
              <a:t>After detecting a fall, facial recognition is applied to the fallen individual.</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GB" sz="1600" dirty="0">
                <a:latin typeface="Times New Roman" panose="02020603050405020304" pitchFamily="18" charset="0"/>
                <a:cs typeface="Times New Roman" panose="02020603050405020304" pitchFamily="18" charset="0"/>
                <a:sym typeface="+mn-ea"/>
              </a:rPr>
              <a:t>The system compares detected face with the registration database to identify the person.</a:t>
            </a:r>
            <a:endParaRPr lang="en-US" altLang="en-GB" sz="1600" dirty="0">
              <a:latin typeface="Times New Roman" panose="02020603050405020304" pitchFamily="18" charset="0"/>
              <a:cs typeface="Times New Roman" panose="02020603050405020304" pitchFamily="18" charset="0"/>
              <a:sym typeface="+mn-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sz="3200" dirty="0">
                <a:latin typeface="Times New Roman" panose="02020603050405020304"/>
                <a:cs typeface="Times New Roman" panose="02020603050405020304"/>
              </a:rPr>
              <a:t>Pro</a:t>
            </a:r>
            <a:r>
              <a:rPr lang="en-IN" altLang="en-US" sz="3200" dirty="0">
                <a:latin typeface="Times New Roman" panose="02020603050405020304"/>
                <a:cs typeface="Times New Roman" panose="02020603050405020304"/>
              </a:rPr>
              <a:t>posed Methodology</a:t>
            </a:r>
            <a:endParaRPr lang="en-IN" altLang="en-US" sz="3200" dirty="0">
              <a:latin typeface="Times New Roman" panose="02020603050405020304"/>
              <a:cs typeface="Times New Roman" panose="02020603050405020304"/>
            </a:endParaRPr>
          </a:p>
        </p:txBody>
      </p:sp>
      <p:sp>
        <p:nvSpPr>
          <p:cNvPr id="3" name="Text Box 2"/>
          <p:cNvSpPr txBox="1"/>
          <p:nvPr/>
        </p:nvSpPr>
        <p:spPr>
          <a:xfrm>
            <a:off x="2159000" y="1571625"/>
            <a:ext cx="8143240" cy="13624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lstStyle/>
          <a:p>
            <a:r>
              <a:rPr lang="en-US" altLang="zh-CN" sz="1600" b="1" dirty="0"/>
              <a:t>Alert &amp; Notification System</a:t>
            </a:r>
            <a:endParaRPr lang="en-US" altLang="zh-CN" sz="1600" b="1" dirty="0"/>
          </a:p>
          <a:p>
            <a:pPr marL="285750" indent="-285750">
              <a:buFont typeface="Arial" panose="020B0604020202020204" pitchFamily="34" charset="0"/>
              <a:buChar char="•"/>
            </a:pPr>
            <a:r>
              <a:rPr lang="en-US" altLang="zh-CN" sz="1600" dirty="0"/>
              <a:t>If a suspicious fall is identified, an alert is triggered using: </a:t>
            </a:r>
            <a:endParaRPr lang="en-US" altLang="zh-CN" sz="1600" dirty="0"/>
          </a:p>
          <a:p>
            <a:pPr lvl="1"/>
            <a:endParaRPr lang="en-US" altLang="zh-CN" sz="1600" dirty="0"/>
          </a:p>
          <a:p>
            <a:pPr lvl="8"/>
            <a:r>
              <a:rPr lang="en-US" altLang="zh-CN" sz="1600" dirty="0">
                <a:sym typeface="+mn-ea"/>
              </a:rPr>
              <a:t>	</a:t>
            </a:r>
            <a:endParaRPr lang="en-US" altLang="zh-CN" sz="1600" dirty="0">
              <a:sym typeface="+mn-ea"/>
            </a:endParaRPr>
          </a:p>
        </p:txBody>
      </p:sp>
      <p:sp>
        <p:nvSpPr>
          <p:cNvPr id="10" name="TextBox 9"/>
          <p:cNvSpPr txBox="1"/>
          <p:nvPr/>
        </p:nvSpPr>
        <p:spPr>
          <a:xfrm>
            <a:off x="2159000" y="3636646"/>
            <a:ext cx="8143240" cy="19773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spcAft>
                <a:spcPct val="60000"/>
              </a:spcAft>
            </a:pPr>
            <a:r>
              <a:rPr lang="en-US" altLang="zh-CN" sz="1600" b="1" dirty="0">
                <a:latin typeface="Times New Roman" panose="02020603050405020304" pitchFamily="18" charset="0"/>
                <a:cs typeface="Times New Roman" panose="02020603050405020304" pitchFamily="18" charset="0"/>
              </a:rPr>
              <a:t>Applications used:</a:t>
            </a:r>
            <a:endParaRPr lang="en-US" altLang="zh-C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Real-time monitoring system: </a:t>
            </a:r>
            <a:r>
              <a:rPr lang="en-US" altLang="zh-CN" sz="1600" dirty="0">
                <a:latin typeface="Times New Roman" panose="02020603050405020304" pitchFamily="18" charset="0"/>
                <a:cs typeface="Times New Roman" panose="02020603050405020304" pitchFamily="18" charset="0"/>
              </a:rPr>
              <a:t>Processes live camera feed to detect falls as they occur</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Registration module: </a:t>
            </a:r>
            <a:r>
              <a:rPr lang="en-US" altLang="zh-CN" sz="1600" dirty="0">
                <a:latin typeface="Times New Roman" panose="02020603050405020304" pitchFamily="18" charset="0"/>
                <a:cs typeface="Times New Roman" panose="02020603050405020304" pitchFamily="18" charset="0"/>
              </a:rPr>
              <a:t>Stores person information and related contact details in CSV format</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User interface: </a:t>
            </a:r>
            <a:r>
              <a:rPr lang="en-US" altLang="zh-CN" sz="1600" dirty="0">
                <a:latin typeface="Times New Roman" panose="02020603050405020304" pitchFamily="18" charset="0"/>
                <a:cs typeface="Times New Roman" panose="02020603050405020304" pitchFamily="18" charset="0"/>
              </a:rPr>
              <a:t>Dashboard displaying live feeds, alerts section, and optionally data analysis</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Alert system: </a:t>
            </a:r>
            <a:r>
              <a:rPr lang="en-US" altLang="zh-CN" sz="1600" dirty="0">
                <a:latin typeface="Times New Roman" panose="02020603050405020304" pitchFamily="18" charset="0"/>
                <a:cs typeface="Times New Roman" panose="02020603050405020304" pitchFamily="18" charset="0"/>
              </a:rPr>
              <a:t>Sends notifications to caretakers and relatives when falls are detected</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sym typeface="+mn-ea"/>
              </a:rPr>
              <a:t>Twilio: </a:t>
            </a:r>
            <a:r>
              <a:rPr lang="en-US" altLang="zh-CN" sz="1600" dirty="0">
                <a:latin typeface="Times New Roman" panose="02020603050405020304" pitchFamily="18" charset="0"/>
                <a:cs typeface="Times New Roman" panose="02020603050405020304" pitchFamily="18" charset="0"/>
                <a:sym typeface="+mn-ea"/>
              </a:rPr>
              <a:t>Used for sending notifications to caretakers and relatives</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p:txBody>
      </p:sp>
      <p:sp>
        <p:nvSpPr>
          <p:cNvPr id="11" name="Text Box 5"/>
          <p:cNvSpPr txBox="1"/>
          <p:nvPr/>
        </p:nvSpPr>
        <p:spPr>
          <a:xfrm>
            <a:off x="2538984" y="2114677"/>
            <a:ext cx="4572000" cy="1075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285750" lvl="8" indent="-285750">
              <a:buFont typeface="Arial" panose="020B0604020202020204" pitchFamily="34" charset="0"/>
              <a:buChar char="•"/>
            </a:pPr>
            <a:r>
              <a:rPr lang="en-US" altLang="zh-CN" sz="1600" dirty="0">
                <a:sym typeface="+mn-ea"/>
              </a:rPr>
              <a:t>Beep sound</a:t>
            </a:r>
            <a:endParaRPr lang="en-US" altLang="zh-CN" sz="1600" dirty="0"/>
          </a:p>
          <a:p>
            <a:pPr marL="285750" lvl="6" indent="-285750">
              <a:buFont typeface="Arial" panose="020B0604020202020204" pitchFamily="34" charset="0"/>
              <a:buChar char="•"/>
            </a:pPr>
            <a:r>
              <a:rPr lang="en-US" altLang="zh-CN" sz="1600" dirty="0">
                <a:sym typeface="+mn-ea"/>
              </a:rPr>
              <a:t>Bounding box visualization</a:t>
            </a:r>
            <a:endParaRPr lang="en-US" altLang="zh-CN" sz="1600" dirty="0"/>
          </a:p>
          <a:p>
            <a:pPr marL="285750" lvl="6" indent="-285750">
              <a:buFont typeface="Arial" panose="020B0604020202020204" pitchFamily="34" charset="0"/>
              <a:buChar char="•"/>
            </a:pPr>
            <a:r>
              <a:rPr lang="en-US" altLang="zh-CN" sz="1600" dirty="0">
                <a:sym typeface="+mn-ea"/>
              </a:rPr>
              <a:t>SMS notification (via Twilio) to caretakers/relatives</a:t>
            </a:r>
            <a:endParaRPr kumimoji="0" lang="en-US" altLang="zh-CN" sz="1600" b="0" i="0" u="none" strike="noStrike" cap="none" spc="0" normalizeH="0" baseline="0" dirty="0">
              <a:ln>
                <a:noFill/>
              </a:ln>
              <a:solidFill>
                <a:srgbClr val="000000"/>
              </a:solidFill>
              <a:effectLst/>
              <a:uFillTx/>
              <a:latin typeface="+mj-lt"/>
              <a:ea typeface="+mj-ea"/>
              <a:cs typeface="+mj-cs"/>
              <a:sym typeface="+mn-ea"/>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sz="3200" dirty="0">
                <a:latin typeface="Times New Roman" panose="02020603050405020304"/>
                <a:cs typeface="Times New Roman" panose="02020603050405020304"/>
              </a:rPr>
              <a:t>System</a:t>
            </a:r>
            <a:r>
              <a:rPr lang="en-IN" altLang="en-GB" dirty="0">
                <a:latin typeface="Times New Roman" panose="02020603050405020304" pitchFamily="18" charset="0"/>
                <a:cs typeface="Times New Roman" panose="02020603050405020304" pitchFamily="18" charset="0"/>
              </a:rPr>
              <a:t> </a:t>
            </a:r>
            <a:r>
              <a:rPr lang="en-IN" altLang="en-GB" sz="3200" dirty="0">
                <a:latin typeface="Times New Roman" panose="02020603050405020304"/>
                <a:cs typeface="Times New Roman" panose="02020603050405020304"/>
              </a:rPr>
              <a:t>Architecture</a:t>
            </a:r>
            <a:endParaRPr lang="en-IN" altLang="en-GB" sz="3200" dirty="0">
              <a:latin typeface="Times New Roman" panose="02020603050405020304"/>
              <a:cs typeface="Times New Roman" panose="02020603050405020304"/>
            </a:endParaRPr>
          </a:p>
        </p:txBody>
      </p:sp>
      <p:pic>
        <p:nvPicPr>
          <p:cNvPr id="4" name="Picture 3"/>
          <p:cNvPicPr>
            <a:picLocks noChangeAspect="1"/>
          </p:cNvPicPr>
          <p:nvPr/>
        </p:nvPicPr>
        <p:blipFill>
          <a:blip r:embed="rId1"/>
          <a:stretch>
            <a:fillRect/>
          </a:stretch>
        </p:blipFill>
        <p:spPr>
          <a:xfrm>
            <a:off x="2134235" y="1483360"/>
            <a:ext cx="8000365" cy="427164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202815" y="98425"/>
            <a:ext cx="8346440" cy="666051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a:cs typeface="Times New Roman" panose="02020603050405020304"/>
              </a:rPr>
              <a:t>System Design</a:t>
            </a:r>
            <a:endParaRPr lang="en-IN" dirty="0">
              <a:latin typeface="Times New Roman" panose="02020603050405020304" pitchFamily="18" charset="0"/>
              <a:cs typeface="Times New Roman" panose="02020603050405020304" pitchFamily="18" charset="0"/>
            </a:endParaRPr>
          </a:p>
        </p:txBody>
      </p:sp>
      <p:sp>
        <p:nvSpPr>
          <p:cNvPr id="6" name="Text Box 2"/>
          <p:cNvSpPr txBox="1"/>
          <p:nvPr/>
        </p:nvSpPr>
        <p:spPr>
          <a:xfrm>
            <a:off x="2093594" y="1447800"/>
            <a:ext cx="8117205" cy="4570228"/>
          </a:xfrm>
          <a:prstGeom prst="rect">
            <a:avLst/>
          </a:prstGeom>
        </p:spPr>
        <p:txBody>
          <a:bodyPr wrap="square">
            <a:noAutofit/>
          </a:bodyPr>
          <a:lstStyle/>
          <a:p>
            <a:pPr>
              <a:lnSpc>
                <a:spcPct val="150000"/>
              </a:lnSpc>
              <a:buNone/>
            </a:pPr>
            <a:r>
              <a:rPr lang="en-IN" b="1" dirty="0">
                <a:latin typeface="Times New Roman" panose="02020603050405020304" pitchFamily="18" charset="0"/>
                <a:cs typeface="Times New Roman" panose="02020603050405020304" pitchFamily="18" charset="0"/>
              </a:rPr>
              <a:t>Core Components: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Real-time Monitoring System:</a:t>
            </a:r>
            <a:r>
              <a:rPr lang="en-IN" dirty="0">
                <a:latin typeface="Times New Roman" panose="02020603050405020304" pitchFamily="18" charset="0"/>
                <a:cs typeface="Times New Roman" panose="02020603050405020304" pitchFamily="18" charset="0"/>
              </a:rPr>
              <a:t> Processes live camera feeds for immediate detection</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Registration Module:</a:t>
            </a:r>
            <a:r>
              <a:rPr lang="en-IN" dirty="0">
                <a:latin typeface="Times New Roman" panose="02020603050405020304" pitchFamily="18" charset="0"/>
                <a:cs typeface="Times New Roman" panose="02020603050405020304" pitchFamily="18" charset="0"/>
              </a:rPr>
              <a:t> Stores person information and contact details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Fall Detection Algorithm:</a:t>
            </a:r>
            <a:r>
              <a:rPr lang="en-IN" dirty="0">
                <a:latin typeface="Times New Roman" panose="02020603050405020304" pitchFamily="18" charset="0"/>
                <a:cs typeface="Times New Roman" panose="02020603050405020304" pitchFamily="18" charset="0"/>
              </a:rPr>
              <a:t> YOLOv8-based model trained on diverse fall scenarios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Classification System:</a:t>
            </a:r>
            <a:r>
              <a:rPr lang="en-IN" dirty="0">
                <a:latin typeface="Times New Roman" panose="02020603050405020304" pitchFamily="18" charset="0"/>
                <a:cs typeface="Times New Roman" panose="02020603050405020304" pitchFamily="18" charset="0"/>
              </a:rPr>
              <a:t> Distinguishes between normal and suspicious falls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Alert System:</a:t>
            </a:r>
            <a:r>
              <a:rPr lang="en-IN" dirty="0">
                <a:latin typeface="Times New Roman" panose="02020603050405020304" pitchFamily="18" charset="0"/>
                <a:cs typeface="Times New Roman" panose="02020603050405020304" pitchFamily="18" charset="0"/>
              </a:rPr>
              <a:t> Triggers appropriate responses based on fall classification</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User Interface:</a:t>
            </a:r>
            <a:r>
              <a:rPr lang="en-IN" dirty="0">
                <a:latin typeface="Times New Roman" panose="02020603050405020304" pitchFamily="18" charset="0"/>
                <a:cs typeface="Times New Roman" panose="02020603050405020304" pitchFamily="18" charset="0"/>
              </a:rPr>
              <a:t> Dashboard for monitoring and management</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Facial Recognition</a:t>
            </a:r>
            <a:r>
              <a:rPr lang="en-IN" dirty="0">
                <a:latin typeface="Times New Roman" panose="02020603050405020304" pitchFamily="18" charset="0"/>
                <a:cs typeface="Times New Roman" panose="02020603050405020304" pitchFamily="18" charset="0"/>
              </a:rPr>
              <a:t>: detection of the person who has fallen</a:t>
            </a:r>
            <a:br>
              <a:rPr lang="en-IN" strike="sngStrike" dirty="0">
                <a:latin typeface="Times New Roman" panose="02020603050405020304" pitchFamily="18" charset="0"/>
                <a:cs typeface="Times New Roman" panose="02020603050405020304" pitchFamily="18" charset="0"/>
              </a:rPr>
            </a:br>
            <a:endParaRPr lang="en-IN" strike="sngStrike"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endParaRPr lang="en-IN"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a:cs typeface="Times New Roman" panose="02020603050405020304"/>
              </a:rPr>
              <a:t>Algorithm, Applications, Tools</a:t>
            </a:r>
            <a:endParaRPr lang="en-US" sz="3200" dirty="0">
              <a:latin typeface="Times New Roman" panose="02020603050405020304"/>
              <a:cs typeface="Times New Roman" panose="02020603050405020304"/>
            </a:endParaRPr>
          </a:p>
        </p:txBody>
      </p:sp>
      <p:sp>
        <p:nvSpPr>
          <p:cNvPr id="6" name="Text Box 2"/>
          <p:cNvSpPr txBox="1"/>
          <p:nvPr/>
        </p:nvSpPr>
        <p:spPr>
          <a:xfrm>
            <a:off x="2166620" y="1447800"/>
            <a:ext cx="8044180" cy="4159250"/>
          </a:xfrm>
          <a:prstGeom prst="rect">
            <a:avLst/>
          </a:prstGeom>
        </p:spPr>
        <p:txBody>
          <a:bodyPr wrap="square">
            <a:noAutofit/>
          </a:bodyPr>
          <a:lstStyle/>
          <a:p>
            <a:pPr>
              <a:lnSpc>
                <a:spcPct val="150000"/>
              </a:lnSpc>
            </a:pPr>
            <a:r>
              <a:rPr lang="en-IN" sz="1600" b="1" dirty="0"/>
              <a:t>Algorithm:</a:t>
            </a:r>
            <a:endParaRPr lang="en-IN" sz="1600" dirty="0"/>
          </a:p>
          <a:p>
            <a:pPr marL="742950" lvl="1" indent="-285750">
              <a:buFont typeface="Arial" panose="020B0604020202020204" pitchFamily="34" charset="0"/>
              <a:buChar char="•"/>
            </a:pPr>
            <a:r>
              <a:rPr lang="en-IN" sz="1600" dirty="0"/>
              <a:t>YOLOv8 (You Only Look Once version 8)</a:t>
            </a:r>
            <a:endParaRPr lang="en-IN" sz="1600" dirty="0"/>
          </a:p>
          <a:p>
            <a:pPr marL="742950" lvl="1" indent="-285750">
              <a:buFont typeface="Arial" panose="020B0604020202020204" pitchFamily="34" charset="0"/>
              <a:buChar char="•"/>
            </a:pPr>
            <a:r>
              <a:rPr lang="en-IN" sz="1600" dirty="0"/>
              <a:t>Hybrid CNN+RNN approach for temporal analysis</a:t>
            </a:r>
            <a:endParaRPr lang="en-IN" sz="1600" dirty="0"/>
          </a:p>
          <a:p>
            <a:pPr marL="742950" lvl="1" indent="-285750">
              <a:buFont typeface="Arial" panose="020B0604020202020204" pitchFamily="34" charset="0"/>
              <a:buChar char="•"/>
            </a:pPr>
            <a:r>
              <a:rPr lang="en-US" altLang="en-GB" sz="1600" dirty="0"/>
              <a:t>Facial recognition for individual identification</a:t>
            </a:r>
            <a:endParaRPr lang="en-US" altLang="en-GB" sz="1600" dirty="0"/>
          </a:p>
          <a:p>
            <a:pPr marL="742950" lvl="1" indent="-285750">
              <a:buFont typeface="Arial" panose="020B0604020202020204" pitchFamily="34" charset="0"/>
              <a:buChar char="•"/>
            </a:pPr>
            <a:endParaRPr lang="en-US" altLang="en-GB" sz="1600" dirty="0"/>
          </a:p>
          <a:p>
            <a:pPr>
              <a:lnSpc>
                <a:spcPct val="150000"/>
              </a:lnSpc>
            </a:pPr>
            <a:r>
              <a:rPr lang="en-IN" sz="1600" b="1" dirty="0"/>
              <a:t>Applications:</a:t>
            </a:r>
            <a:endParaRPr lang="en-IN" sz="1600" dirty="0"/>
          </a:p>
          <a:p>
            <a:pPr marL="742950" lvl="1" indent="-285750">
              <a:buFont typeface="Arial" panose="020B0604020202020204" pitchFamily="34" charset="0"/>
              <a:buChar char="•"/>
            </a:pPr>
            <a:r>
              <a:rPr lang="en-IN" sz="1600" dirty="0"/>
              <a:t>Elderly care facilities</a:t>
            </a:r>
            <a:endParaRPr lang="en-IN" sz="1600" dirty="0"/>
          </a:p>
          <a:p>
            <a:pPr marL="742950" lvl="1" indent="-285750">
              <a:buFont typeface="Arial" panose="020B0604020202020204" pitchFamily="34" charset="0"/>
              <a:buChar char="•"/>
            </a:pPr>
            <a:r>
              <a:rPr lang="en-IN" sz="1600" dirty="0"/>
              <a:t>Hospitals and healthcare </a:t>
            </a:r>
            <a:r>
              <a:rPr lang="en-IN" sz="1600" dirty="0" err="1"/>
              <a:t>centers</a:t>
            </a:r>
            <a:endParaRPr lang="en-IN" sz="1600" dirty="0"/>
          </a:p>
          <a:p>
            <a:pPr marL="742950" lvl="1" indent="-285750">
              <a:buFont typeface="Arial" panose="020B0604020202020204" pitchFamily="34" charset="0"/>
              <a:buChar char="•"/>
            </a:pPr>
            <a:r>
              <a:rPr lang="en-IN" sz="1600" dirty="0"/>
              <a:t>Home monitoring systems</a:t>
            </a:r>
            <a:endParaRPr lang="en-IN" sz="1600" dirty="0"/>
          </a:p>
          <a:p>
            <a:pPr marL="742950" lvl="1" indent="-285750">
              <a:buFont typeface="Arial" panose="020B0604020202020204" pitchFamily="34" charset="0"/>
              <a:buChar char="•"/>
            </a:pPr>
            <a:r>
              <a:rPr lang="en-IN" sz="1600" dirty="0"/>
              <a:t>Public spaces with high fall risk</a:t>
            </a:r>
            <a:endParaRPr lang="en-IN" sz="1600" dirty="0"/>
          </a:p>
          <a:p>
            <a:pPr marL="742950" lvl="1" indent="-285750">
              <a:buFont typeface="Arial" panose="020B0604020202020204" pitchFamily="34" charset="0"/>
              <a:buChar char="•"/>
            </a:pPr>
            <a:endParaRPr lang="en-IN" sz="1600" dirty="0"/>
          </a:p>
          <a:p>
            <a:pPr>
              <a:lnSpc>
                <a:spcPct val="150000"/>
              </a:lnSpc>
            </a:pPr>
            <a:r>
              <a:rPr lang="en-IN" sz="1600" b="1" dirty="0"/>
              <a:t>Tools:</a:t>
            </a:r>
            <a:endParaRPr lang="en-IN" sz="1600" dirty="0"/>
          </a:p>
          <a:p>
            <a:pPr marL="742950" lvl="1" indent="-285750">
              <a:buFont typeface="Arial" panose="020B0604020202020204" pitchFamily="34" charset="0"/>
              <a:buChar char="•"/>
            </a:pPr>
            <a:r>
              <a:rPr lang="en-IN" sz="1600" dirty="0"/>
              <a:t>Python for implementation</a:t>
            </a:r>
            <a:endParaRPr lang="en-IN" sz="1600" dirty="0"/>
          </a:p>
          <a:p>
            <a:pPr marL="742950" lvl="1" indent="-285750">
              <a:buFont typeface="Arial" panose="020B0604020202020204" pitchFamily="34" charset="0"/>
              <a:buChar char="•"/>
            </a:pPr>
            <a:r>
              <a:rPr lang="en-IN" sz="1600" dirty="0"/>
              <a:t>OpenCV for image processing</a:t>
            </a:r>
            <a:endParaRPr lang="en-IN" sz="1600" dirty="0"/>
          </a:p>
          <a:p>
            <a:pPr marL="742950" lvl="1" indent="-285750">
              <a:buFont typeface="Arial" panose="020B0604020202020204" pitchFamily="34" charset="0"/>
              <a:buChar char="•"/>
            </a:pPr>
            <a:r>
              <a:rPr lang="en-IN" sz="1600" dirty="0" err="1"/>
              <a:t>PyTorch</a:t>
            </a:r>
            <a:r>
              <a:rPr lang="en-IN" sz="1600" dirty="0"/>
              <a:t>/TensorFlow for deep learning models</a:t>
            </a:r>
            <a:endParaRPr lang="en-IN" sz="1600" dirty="0"/>
          </a:p>
          <a:p>
            <a:pPr marL="742950" lvl="1" indent="-285750">
              <a:buFont typeface="Arial" panose="020B0604020202020204" pitchFamily="34" charset="0"/>
              <a:buChar char="•"/>
            </a:pPr>
            <a:r>
              <a:rPr lang="en-IN" sz="1600" dirty="0"/>
              <a:t>Twilio API for notification services</a:t>
            </a:r>
            <a:endParaRPr lang="en-IN" sz="1600" dirty="0"/>
          </a:p>
          <a:p>
            <a:pPr marL="742950" lvl="1" indent="-285750">
              <a:buFont typeface="Arial" panose="020B0604020202020204" pitchFamily="34" charset="0"/>
              <a:buChar char="•"/>
            </a:pPr>
            <a:r>
              <a:rPr lang="en-IN" sz="1600" dirty="0"/>
              <a:t>CSV database for user registration</a:t>
            </a:r>
            <a:endParaRPr lang="en-IN" sz="16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sz="2800" dirty="0">
                <a:latin typeface="Times New Roman" panose="02020603050405020304"/>
                <a:cs typeface="Times New Roman" panose="02020603050405020304"/>
              </a:rPr>
              <a:t>First Part Implementation</a:t>
            </a:r>
            <a:endParaRPr lang="en-IN" altLang="en-GB" dirty="0"/>
          </a:p>
        </p:txBody>
      </p:sp>
      <p:pic>
        <p:nvPicPr>
          <p:cNvPr id="4" name="Picture 3"/>
          <p:cNvPicPr>
            <a:picLocks noChangeAspect="1"/>
          </p:cNvPicPr>
          <p:nvPr/>
        </p:nvPicPr>
        <p:blipFill>
          <a:blip r:embed="rId1"/>
          <a:stretch>
            <a:fillRect/>
          </a:stretch>
        </p:blipFill>
        <p:spPr>
          <a:xfrm>
            <a:off x="2135874" y="1654492"/>
            <a:ext cx="4091940" cy="2557780"/>
          </a:xfrm>
          <a:prstGeom prst="rect">
            <a:avLst/>
          </a:prstGeom>
        </p:spPr>
      </p:pic>
      <p:pic>
        <p:nvPicPr>
          <p:cNvPr id="5" name="Picture 4"/>
          <p:cNvPicPr>
            <a:picLocks noChangeAspect="1"/>
          </p:cNvPicPr>
          <p:nvPr/>
        </p:nvPicPr>
        <p:blipFill>
          <a:blip r:embed="rId2"/>
          <a:stretch>
            <a:fillRect/>
          </a:stretch>
        </p:blipFill>
        <p:spPr>
          <a:xfrm>
            <a:off x="2041557" y="4537997"/>
            <a:ext cx="4314825" cy="1640425"/>
          </a:xfrm>
          <a:prstGeom prst="rect">
            <a:avLst/>
          </a:prstGeom>
        </p:spPr>
      </p:pic>
      <p:sp>
        <p:nvSpPr>
          <p:cNvPr id="6" name="Text Box 5"/>
          <p:cNvSpPr txBox="1"/>
          <p:nvPr/>
        </p:nvSpPr>
        <p:spPr>
          <a:xfrm>
            <a:off x="2438400" y="1295400"/>
            <a:ext cx="3088005" cy="4705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lstStyle/>
          <a:p>
            <a:pPr marL="0" marR="0" indent="0" algn="l" defTabSz="914400" rtl="0" fontAlgn="auto" latinLnBrk="0" hangingPunct="0">
              <a:lnSpc>
                <a:spcPct val="100000"/>
              </a:lnSpc>
              <a:spcBef>
                <a:spcPts val="0"/>
              </a:spcBef>
              <a:spcAft>
                <a:spcPts val="0"/>
              </a:spcAft>
              <a:buClrTx/>
              <a:buSzTx/>
              <a:buFontTx/>
              <a:buNone/>
            </a:pPr>
            <a:r>
              <a:rPr kumimoji="0" lang="en-IN" altLang="en-US" b="1" i="0" u="none" strike="noStrike" cap="none" spc="0" normalizeH="0" baseline="0">
                <a:ln>
                  <a:noFill/>
                </a:ln>
                <a:solidFill>
                  <a:srgbClr val="000000"/>
                </a:solidFill>
                <a:effectLst/>
                <a:uFillTx/>
                <a:latin typeface="+mj-lt"/>
                <a:ea typeface="+mj-ea"/>
                <a:cs typeface="+mj-cs"/>
                <a:sym typeface="Arial" panose="020B0604020202020204"/>
              </a:rPr>
              <a:t>C</a:t>
            </a:r>
            <a:r>
              <a:rPr kumimoji="0" lang="en-US" altLang="en-GB" b="1" i="0" u="none" strike="noStrike" cap="none" spc="0" normalizeH="0" baseline="0">
                <a:ln>
                  <a:noFill/>
                </a:ln>
                <a:solidFill>
                  <a:srgbClr val="000000"/>
                </a:solidFill>
                <a:effectLst/>
                <a:uFillTx/>
                <a:latin typeface="+mj-lt"/>
                <a:ea typeface="+mj-ea"/>
                <a:cs typeface="+mj-cs"/>
                <a:sym typeface="Arial" panose="020B0604020202020204"/>
              </a:rPr>
              <a:t>andidate </a:t>
            </a:r>
            <a:r>
              <a:rPr kumimoji="0" lang="en-IN" altLang="en-US" b="1" i="0" u="none" strike="noStrike" cap="none" spc="0" normalizeH="0" baseline="0">
                <a:ln>
                  <a:noFill/>
                </a:ln>
                <a:solidFill>
                  <a:srgbClr val="000000"/>
                </a:solidFill>
                <a:effectLst/>
                <a:uFillTx/>
                <a:latin typeface="+mj-lt"/>
                <a:ea typeface="+mj-ea"/>
                <a:cs typeface="+mj-cs"/>
                <a:sym typeface="Arial" panose="020B0604020202020204"/>
              </a:rPr>
              <a:t>R</a:t>
            </a:r>
            <a:r>
              <a:rPr kumimoji="0" lang="en-US" altLang="en-GB" b="1" i="0" u="none" strike="noStrike" cap="none" spc="0" normalizeH="0" baseline="0">
                <a:ln>
                  <a:noFill/>
                </a:ln>
                <a:solidFill>
                  <a:srgbClr val="000000"/>
                </a:solidFill>
                <a:effectLst/>
                <a:uFillTx/>
                <a:latin typeface="+mj-lt"/>
                <a:ea typeface="+mj-ea"/>
                <a:cs typeface="+mj-cs"/>
                <a:sym typeface="Arial" panose="020B0604020202020204"/>
              </a:rPr>
              <a:t>egistration </a:t>
            </a:r>
            <a:r>
              <a:rPr kumimoji="0" lang="en-IN" altLang="en-US" b="1" i="0" u="none" strike="noStrike" cap="none" spc="0" normalizeH="0" baseline="0">
                <a:ln>
                  <a:noFill/>
                </a:ln>
                <a:solidFill>
                  <a:srgbClr val="000000"/>
                </a:solidFill>
                <a:effectLst/>
                <a:uFillTx/>
                <a:latin typeface="+mj-lt"/>
                <a:ea typeface="+mj-ea"/>
                <a:cs typeface="+mj-cs"/>
                <a:sym typeface="Arial" panose="020B0604020202020204"/>
              </a:rPr>
              <a:t>D</a:t>
            </a:r>
            <a:r>
              <a:rPr kumimoji="0" lang="en-US" altLang="en-GB" b="1" i="0" u="none" strike="noStrike" cap="none" spc="0" normalizeH="0" baseline="0">
                <a:ln>
                  <a:noFill/>
                </a:ln>
                <a:solidFill>
                  <a:srgbClr val="000000"/>
                </a:solidFill>
                <a:effectLst/>
                <a:uFillTx/>
                <a:latin typeface="+mj-lt"/>
                <a:ea typeface="+mj-ea"/>
                <a:cs typeface="+mj-cs"/>
                <a:sym typeface="Arial" panose="020B0604020202020204"/>
              </a:rPr>
              <a:t>etails</a:t>
            </a:r>
            <a:r>
              <a:rPr kumimoji="0" lang="en-IN" altLang="en-US" b="1" i="0" u="none" strike="noStrike" cap="none" spc="0" normalizeH="0" baseline="0">
                <a:ln>
                  <a:noFill/>
                </a:ln>
                <a:solidFill>
                  <a:srgbClr val="000000"/>
                </a:solidFill>
                <a:effectLst/>
                <a:uFillTx/>
                <a:latin typeface="+mj-lt"/>
                <a:ea typeface="+mj-ea"/>
                <a:cs typeface="+mj-cs"/>
                <a:sym typeface="Arial" panose="020B0604020202020204"/>
              </a:rPr>
              <a:t> </a:t>
            </a:r>
            <a:endParaRPr kumimoji="0" lang="en-US" altLang="en-US" b="1" i="0" u="none" strike="noStrike" cap="none" spc="0" normalizeH="0" baseline="0">
              <a:ln>
                <a:noFill/>
              </a:ln>
              <a:solidFill>
                <a:srgbClr val="000000"/>
              </a:solidFill>
              <a:effectLst/>
              <a:uFillTx/>
              <a:latin typeface="+mj-lt"/>
              <a:ea typeface="+mj-ea"/>
              <a:cs typeface="+mj-cs"/>
              <a:sym typeface="Arial" panose="020B0604020202020204"/>
            </a:endParaRPr>
          </a:p>
        </p:txBody>
      </p:sp>
      <p:sp>
        <p:nvSpPr>
          <p:cNvPr id="8" name="Text Box 7"/>
          <p:cNvSpPr txBox="1"/>
          <p:nvPr/>
        </p:nvSpPr>
        <p:spPr>
          <a:xfrm>
            <a:off x="3009317" y="4232562"/>
            <a:ext cx="2971800"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IN" altLang="en-GB" sz="1400" b="1" i="0" u="none" strike="noStrike" cap="none" spc="0" normalizeH="0" baseline="0" dirty="0">
                <a:ln>
                  <a:noFill/>
                </a:ln>
                <a:solidFill>
                  <a:srgbClr val="000000"/>
                </a:solidFill>
                <a:effectLst/>
                <a:uFillTx/>
                <a:latin typeface="+mj-lt"/>
                <a:ea typeface="+mj-ea"/>
                <a:cs typeface="+mj-cs"/>
                <a:sym typeface="Arial" panose="020B0604020202020204"/>
              </a:rPr>
              <a:t>Fall Detection UI Design</a:t>
            </a:r>
            <a:endParaRPr kumimoji="0" lang="en-IN" altLang="en-GB" sz="1400" b="1" i="0" u="none" strike="noStrike" cap="none" spc="0" normalizeH="0" baseline="0" dirty="0">
              <a:ln>
                <a:noFill/>
              </a:ln>
              <a:solidFill>
                <a:srgbClr val="000000"/>
              </a:solidFill>
              <a:effectLst/>
              <a:uFillTx/>
              <a:latin typeface="+mj-lt"/>
              <a:ea typeface="+mj-ea"/>
              <a:cs typeface="+mj-cs"/>
              <a:sym typeface="Arial" panose="020B0604020202020204"/>
            </a:endParaRPr>
          </a:p>
        </p:txBody>
      </p:sp>
      <p:sp>
        <p:nvSpPr>
          <p:cNvPr id="11" name="Text Box 10"/>
          <p:cNvSpPr txBox="1"/>
          <p:nvPr/>
        </p:nvSpPr>
        <p:spPr>
          <a:xfrm>
            <a:off x="7239000" y="1294765"/>
            <a:ext cx="2148840"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IN" altLang="en-GB" sz="1400" b="1" i="0" u="none" strike="noStrike" cap="none" spc="0" normalizeH="0" baseline="0">
                <a:ln>
                  <a:noFill/>
                </a:ln>
                <a:solidFill>
                  <a:srgbClr val="000000"/>
                </a:solidFill>
                <a:effectLst/>
                <a:uFillTx/>
                <a:latin typeface="+mj-lt"/>
                <a:ea typeface="+mj-ea"/>
                <a:cs typeface="+mj-cs"/>
                <a:sym typeface="Arial" panose="020B0604020202020204"/>
              </a:rPr>
              <a:t>Normal Fall Detection</a:t>
            </a:r>
            <a:endParaRPr kumimoji="0" lang="en-IN" altLang="en-GB" sz="1400" b="1" i="0" u="none" strike="noStrike" cap="none" spc="0" normalizeH="0" baseline="0">
              <a:ln>
                <a:noFill/>
              </a:ln>
              <a:solidFill>
                <a:srgbClr val="000000"/>
              </a:solidFill>
              <a:effectLst/>
              <a:uFillTx/>
              <a:latin typeface="+mj-lt"/>
              <a:ea typeface="+mj-ea"/>
              <a:cs typeface="+mj-cs"/>
              <a:sym typeface="Arial" panose="020B0604020202020204"/>
            </a:endParaRPr>
          </a:p>
        </p:txBody>
      </p:sp>
      <p:pic>
        <p:nvPicPr>
          <p:cNvPr id="9" name="Picture 8"/>
          <p:cNvPicPr>
            <a:picLocks noChangeAspect="1"/>
          </p:cNvPicPr>
          <p:nvPr/>
        </p:nvPicPr>
        <p:blipFill>
          <a:blip r:embed="rId3"/>
          <a:stretch>
            <a:fillRect/>
          </a:stretch>
        </p:blipFill>
        <p:spPr>
          <a:xfrm>
            <a:off x="6432550" y="1600200"/>
            <a:ext cx="3854450" cy="4072255"/>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sym typeface="+mn-ea"/>
              </a:rPr>
              <a:t>Alert System</a:t>
            </a:r>
            <a:endParaRPr lang="en-IN" altLang="en-US" sz="3200" dirty="0">
              <a:latin typeface="Times New Roman" panose="02020603050405020304" pitchFamily="18" charset="0"/>
              <a:cs typeface="Times New Roman" panose="02020603050405020304" pitchFamily="18" charset="0"/>
              <a:sym typeface="+mn-ea"/>
            </a:endParaRPr>
          </a:p>
        </p:txBody>
      </p:sp>
      <p:pic>
        <p:nvPicPr>
          <p:cNvPr id="3" name="Picture 2"/>
          <p:cNvPicPr>
            <a:picLocks noChangeAspect="1"/>
          </p:cNvPicPr>
          <p:nvPr/>
        </p:nvPicPr>
        <p:blipFill>
          <a:blip r:embed="rId1"/>
          <a:stretch>
            <a:fillRect/>
          </a:stretch>
        </p:blipFill>
        <p:spPr>
          <a:xfrm>
            <a:off x="6178550" y="4147820"/>
            <a:ext cx="4154170" cy="1134745"/>
          </a:xfrm>
          <a:prstGeom prst="rect">
            <a:avLst/>
          </a:prstGeom>
        </p:spPr>
      </p:pic>
      <p:sp>
        <p:nvSpPr>
          <p:cNvPr id="4" name="Text Box 3"/>
          <p:cNvSpPr txBox="1"/>
          <p:nvPr/>
        </p:nvSpPr>
        <p:spPr>
          <a:xfrm>
            <a:off x="6178550" y="3780155"/>
            <a:ext cx="2789555"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en-GB" sz="1400" b="0" i="0" u="none" strike="noStrike" cap="none" spc="0" normalizeH="0" baseline="0">
                <a:ln>
                  <a:noFill/>
                </a:ln>
                <a:solidFill>
                  <a:srgbClr val="000000"/>
                </a:solidFill>
                <a:effectLst/>
                <a:uFillTx/>
                <a:latin typeface="+mj-lt"/>
                <a:ea typeface="+mj-ea"/>
                <a:cs typeface="+mj-cs"/>
                <a:sym typeface="Arial" panose="020B0604020202020204"/>
              </a:rPr>
              <a:t>Case 2: Face Not Recognized</a:t>
            </a:r>
            <a:endParaRPr kumimoji="0" lang="en-US" altLang="en-GB" sz="1400" b="0" i="0" u="none" strike="noStrike" cap="none" spc="0" normalizeH="0" baseline="0">
              <a:ln>
                <a:noFill/>
              </a:ln>
              <a:solidFill>
                <a:srgbClr val="000000"/>
              </a:solidFill>
              <a:effectLst/>
              <a:uFillTx/>
              <a:latin typeface="+mj-lt"/>
              <a:ea typeface="+mj-ea"/>
              <a:cs typeface="+mj-cs"/>
              <a:sym typeface="Arial" panose="020B0604020202020204"/>
            </a:endParaRPr>
          </a:p>
        </p:txBody>
      </p:sp>
      <p:sp>
        <p:nvSpPr>
          <p:cNvPr id="6" name="Text Box 5"/>
          <p:cNvSpPr txBox="1"/>
          <p:nvPr/>
        </p:nvSpPr>
        <p:spPr>
          <a:xfrm>
            <a:off x="6178550" y="1781175"/>
            <a:ext cx="3398520"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en-GB" sz="1400" b="0" i="0" u="none" strike="noStrike" cap="none" spc="0" normalizeH="0" baseline="0">
                <a:ln>
                  <a:noFill/>
                </a:ln>
                <a:solidFill>
                  <a:srgbClr val="000000"/>
                </a:solidFill>
                <a:effectLst/>
                <a:uFillTx/>
                <a:latin typeface="+mj-lt"/>
                <a:ea typeface="+mj-ea"/>
                <a:cs typeface="+mj-cs"/>
                <a:sym typeface="Arial" panose="020B0604020202020204"/>
              </a:rPr>
              <a:t>Case 1: Face Recognized Successfully</a:t>
            </a:r>
            <a:endParaRPr kumimoji="0" lang="en-US" altLang="en-GB" sz="1400" b="0" i="0" u="none" strike="noStrike" cap="none" spc="0" normalizeH="0" baseline="0">
              <a:ln>
                <a:noFill/>
              </a:ln>
              <a:solidFill>
                <a:srgbClr val="000000"/>
              </a:solidFill>
              <a:effectLst/>
              <a:uFillTx/>
              <a:latin typeface="+mj-lt"/>
              <a:ea typeface="+mj-ea"/>
              <a:cs typeface="+mj-cs"/>
              <a:sym typeface="Arial" panose="020B0604020202020204"/>
            </a:endParaRPr>
          </a:p>
        </p:txBody>
      </p:sp>
      <p:pic>
        <p:nvPicPr>
          <p:cNvPr id="7" name="Picture 6"/>
          <p:cNvPicPr>
            <a:picLocks noChangeAspect="1"/>
          </p:cNvPicPr>
          <p:nvPr/>
        </p:nvPicPr>
        <p:blipFill>
          <a:blip r:embed="rId2"/>
          <a:stretch>
            <a:fillRect/>
          </a:stretch>
        </p:blipFill>
        <p:spPr>
          <a:xfrm>
            <a:off x="6169025" y="2172335"/>
            <a:ext cx="3514725" cy="1256665"/>
          </a:xfrm>
          <a:prstGeom prst="rect">
            <a:avLst/>
          </a:prstGeom>
        </p:spPr>
      </p:pic>
      <p:pic>
        <p:nvPicPr>
          <p:cNvPr id="8" name="Picture 7"/>
          <p:cNvPicPr>
            <a:picLocks noChangeAspect="1"/>
          </p:cNvPicPr>
          <p:nvPr/>
        </p:nvPicPr>
        <p:blipFill>
          <a:blip r:embed="rId3"/>
          <a:stretch>
            <a:fillRect/>
          </a:stretch>
        </p:blipFill>
        <p:spPr>
          <a:xfrm>
            <a:off x="2059305" y="1810385"/>
            <a:ext cx="4036695" cy="3896995"/>
          </a:xfrm>
          <a:prstGeom prst="rect">
            <a:avLst/>
          </a:prstGeom>
        </p:spPr>
      </p:pic>
      <p:sp>
        <p:nvSpPr>
          <p:cNvPr id="9" name="Text Box 8"/>
          <p:cNvSpPr txBox="1"/>
          <p:nvPr/>
        </p:nvSpPr>
        <p:spPr>
          <a:xfrm>
            <a:off x="2743200" y="1463040"/>
            <a:ext cx="2997200"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IN" altLang="en-GB" sz="1400" b="0" i="0" u="none" strike="noStrike" cap="none" spc="0" normalizeH="0" baseline="0">
                <a:ln>
                  <a:noFill/>
                </a:ln>
                <a:solidFill>
                  <a:srgbClr val="000000"/>
                </a:solidFill>
                <a:effectLst/>
                <a:uFillTx/>
                <a:latin typeface="+mj-lt"/>
                <a:ea typeface="+mj-ea"/>
                <a:cs typeface="+mj-cs"/>
                <a:sym typeface="Arial" panose="020B0604020202020204"/>
              </a:rPr>
              <a:t>Live Cam Fall detection</a:t>
            </a:r>
            <a:endParaRPr kumimoji="0" lang="en-IN" altLang="en-GB" sz="1400" b="0" i="0" u="none" strike="noStrike" cap="none" spc="0" normalizeH="0" baseline="0">
              <a:ln>
                <a:noFill/>
              </a:ln>
              <a:solidFill>
                <a:srgbClr val="000000"/>
              </a:solidFill>
              <a:effectLst/>
              <a:uFillTx/>
              <a:latin typeface="+mj-lt"/>
              <a:ea typeface="+mj-ea"/>
              <a:cs typeface="+mj-cs"/>
              <a:sym typeface="Arial" panose="020B0604020202020204"/>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p:cNvSpPr txBox="1">
            <a:spLocks noGrp="1"/>
          </p:cNvSpPr>
          <p:nvPr>
            <p:ph type="title"/>
          </p:nvPr>
        </p:nvSpPr>
        <p:spPr>
          <a:xfrm>
            <a:off x="1968136" y="304617"/>
            <a:ext cx="8229601" cy="1005207"/>
          </a:xfrm>
          <a:prstGeom prst="rect">
            <a:avLst/>
          </a:prstGeom>
        </p:spPr>
        <p:txBody>
          <a:bodyPr>
            <a:norm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rPr dirty="0">
                <a:ea typeface="+mj-ea"/>
                <a:sym typeface="Arial" panose="020B0604020202020204"/>
              </a:rPr>
              <a:t>Conclusion</a:t>
            </a:r>
            <a:endParaRPr dirty="0">
              <a:ea typeface="+mj-ea"/>
              <a:sym typeface="Arial" panose="020B0604020202020204"/>
            </a:endParaRPr>
          </a:p>
        </p:txBody>
      </p:sp>
      <p:sp>
        <p:nvSpPr>
          <p:cNvPr id="179" name="Slide Number Placeholder 2"/>
          <p:cNvSpPr txBox="1">
            <a:spLocks noGrp="1"/>
          </p:cNvSpPr>
          <p:nvPr>
            <p:ph type="sldNum" sz="quarter" idx="12"/>
          </p:nvPr>
        </p:nvSpPr>
        <p:spPr>
          <a:prstGeom prst="rect">
            <a:avLst/>
          </a:prstGeom>
        </p:spPr>
        <p:txBody>
          <a:bodyPr/>
          <a:lstStyle/>
          <a:p>
            <a:fld id="{86CB4B4D-7CA3-9044-876B-883B54F8677D}" type="slidenum">
              <a:rPr/>
            </a:fld>
            <a:endParaRPr/>
          </a:p>
        </p:txBody>
      </p:sp>
      <p:sp>
        <p:nvSpPr>
          <p:cNvPr id="2" name="Text Box 1"/>
          <p:cNvSpPr txBox="1"/>
          <p:nvPr/>
        </p:nvSpPr>
        <p:spPr>
          <a:xfrm>
            <a:off x="2195195" y="1447800"/>
            <a:ext cx="7917815" cy="4154805"/>
          </a:xfrm>
          <a:prstGeom prst="rect">
            <a:avLst/>
          </a:prstGeom>
        </p:spPr>
        <p:txBody>
          <a:bodyPr wrap="square">
            <a:no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Successfully developed an advanced Suspicious Fall Event Detection system integrating hybrid deep learning (CNN + RNN) with real-time monitoring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Overcame limitations of traditional systems through:</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 of sequential video frames for context-aware detection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Minimized false positives in varied environmental conditions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Leveraged diverse dataset (14,200 images) from multiple environments for robust real-world generalization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an integrated solution combining computer vision, artificial intelligence, and real-time alert mechanisms to enhance: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Monitoring efficiency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Emergency response time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safety in elderly care facilities, hospitals, and high-risk environments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system is made to account challenging scenarios such as: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Occlusions and visual obstructions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Varying lighting conditions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Fall-like but non-fall movements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Motivation"/>
          <p:cNvSpPr txBox="1">
            <a:spLocks noGrp="1"/>
          </p:cNvSpPr>
          <p:nvPr>
            <p:ph type="title"/>
          </p:nvPr>
        </p:nvSpPr>
        <p:spPr>
          <a:xfrm>
            <a:off x="2591033" y="381096"/>
            <a:ext cx="6858001" cy="808039"/>
          </a:xfrm>
          <a:prstGeom prst="rect">
            <a:avLst/>
          </a:prstGeom>
        </p:spPr>
        <p:txBody>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rPr lang="en-IN" dirty="0"/>
              <a:t>Problem </a:t>
            </a:r>
            <a:r>
              <a:rPr lang="en-IN" dirty="0">
                <a:ea typeface="+mj-ea"/>
                <a:sym typeface="Arial" panose="020B0604020202020204"/>
              </a:rPr>
              <a:t>Definition</a:t>
            </a:r>
            <a:endParaRPr lang="en-US" dirty="0">
              <a:ea typeface="+mj-ea"/>
              <a:sym typeface="Arial" panose="020B0604020202020204"/>
            </a:endParaRPr>
          </a:p>
        </p:txBody>
      </p:sp>
      <p:sp>
        <p:nvSpPr>
          <p:cNvPr id="166" name="The area we are working on has most of the work on are based on speculative situations which doesn't fully represent the real world conditions.…"/>
          <p:cNvSpPr txBox="1"/>
          <p:nvPr/>
        </p:nvSpPr>
        <p:spPr>
          <a:xfrm>
            <a:off x="2258695" y="1710055"/>
            <a:ext cx="7772400" cy="1075055"/>
          </a:xfrm>
          <a:prstGeom prst="rect">
            <a:avLst/>
          </a:prstGeom>
          <a:noFill/>
          <a:ln w="12700" cap="flat">
            <a:noFill/>
            <a:miter lim="400000"/>
          </a:ln>
          <a:effectLst/>
        </p:spPr>
        <p:txBody>
          <a:bodyPr wrap="square" lIns="45718" tIns="45718" rIns="45718" bIns="45718" numCol="1" anchor="t">
            <a:spAutoFit/>
          </a:bodyPr>
          <a:lstStyle/>
          <a:p>
            <a:pPr algn="just">
              <a:buSzPct val="100000"/>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algn="just">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marL="285750" indent="-285750" algn="just">
              <a:buSzPct val="100000"/>
              <a:buFont typeface="Arial" panose="020B0604020202020204"/>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marL="285750" indent="-285750" algn="just">
              <a:buSzPct val="100000"/>
              <a:buFont typeface="Arial" panose="020B0604020202020204"/>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a:p>
        </p:txBody>
      </p:sp>
      <p:sp>
        <p:nvSpPr>
          <p:cNvPr id="168" name="Slide Number"/>
          <p:cNvSpPr txBox="1">
            <a:spLocks noGrp="1"/>
          </p:cNvSpPr>
          <p:nvPr>
            <p:ph type="sldNum" sz="quarter" idx="12"/>
          </p:nvPr>
        </p:nvSpPr>
        <p:spPr>
          <a:prstGeom prst="rect">
            <a:avLst/>
          </a:prstGeom>
        </p:spPr>
        <p:txBody>
          <a:bodyPr/>
          <a:lstStyle/>
          <a:p>
            <a:fld id="{86CB4B4D-7CA3-9044-876B-883B54F8677D}" type="slidenum">
              <a:rPr/>
            </a:fld>
            <a:endParaRPr/>
          </a:p>
        </p:txBody>
      </p:sp>
      <p:sp>
        <p:nvSpPr>
          <p:cNvPr id="2" name="Text Box 1"/>
          <p:cNvSpPr txBox="1"/>
          <p:nvPr/>
        </p:nvSpPr>
        <p:spPr>
          <a:xfrm>
            <a:off x="2144395" y="1513840"/>
            <a:ext cx="8091170" cy="45262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lstStyle/>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GB"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rPr>
              <a:t>Falls are a significant concern, particularly in environments where elderly individuals or patients are present. In many cases, falls can lead to serious injuries or even death if not detected and addressed promptly. While conventional fall detection systems are in place, they often fail to distinguish between normal and suspicious fall events, such as intentional or malicious activities. This gap in detection can lead to delayed responses, resulting in further harm or unaddressed security risks.</a:t>
            </a:r>
            <a:endParaRPr kumimoji="0" lang="en-US" altLang="en-GB"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endParaRP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pPr>
            <a:endParaRPr kumimoji="0" lang="en-US" altLang="en-GB"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endParaRP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GB" sz="1400"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rPr>
              <a:t>The goal of this project, "Real-Time Suspicious Fall Event Detection," is to develop an intelligent monitoring system that can accurately detect and classify fall events, identifying suspicious falls that may require further investigation. By using the </a:t>
            </a:r>
            <a:r>
              <a:rPr kumimoji="0" lang="en-US" altLang="en-GB" sz="1400" b="0" i="0" u="none" strike="noStrike" cap="none" spc="0" normalizeH="0" baseline="0" dirty="0" err="1">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rPr>
              <a:t>YOLOv</a:t>
            </a:r>
            <a:r>
              <a:rPr kumimoji="0" lang="en-IN" altLang="en-US" sz="1400"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rPr>
              <a:t>8</a:t>
            </a:r>
            <a:r>
              <a:rPr kumimoji="0" lang="en-US" altLang="en-GB" sz="1400"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rPr>
              <a:t> algorithm, a highly efficient object detection model, the system aims to provide real-time, accurate identification of falls in various settings, distinguishing between regular and potentially malicious fall events. </a:t>
            </a:r>
            <a:endParaRPr kumimoji="0" lang="en-US" altLang="en-GB" sz="1400"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endParaRPr>
          </a:p>
          <a:p>
            <a:pPr marR="0" algn="just" defTabSz="914400" rtl="0" fontAlgn="auto" latinLnBrk="0" hangingPunct="0">
              <a:lnSpc>
                <a:spcPct val="100000"/>
              </a:lnSpc>
              <a:spcBef>
                <a:spcPts val="0"/>
              </a:spcBef>
              <a:spcAft>
                <a:spcPts val="0"/>
              </a:spcAft>
              <a:buClrTx/>
              <a:buSzTx/>
              <a:buFont typeface="Arial" panose="020B0604020202020204" pitchFamily="34" charset="0"/>
            </a:pPr>
            <a:endParaRPr kumimoji="0" lang="en-US" altLang="en-GB" sz="1400"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endParaRP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GB" sz="1400"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rPr>
              <a:t>The system’s ability to minimize false positives while delivering reliable alerts is critical to enhancing safety and security in environments such as healthcare facilities, homes for the elderly, and public areas.</a:t>
            </a:r>
            <a:endParaRPr kumimoji="0" lang="en-US" altLang="en-GB" sz="1400"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Arial" panose="020B0604020202020204"/>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lide Number"/>
          <p:cNvSpPr txBox="1">
            <a:spLocks noGrp="1"/>
          </p:cNvSpPr>
          <p:nvPr>
            <p:ph type="sldNum" sz="quarter" idx="12"/>
          </p:nvPr>
        </p:nvSpPr>
        <p:spPr>
          <a:prstGeom prst="rect">
            <a:avLst/>
          </a:prstGeom>
        </p:spPr>
        <p:txBody>
          <a:bodyPr/>
          <a:lstStyle/>
          <a:p>
            <a:fld id="{86CB4B4D-7CA3-9044-876B-883B54F8677D}" type="slidenum">
              <a:rPr/>
            </a:fld>
            <a:endParaRPr/>
          </a:p>
        </p:txBody>
      </p:sp>
      <p:sp>
        <p:nvSpPr>
          <p:cNvPr id="183" name="References"/>
          <p:cNvSpPr txBox="1">
            <a:spLocks noGrp="1"/>
          </p:cNvSpPr>
          <p:nvPr>
            <p:ph type="title"/>
          </p:nvPr>
        </p:nvSpPr>
        <p:spPr>
          <a:xfrm>
            <a:off x="2568847" y="534669"/>
            <a:ext cx="6858001" cy="808039"/>
          </a:xfrm>
          <a:prstGeom prst="rect">
            <a:avLst/>
          </a:prstGeom>
        </p:spPr>
        <p:txBody>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t>References</a:t>
            </a:r>
          </a:p>
        </p:txBody>
      </p:sp>
      <p:sp>
        <p:nvSpPr>
          <p:cNvPr id="184" name="TextBox 2"/>
          <p:cNvSpPr txBox="1"/>
          <p:nvPr/>
        </p:nvSpPr>
        <p:spPr>
          <a:xfrm>
            <a:off x="2049331" y="1905132"/>
            <a:ext cx="8039550" cy="3599815"/>
          </a:xfrm>
          <a:prstGeom prst="rect">
            <a:avLst/>
          </a:prstGeom>
          <a:ln w="12700">
            <a:miter lim="400000"/>
          </a:ln>
        </p:spPr>
        <p:txBody>
          <a:bodyPr lIns="45719" tIns="45720" rIns="45719" bIns="45720" anchor="t">
            <a:spAutoFit/>
          </a:bodyPr>
          <a:lstStyle/>
          <a:p>
            <a:pPr algn="just">
              <a:defRPr sz="12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rPr dirty="0"/>
              <a:t>[1] </a:t>
            </a:r>
            <a:r>
              <a:rPr lang="en-US" dirty="0">
                <a:sym typeface="Times New Roman" panose="02020603050405020304"/>
              </a:rPr>
              <a:t>Ang, M. K., &amp; Tan, K. C. (2019). Fall detection using machine learning techniques: A review. </a:t>
            </a:r>
            <a:r>
              <a:rPr lang="en-US" i="1" dirty="0">
                <a:sym typeface="Times New Roman" panose="02020603050405020304"/>
              </a:rPr>
              <a:t>International Journal of Machine Learning and Cybernetics</a:t>
            </a:r>
            <a:r>
              <a:rPr lang="en-US" dirty="0">
                <a:sym typeface="Times New Roman" panose="02020603050405020304"/>
              </a:rPr>
              <a:t>, 10(5), 1329-1343.</a:t>
            </a:r>
            <a:endParaRPr dirty="0">
              <a:latin typeface="Times New Roman" panose="02020603050405020304"/>
              <a:ea typeface="Times New Roman" panose="02020603050405020304"/>
              <a:cs typeface="Times New Roman" panose="02020603050405020304"/>
              <a:sym typeface="Times New Roman" panose="02020603050405020304"/>
            </a:endParaRPr>
          </a:p>
          <a:p>
            <a:pPr algn="just">
              <a:defRPr sz="12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rPr dirty="0"/>
              <a:t>[</a:t>
            </a:r>
            <a:r>
              <a:rPr lang="en-GB" dirty="0"/>
              <a:t>2]</a:t>
            </a:r>
            <a:r>
              <a:rPr lang="en-GB" dirty="0">
                <a:ea typeface="+mj-lt"/>
                <a:cs typeface="Times New Roman" panose="02020603050405020304"/>
              </a:rPr>
              <a:t> </a:t>
            </a:r>
            <a:r>
              <a:rPr lang="en-US" dirty="0">
                <a:sym typeface="Times New Roman" panose="02020603050405020304"/>
              </a:rPr>
              <a:t>Hu, S., Ronao, C. A., &amp; Kim, H. (2017). Fall detection using machine learning and mobile sensing devices: A review. </a:t>
            </a:r>
            <a:r>
              <a:rPr lang="en-US" i="1" dirty="0">
                <a:sym typeface="Times New Roman" panose="02020603050405020304"/>
              </a:rPr>
              <a:t>International Journal of Distributed Sensor Networks</a:t>
            </a:r>
            <a:r>
              <a:rPr lang="en-US" dirty="0">
                <a:sym typeface="Times New Roman" panose="02020603050405020304"/>
              </a:rPr>
              <a:t>, 13(12), 155014771774514.</a:t>
            </a:r>
            <a:endParaRPr dirty="0">
              <a:latin typeface="Times New Roman" panose="02020603050405020304"/>
              <a:ea typeface="Times New Roman" panose="02020603050405020304"/>
              <a:cs typeface="Times New Roman" panose="02020603050405020304"/>
              <a:sym typeface="Times New Roman" panose="02020603050405020304"/>
            </a:endParaRPr>
          </a:p>
          <a:p>
            <a:pPr algn="just">
              <a:defRPr sz="12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rPr dirty="0"/>
              <a:t>[3] </a:t>
            </a:r>
            <a:r>
              <a:rPr lang="en-US" dirty="0">
                <a:sym typeface="Times New Roman" panose="02020603050405020304"/>
              </a:rPr>
              <a:t>Miras, A. (2016). A review of fall detection techniques. </a:t>
            </a:r>
            <a:r>
              <a:rPr lang="en-US" i="1" dirty="0">
                <a:sym typeface="Times New Roman" panose="02020603050405020304"/>
              </a:rPr>
              <a:t>Biomedical Engineering and Computational Biology</a:t>
            </a:r>
            <a:r>
              <a:rPr lang="en-US" dirty="0">
                <a:sym typeface="Times New Roman" panose="02020603050405020304"/>
              </a:rPr>
              <a:t>, 7, 41-50.</a:t>
            </a:r>
            <a:endParaRPr dirty="0">
              <a:latin typeface="Times New Roman" panose="02020603050405020304"/>
              <a:ea typeface="Times New Roman" panose="02020603050405020304"/>
              <a:cs typeface="Times New Roman" panose="02020603050405020304"/>
              <a:sym typeface="Times New Roman" panose="02020603050405020304"/>
            </a:endParaRPr>
          </a:p>
          <a:p>
            <a:pPr algn="just">
              <a:defRPr sz="12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rPr dirty="0"/>
              <a:t>[4] </a:t>
            </a:r>
            <a:r>
              <a:rPr lang="en-US" dirty="0">
                <a:sym typeface="Times New Roman" panose="02020603050405020304"/>
              </a:rPr>
              <a:t>Ronao, C. A., &amp; Kim, H. (2016). Human fall detection system for healthcare using smartphone. </a:t>
            </a:r>
            <a:r>
              <a:rPr lang="en-US" i="1" dirty="0">
                <a:sym typeface="Times New Roman" panose="02020603050405020304"/>
              </a:rPr>
              <a:t>Sensors</a:t>
            </a:r>
            <a:r>
              <a:rPr lang="en-US" dirty="0">
                <a:sym typeface="Times New Roman" panose="02020603050405020304"/>
              </a:rPr>
              <a:t>, 16(2), 263</a:t>
            </a:r>
            <a:r>
              <a:rPr lang="en-IN" altLang="en-US" dirty="0">
                <a:sym typeface="Times New Roman" panose="02020603050405020304"/>
              </a:rPr>
              <a:t>.</a:t>
            </a:r>
            <a:endParaRPr lang="en-IN" altLang="en-US" dirty="0">
              <a:sym typeface="Times New Roman" panose="02020603050405020304"/>
            </a:endParaRPr>
          </a:p>
          <a:p>
            <a:pPr algn="just">
              <a:defRPr sz="12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rPr dirty="0"/>
              <a:t>[5] </a:t>
            </a:r>
            <a:r>
              <a:rPr lang="en-US" dirty="0">
                <a:sym typeface="Times New Roman" panose="02020603050405020304"/>
              </a:rPr>
              <a:t>Noury, N., &amp; Ullah, M. (2013). A survey of wearable sensors and systems for health monitoring and fall detection. </a:t>
            </a:r>
            <a:r>
              <a:rPr lang="en-US" i="1" dirty="0">
                <a:sym typeface="Times New Roman" panose="02020603050405020304"/>
              </a:rPr>
              <a:t>International Journal of Environmental Research and Public Health</a:t>
            </a:r>
            <a:r>
              <a:rPr lang="en-US" dirty="0">
                <a:sym typeface="Times New Roman" panose="02020603050405020304"/>
              </a:rPr>
              <a:t>, 10(11), 4774-4791.</a:t>
            </a:r>
            <a:endParaRPr lang="en-US" dirty="0">
              <a:ea typeface="+mj-lt"/>
              <a:cs typeface="+mj-lt"/>
            </a:endParaRPr>
          </a:p>
          <a:p>
            <a:pPr algn="just">
              <a:defRPr sz="12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rPr dirty="0"/>
              <a:t>[6]</a:t>
            </a:r>
            <a:r>
              <a:rPr lang="en-US" sz="1200" dirty="0">
                <a:ea typeface="+mj-lt"/>
                <a:cs typeface="Times New Roman" panose="02020603050405020304"/>
              </a:rPr>
              <a:t> </a:t>
            </a:r>
            <a:r>
              <a:rPr lang="en-US" dirty="0">
                <a:sym typeface="Times New Roman" panose="02020603050405020304"/>
              </a:rPr>
              <a:t>Chen, H., &amp; Wang, X. (2020). A vision-based fall detection system using deep learning. </a:t>
            </a:r>
            <a:r>
              <a:rPr lang="en-US" i="1" dirty="0">
                <a:sym typeface="Times New Roman" panose="02020603050405020304"/>
              </a:rPr>
              <a:t>IEEE Access</a:t>
            </a:r>
            <a:r>
              <a:rPr lang="en-US" dirty="0">
                <a:sym typeface="Times New Roman" panose="02020603050405020304"/>
              </a:rPr>
              <a:t>, 8, 37297-37306.</a:t>
            </a:r>
            <a:endParaRPr dirty="0">
              <a:latin typeface="Times New Roman" panose="02020603050405020304"/>
              <a:ea typeface="Times New Roman" panose="02020603050405020304"/>
              <a:cs typeface="Times New Roman" panose="02020603050405020304"/>
              <a:sym typeface="Times New Roman" panose="02020603050405020304"/>
            </a:endParaRPr>
          </a:p>
          <a:p>
            <a:pPr algn="just">
              <a:defRPr sz="12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rPr dirty="0"/>
              <a:t>[7] </a:t>
            </a:r>
            <a:r>
              <a:rPr lang="en-US" dirty="0">
                <a:sym typeface="Times New Roman" panose="02020603050405020304"/>
              </a:rPr>
              <a:t>Li, Q., &amp; Liu, X. (2019). A novel approach to fall detection based on YOLOv3. </a:t>
            </a:r>
            <a:r>
              <a:rPr lang="en-US" i="1" dirty="0">
                <a:sym typeface="Times New Roman" panose="02020603050405020304"/>
              </a:rPr>
              <a:t>IEEE Access</a:t>
            </a:r>
            <a:r>
              <a:rPr lang="en-US" dirty="0">
                <a:sym typeface="Times New Roman" panose="02020603050405020304"/>
              </a:rPr>
              <a:t>, 7, 108153-108160.</a:t>
            </a:r>
            <a:endParaRPr dirty="0">
              <a:latin typeface="Times New Roman" panose="02020603050405020304"/>
              <a:ea typeface="Times New Roman" panose="02020603050405020304"/>
              <a:cs typeface="Times New Roman" panose="02020603050405020304"/>
              <a:sym typeface="Times New Roman" panose="02020603050405020304"/>
            </a:endParaRPr>
          </a:p>
          <a:p>
            <a:pPr algn="just">
              <a:defRPr sz="12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rPr dirty="0"/>
              <a:t>[8] </a:t>
            </a:r>
            <a:r>
              <a:rPr lang="en-US" dirty="0">
                <a:sym typeface="Times New Roman" panose="02020603050405020304"/>
              </a:rPr>
              <a:t>Zhang, Z., &amp; Liu, J. (2017). Human fall detection using deep learning. </a:t>
            </a:r>
            <a:r>
              <a:rPr lang="en-US" i="1" dirty="0">
                <a:sym typeface="Times New Roman" panose="02020603050405020304"/>
              </a:rPr>
              <a:t>Proceedings of the 2017 IEEE International Conference on Acoustics, Speech, and Signal Processing (ICASSP)</a:t>
            </a:r>
            <a:r>
              <a:rPr lang="en-US" dirty="0">
                <a:sym typeface="Times New Roman" panose="02020603050405020304"/>
              </a:rPr>
              <a:t>, 6075-6079.</a:t>
            </a:r>
            <a:endParaRPr dirty="0">
              <a:latin typeface="Times New Roman" panose="02020603050405020304"/>
              <a:ea typeface="Times New Roman" panose="02020603050405020304"/>
              <a:cs typeface="Times New Roman" panose="02020603050405020304"/>
              <a:sym typeface="Times New Roman" panose="02020603050405020304"/>
            </a:endParaRPr>
          </a:p>
          <a:p>
            <a:pPr algn="just">
              <a:defRPr sz="12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rPr lang="en-IN" dirty="0"/>
              <a:t>[9] </a:t>
            </a:r>
            <a:r>
              <a:rPr lang="en-US" dirty="0">
                <a:sym typeface="Times New Roman" panose="02020603050405020304"/>
              </a:rPr>
              <a:t>Pérez, A., &amp; Diaz, A. (2018). Video-based fall detection using a convolutional neural network. </a:t>
            </a:r>
            <a:r>
              <a:rPr lang="en-US" i="1" dirty="0">
                <a:sym typeface="Times New Roman" panose="02020603050405020304"/>
              </a:rPr>
              <a:t>Proceedings of the 2018 40th Annual International Conference of the IEEE Engineering in Medicine and Biology Society (EMBC)</a:t>
            </a:r>
            <a:r>
              <a:rPr lang="en-US" dirty="0">
                <a:sym typeface="Times New Roman" panose="02020603050405020304"/>
              </a:rPr>
              <a:t>, 4410-4413.</a:t>
            </a:r>
            <a:endParaRPr dirty="0">
              <a:latin typeface="Times New Roman" panose="02020603050405020304"/>
              <a:ea typeface="Times New Roman" panose="02020603050405020304"/>
              <a:cs typeface="Times New Roman" panose="02020603050405020304"/>
              <a:sym typeface="Times New Roman" panose="02020603050405020304"/>
            </a:endParaRPr>
          </a:p>
          <a:p>
            <a:pPr algn="just">
              <a:defRPr sz="1200">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r>
              <a:rPr lang="en-IN" dirty="0"/>
              <a:t>[10] </a:t>
            </a:r>
            <a:r>
              <a:rPr lang="en-US" dirty="0">
                <a:sym typeface="Times New Roman" panose="02020603050405020304"/>
              </a:rPr>
              <a:t>Maggioni, M., &amp; Lippiello, V. (2018). Fall detection system using deep learning: An experimental evaluation. </a:t>
            </a:r>
            <a:r>
              <a:rPr lang="en-US" i="1" dirty="0">
                <a:sym typeface="Times New Roman" panose="02020603050405020304"/>
              </a:rPr>
              <a:t>Proceedings of the 2018 IEEE/RSJ International Conference on Intelligent Robots and Systems (IROS)</a:t>
            </a:r>
            <a:r>
              <a:rPr lang="en-US" dirty="0">
                <a:sym typeface="Times New Roman" panose="02020603050405020304"/>
              </a:rPr>
              <a:t>, 4535-4540.</a:t>
            </a:r>
            <a:endParaRPr lang="en-US" dirty="0">
              <a:sym typeface="Times New Roman" panose="02020603050405020304"/>
            </a:endParaRPr>
          </a:p>
          <a:p>
            <a:pPr algn="just">
              <a:defRPr>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endParaRPr lang="en-US" dirty="0">
              <a:sym typeface="Times New Roman" panose="02020603050405020304"/>
            </a:endParaRPr>
          </a:p>
          <a:p>
            <a:pPr algn="just">
              <a:defRPr>
                <a:solidFill>
                  <a:srgbClr val="222222"/>
                </a:solidFill>
                <a:latin typeface="Times New Roman" panose="02020603050405020304"/>
                <a:ea typeface="Times New Roman" panose="02020603050405020304"/>
                <a:cs typeface="Times New Roman" panose="02020603050405020304"/>
                <a:sym typeface="Times New Roman" panose="02020603050405020304"/>
              </a:defRPr>
            </a:pPr>
            <a:endParaRPr lang="en-US" dirty="0">
              <a:sym typeface="Times New Roman" panose="02020603050405020304"/>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title"/>
          </p:nvPr>
        </p:nvSpPr>
        <p:spPr>
          <a:xfrm>
            <a:off x="1915886" y="2809149"/>
            <a:ext cx="8229601" cy="1508127"/>
          </a:xfrm>
          <a:prstGeom prst="rect">
            <a:avLst/>
          </a:prstGeom>
        </p:spPr>
        <p:txBody>
          <a:bodyPr/>
          <a:lstStyle>
            <a:lvl1pPr>
              <a:defRPr sz="4400">
                <a:latin typeface="Times New Roman" panose="02020603050405020304"/>
                <a:ea typeface="Times New Roman" panose="02020603050405020304"/>
                <a:cs typeface="Times New Roman" panose="02020603050405020304"/>
                <a:sym typeface="Times New Roman" panose="02020603050405020304"/>
              </a:defRPr>
            </a:lvl1pPr>
          </a:lstStyle>
          <a:p>
            <a:r>
              <a:t>THANK YOU</a:t>
            </a:r>
          </a:p>
        </p:txBody>
      </p:sp>
      <p:sp>
        <p:nvSpPr>
          <p:cNvPr id="187" name="Slide Number Placeholder 2"/>
          <p:cNvSpPr txBox="1">
            <a:spLocks noGrp="1"/>
          </p:cNvSpPr>
          <p:nvPr>
            <p:ph type="sldNum" sz="quarter" idx="12"/>
          </p:nvPr>
        </p:nvSpPr>
        <p:spPr>
          <a:prstGeom prst="rect">
            <a:avLst/>
          </a:prstGeom>
        </p:spPr>
        <p:txBody>
          <a:bodyPr/>
          <a:lstStyle/>
          <a:p>
            <a:fld id="{86CB4B4D-7CA3-9044-876B-883B54F8677D}" type="slidenum">
              <a:rPr/>
            </a:fld>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Motivation"/>
          <p:cNvSpPr txBox="1">
            <a:spLocks noGrp="1"/>
          </p:cNvSpPr>
          <p:nvPr>
            <p:ph type="title"/>
          </p:nvPr>
        </p:nvSpPr>
        <p:spPr>
          <a:xfrm>
            <a:off x="2591033" y="381096"/>
            <a:ext cx="6858001" cy="808039"/>
          </a:xfrm>
          <a:prstGeom prst="rect">
            <a:avLst/>
          </a:prstGeom>
        </p:spPr>
        <p:txBody>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rPr lang="en-IN" dirty="0"/>
              <a:t>Introduction</a:t>
            </a:r>
            <a:endParaRPr lang="en-US" dirty="0"/>
          </a:p>
        </p:txBody>
      </p:sp>
      <p:sp>
        <p:nvSpPr>
          <p:cNvPr id="166" name="The area we are working on has most of the work on are based on speculative situations which doesn't fully represent the real world conditions.…"/>
          <p:cNvSpPr txBox="1"/>
          <p:nvPr/>
        </p:nvSpPr>
        <p:spPr>
          <a:xfrm>
            <a:off x="2258695" y="1710055"/>
            <a:ext cx="7772400" cy="1075055"/>
          </a:xfrm>
          <a:prstGeom prst="rect">
            <a:avLst/>
          </a:prstGeom>
          <a:noFill/>
          <a:ln w="12700" cap="flat">
            <a:noFill/>
            <a:miter lim="400000"/>
          </a:ln>
          <a:effectLst/>
        </p:spPr>
        <p:txBody>
          <a:bodyPr wrap="square" lIns="45718" tIns="45718" rIns="45718" bIns="45718" numCol="1" anchor="t">
            <a:spAutoFit/>
          </a:bodyPr>
          <a:lstStyle/>
          <a:p>
            <a:pPr algn="just">
              <a:buSzPct val="100000"/>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algn="just">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marL="285750" indent="-285750" algn="just">
              <a:buSzPct val="100000"/>
              <a:buFont typeface="Arial" panose="020B0604020202020204"/>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marL="285750" indent="-285750" algn="just">
              <a:buSzPct val="100000"/>
              <a:buFont typeface="Arial" panose="020B0604020202020204"/>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a:p>
        </p:txBody>
      </p:sp>
      <p:sp>
        <p:nvSpPr>
          <p:cNvPr id="168" name="Slide Number"/>
          <p:cNvSpPr txBox="1">
            <a:spLocks noGrp="1"/>
          </p:cNvSpPr>
          <p:nvPr>
            <p:ph type="sldNum" sz="quarter" idx="12"/>
          </p:nvPr>
        </p:nvSpPr>
        <p:spPr>
          <a:prstGeom prst="rect">
            <a:avLst/>
          </a:prstGeom>
        </p:spPr>
        <p:txBody>
          <a:bodyPr/>
          <a:lstStyle/>
          <a:p>
            <a:fld id="{86CB4B4D-7CA3-9044-876B-883B54F8677D}" type="slidenum">
              <a:rPr/>
            </a:fld>
            <a:endParaRPr/>
          </a:p>
        </p:txBody>
      </p:sp>
      <p:sp>
        <p:nvSpPr>
          <p:cNvPr id="2" name="Text Box 1"/>
          <p:cNvSpPr txBox="1"/>
          <p:nvPr/>
        </p:nvSpPr>
        <p:spPr>
          <a:xfrm>
            <a:off x="2144395" y="1513840"/>
            <a:ext cx="8091170" cy="45262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lstStyle/>
          <a:p>
            <a:pPr marL="457200" lvl="0" indent="-285750">
              <a:buFont typeface="Arial" panose="020B0604020202020204" pitchFamily="34" charset="0"/>
              <a:buChar char="•"/>
            </a:pPr>
            <a:r>
              <a:rPr lang="en-US" dirty="0">
                <a:latin typeface="Times New Roman" panose="02020603050405020304"/>
                <a:cs typeface="Times New Roman" panose="02020603050405020304"/>
                <a:sym typeface="Times New Roman" panose="02020603050405020304"/>
              </a:rPr>
              <a:t>The detection of fall events, especially suspicious falls, is crucial in various settings such as healthcare, elderly care, and surveillance systems. This project, "Suspicious Fall Event Detection," aims to enhance safety by using advanced computer vision techniques to identify and classify fall events in real-time</a:t>
            </a:r>
            <a:r>
              <a:rPr lang="en-IN" altLang="en-US" dirty="0">
                <a:latin typeface="Times New Roman" panose="02020603050405020304"/>
                <a:cs typeface="Times New Roman" panose="02020603050405020304"/>
                <a:sym typeface="Times New Roman" panose="02020603050405020304"/>
              </a:rPr>
              <a:t>, </a:t>
            </a:r>
            <a:r>
              <a:rPr lang="en-US" altLang="en-GB" dirty="0">
                <a:latin typeface="Times New Roman" panose="02020603050405020304"/>
                <a:cs typeface="Times New Roman" panose="02020603050405020304"/>
                <a:sym typeface="Times New Roman" panose="02020603050405020304"/>
              </a:rPr>
              <a:t>and recognize the individual using facial recognition for personalized alerting.</a:t>
            </a:r>
            <a:endParaRPr lang="en-US" altLang="en-GB" dirty="0">
              <a:latin typeface="Times New Roman" panose="02020603050405020304"/>
              <a:cs typeface="Times New Roman" panose="02020603050405020304"/>
              <a:sym typeface="Times New Roman" panose="02020603050405020304"/>
            </a:endParaRPr>
          </a:p>
          <a:p>
            <a:pPr marL="457200" lvl="0" indent="-285750">
              <a:buFont typeface="Arial" panose="020B0604020202020204" pitchFamily="34" charset="0"/>
              <a:buChar char="•"/>
            </a:pPr>
            <a:endParaRPr lang="en-US" dirty="0">
              <a:latin typeface="Times New Roman" panose="02020603050405020304"/>
              <a:cs typeface="Times New Roman" panose="02020603050405020304"/>
              <a:sym typeface="Times New Roman" panose="02020603050405020304"/>
            </a:endParaRPr>
          </a:p>
          <a:p>
            <a:pPr marL="457200" lvl="0" indent="-285750">
              <a:buFont typeface="Arial" panose="020B0604020202020204" pitchFamily="34" charset="0"/>
              <a:buChar char="•"/>
            </a:pPr>
            <a:r>
              <a:rPr lang="en-US" dirty="0">
                <a:latin typeface="Times New Roman" panose="02020603050405020304"/>
                <a:cs typeface="Times New Roman" panose="02020603050405020304"/>
                <a:sym typeface="Times New Roman" panose="02020603050405020304"/>
              </a:rPr>
              <a:t>With utilizing the power of YOLOv</a:t>
            </a:r>
            <a:r>
              <a:rPr lang="en-US" altLang="en-US" dirty="0">
                <a:latin typeface="Times New Roman" panose="02020603050405020304"/>
                <a:cs typeface="Times New Roman" panose="02020603050405020304"/>
                <a:sym typeface="Times New Roman" panose="02020603050405020304"/>
              </a:rPr>
              <a:t>8</a:t>
            </a:r>
            <a:r>
              <a:rPr lang="en-US" dirty="0">
                <a:latin typeface="Times New Roman" panose="02020603050405020304"/>
                <a:cs typeface="Times New Roman" panose="02020603050405020304"/>
                <a:sym typeface="Times New Roman" panose="02020603050405020304"/>
              </a:rPr>
              <a:t> (You Only Look Once version </a:t>
            </a:r>
            <a:r>
              <a:rPr lang="en-US" altLang="en-US" dirty="0">
                <a:latin typeface="Times New Roman" panose="02020603050405020304"/>
                <a:cs typeface="Times New Roman" panose="02020603050405020304"/>
                <a:sym typeface="Times New Roman" panose="02020603050405020304"/>
              </a:rPr>
              <a:t>8</a:t>
            </a:r>
            <a:r>
              <a:rPr lang="en-US" dirty="0">
                <a:latin typeface="Times New Roman" panose="02020603050405020304"/>
                <a:cs typeface="Times New Roman" panose="02020603050405020304"/>
                <a:sym typeface="Times New Roman" panose="02020603050405020304"/>
              </a:rPr>
              <a:t>), a state-of-the-art deep learning algorithm for object detection, this system can effectively monitor and detect abnormal fall patterns that may indicate potential safety concerns or malicious activities.</a:t>
            </a:r>
            <a:endParaRPr lang="en-US" dirty="0">
              <a:latin typeface="Times New Roman" panose="02020603050405020304"/>
              <a:cs typeface="Times New Roman" panose="02020603050405020304"/>
              <a:sym typeface="Times New Roman" panose="02020603050405020304"/>
            </a:endParaRPr>
          </a:p>
          <a:p>
            <a:pPr marL="457200" lvl="0" indent="-285750">
              <a:buFont typeface="Arial" panose="020B0604020202020204" pitchFamily="34" charset="0"/>
              <a:buChar char="•"/>
            </a:pPr>
            <a:endParaRPr lang="en-US" dirty="0">
              <a:latin typeface="Times New Roman" panose="02020603050405020304"/>
              <a:cs typeface="Times New Roman" panose="02020603050405020304"/>
              <a:sym typeface="Times New Roman" panose="02020603050405020304"/>
            </a:endParaRPr>
          </a:p>
          <a:p>
            <a:pPr marL="457200" lvl="0" indent="-285750">
              <a:buFont typeface="Arial" panose="020B0604020202020204" pitchFamily="34" charset="0"/>
              <a:buChar char="•"/>
            </a:pPr>
            <a:r>
              <a:rPr lang="en-US" dirty="0">
                <a:latin typeface="Times New Roman" panose="02020603050405020304"/>
                <a:cs typeface="Times New Roman" panose="02020603050405020304"/>
                <a:sym typeface="Times New Roman" panose="02020603050405020304"/>
              </a:rPr>
              <a:t>The model is trained to recognize human fall postures and distinguish between normal and suspicious falls, with a focus on minimizing false positives. </a:t>
            </a:r>
            <a:endParaRPr lang="en-US" dirty="0">
              <a:latin typeface="Times New Roman" panose="02020603050405020304"/>
              <a:cs typeface="Times New Roman" panose="02020603050405020304"/>
              <a:sym typeface="Times New Roman" panose="02020603050405020304"/>
            </a:endParaRPr>
          </a:p>
          <a:p>
            <a:pPr marL="171450" lvl="0"/>
            <a:endParaRPr lang="en-US" dirty="0">
              <a:latin typeface="Times New Roman" panose="02020603050405020304"/>
              <a:cs typeface="Times New Roman" panose="02020603050405020304"/>
              <a:sym typeface="Times New Roman" panose="02020603050405020304"/>
            </a:endParaRPr>
          </a:p>
          <a:p>
            <a:pPr marL="457200" lvl="0" indent="-285750">
              <a:buFont typeface="Arial" panose="020B0604020202020204" pitchFamily="34" charset="0"/>
              <a:buChar char="•"/>
            </a:pPr>
            <a:r>
              <a:rPr lang="en-US" dirty="0">
                <a:latin typeface="Times New Roman" panose="02020603050405020304"/>
                <a:cs typeface="Times New Roman" panose="02020603050405020304"/>
                <a:sym typeface="Times New Roman" panose="02020603050405020304"/>
              </a:rPr>
              <a:t>The system operates in real-time, providing immediate alerts upon detection of suspicious fall events. The proposed solution aims to improve safety measures in critical environments, ensuring prompt intervention and potentially preventing injuries or crimes.</a:t>
            </a:r>
            <a:endParaRPr lang="en-US" dirty="0">
              <a:latin typeface="Times New Roman" panose="02020603050405020304"/>
              <a:cs typeface="Times New Roman" panose="02020603050405020304"/>
              <a:sym typeface="Times New Roman" panose="02020603050405020304"/>
            </a:endParaRPr>
          </a:p>
          <a:p>
            <a:pPr marL="0" lvl="0" indent="0" algn="just" rtl="0">
              <a:lnSpc>
                <a:spcPct val="150000"/>
              </a:lnSpc>
              <a:spcBef>
                <a:spcPts val="1200"/>
              </a:spcBef>
              <a:spcAft>
                <a:spcPts val="1200"/>
              </a:spcAf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Motivation"/>
          <p:cNvSpPr txBox="1">
            <a:spLocks noGrp="1"/>
          </p:cNvSpPr>
          <p:nvPr>
            <p:ph type="title"/>
          </p:nvPr>
        </p:nvSpPr>
        <p:spPr>
          <a:xfrm>
            <a:off x="2591033" y="381096"/>
            <a:ext cx="6858001" cy="808039"/>
          </a:xfrm>
          <a:prstGeom prst="rect">
            <a:avLst/>
          </a:prstGeom>
        </p:spPr>
        <p:txBody>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rPr lang="en-US" dirty="0"/>
              <a:t>Motivation</a:t>
            </a:r>
            <a:endParaRPr lang="en-US" dirty="0"/>
          </a:p>
        </p:txBody>
      </p:sp>
      <p:sp>
        <p:nvSpPr>
          <p:cNvPr id="166" name="The area we are working on has most of the work on are based on speculative situations which doesn't fully represent the real world conditions.…"/>
          <p:cNvSpPr txBox="1"/>
          <p:nvPr/>
        </p:nvSpPr>
        <p:spPr>
          <a:xfrm>
            <a:off x="2258695" y="1710055"/>
            <a:ext cx="7772400" cy="1075055"/>
          </a:xfrm>
          <a:prstGeom prst="rect">
            <a:avLst/>
          </a:prstGeom>
          <a:noFill/>
          <a:ln w="12700" cap="flat">
            <a:noFill/>
            <a:miter lim="400000"/>
          </a:ln>
          <a:effectLst/>
        </p:spPr>
        <p:txBody>
          <a:bodyPr wrap="square" lIns="45718" tIns="45718" rIns="45718" bIns="45718" numCol="1" anchor="t">
            <a:spAutoFit/>
          </a:bodyPr>
          <a:lstStyle/>
          <a:p>
            <a:pPr algn="just">
              <a:buSzPct val="100000"/>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algn="just">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marL="285750" indent="-285750" algn="just">
              <a:buSzPct val="100000"/>
              <a:buFont typeface="Arial" panose="020B0604020202020204"/>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marL="285750" indent="-285750" algn="just">
              <a:buSzPct val="100000"/>
              <a:buFont typeface="Arial" panose="020B0604020202020204"/>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a:p>
        </p:txBody>
      </p:sp>
      <p:sp>
        <p:nvSpPr>
          <p:cNvPr id="168" name="Slide Number"/>
          <p:cNvSpPr txBox="1">
            <a:spLocks noGrp="1"/>
          </p:cNvSpPr>
          <p:nvPr>
            <p:ph type="sldNum" sz="quarter" idx="12"/>
          </p:nvPr>
        </p:nvSpPr>
        <p:spPr>
          <a:prstGeom prst="rect">
            <a:avLst/>
          </a:prstGeom>
        </p:spPr>
        <p:txBody>
          <a:bodyPr/>
          <a:lstStyle/>
          <a:p>
            <a:fld id="{86CB4B4D-7CA3-9044-876B-883B54F8677D}" type="slidenum">
              <a:rPr/>
            </a:fld>
            <a:endParaRPr dirty="0"/>
          </a:p>
        </p:txBody>
      </p:sp>
      <p:sp>
        <p:nvSpPr>
          <p:cNvPr id="2" name="Text Box 1"/>
          <p:cNvSpPr txBox="1"/>
          <p:nvPr/>
        </p:nvSpPr>
        <p:spPr>
          <a:xfrm>
            <a:off x="2144395" y="1513840"/>
            <a:ext cx="8091170" cy="45262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lstStyle/>
          <a:p>
            <a:pPr marL="285750" indent="-285750">
              <a:lnSpc>
                <a:spcPct val="150000"/>
              </a:lnSpc>
              <a:buFont typeface="Arial" panose="020B0604020202020204" pitchFamily="34" charset="0"/>
              <a:buChar char="•"/>
            </a:pPr>
            <a:r>
              <a:rPr lang="en-US" sz="1600" dirty="0">
                <a:latin typeface="Times New Roman" panose="02020603050405020304"/>
                <a:cs typeface="Times New Roman" panose="02020603050405020304"/>
              </a:rPr>
              <a:t>Falls are a leading cause of injury and death among the elderly</a:t>
            </a:r>
            <a:endParaRPr lang="en-US" sz="1600" dirty="0">
              <a:latin typeface="Times New Roman" panose="02020603050405020304"/>
              <a:cs typeface="Times New Roman" panose="02020603050405020304"/>
            </a:endParaRPr>
          </a:p>
          <a:p>
            <a:pPr marL="285750" indent="-285750">
              <a:lnSpc>
                <a:spcPct val="150000"/>
              </a:lnSpc>
              <a:buFont typeface="Arial" panose="020B0604020202020204" pitchFamily="34" charset="0"/>
              <a:buChar char="•"/>
            </a:pPr>
            <a:r>
              <a:rPr lang="en-US" sz="1600" dirty="0">
                <a:latin typeface="Times New Roman" panose="02020603050405020304"/>
                <a:cs typeface="Times New Roman" panose="02020603050405020304"/>
              </a:rPr>
              <a:t>Existing fall detection systems struggle with distinguishing normal vs. suspicious falls</a:t>
            </a:r>
            <a:endParaRPr lang="en-US" sz="1600" dirty="0">
              <a:latin typeface="Times New Roman" panose="02020603050405020304"/>
              <a:cs typeface="Times New Roman" panose="02020603050405020304"/>
            </a:endParaRPr>
          </a:p>
          <a:p>
            <a:pPr marL="285750" indent="-285750">
              <a:lnSpc>
                <a:spcPct val="150000"/>
              </a:lnSpc>
              <a:buFont typeface="Arial" panose="020B0604020202020204" pitchFamily="34" charset="0"/>
              <a:buChar char="•"/>
            </a:pPr>
            <a:r>
              <a:rPr lang="en-US" sz="1600" dirty="0">
                <a:latin typeface="Times New Roman" panose="02020603050405020304"/>
                <a:cs typeface="Times New Roman" panose="02020603050405020304"/>
              </a:rPr>
              <a:t>Traditional sensor-based systems require wearable devices, limiting their applicability</a:t>
            </a:r>
            <a:endParaRPr lang="en-US" sz="1600" dirty="0">
              <a:latin typeface="Times New Roman" panose="02020603050405020304"/>
              <a:cs typeface="Times New Roman" panose="02020603050405020304"/>
            </a:endParaRPr>
          </a:p>
          <a:p>
            <a:pPr marL="285750" indent="-285750">
              <a:lnSpc>
                <a:spcPct val="150000"/>
              </a:lnSpc>
              <a:buFont typeface="Arial" panose="020B0604020202020204" pitchFamily="34" charset="0"/>
              <a:buChar char="•"/>
            </a:pPr>
            <a:r>
              <a:rPr lang="en-US" sz="1600" dirty="0">
                <a:latin typeface="Times New Roman" panose="02020603050405020304"/>
                <a:cs typeface="Times New Roman" panose="02020603050405020304"/>
              </a:rPr>
              <a:t>Video-based systems often struggle with environmental variables</a:t>
            </a:r>
            <a:endParaRPr lang="en-US" sz="1600" dirty="0">
              <a:latin typeface="Times New Roman" panose="02020603050405020304"/>
              <a:cs typeface="Times New Roman" panose="02020603050405020304"/>
            </a:endParaRPr>
          </a:p>
          <a:p>
            <a:pPr marL="285750" indent="-285750">
              <a:lnSpc>
                <a:spcPct val="150000"/>
              </a:lnSpc>
              <a:buFont typeface="Arial" panose="020B0604020202020204" pitchFamily="34" charset="0"/>
              <a:buChar char="•"/>
            </a:pPr>
            <a:r>
              <a:rPr lang="en-US" sz="1600" dirty="0">
                <a:latin typeface="Times New Roman" panose="02020603050405020304"/>
                <a:cs typeface="Times New Roman" panose="02020603050405020304"/>
              </a:rPr>
              <a:t>Need for a system that can: </a:t>
            </a:r>
            <a:endParaRPr lang="en-US" sz="1600" dirty="0">
              <a:latin typeface="Times New Roman" panose="02020603050405020304"/>
              <a:cs typeface="Times New Roman" panose="02020603050405020304"/>
            </a:endParaRPr>
          </a:p>
          <a:p>
            <a:pPr marL="742950" lvl="1" indent="-285750">
              <a:lnSpc>
                <a:spcPct val="150000"/>
              </a:lnSpc>
              <a:buFont typeface="Arial" panose="020B0604020202020204" pitchFamily="34" charset="0"/>
              <a:buChar char="•"/>
            </a:pPr>
            <a:r>
              <a:rPr lang="en-US" sz="1600" dirty="0">
                <a:latin typeface="Times New Roman" panose="02020603050405020304"/>
                <a:cs typeface="Times New Roman" panose="02020603050405020304"/>
              </a:rPr>
              <a:t>Operate in real-time</a:t>
            </a:r>
            <a:endParaRPr lang="en-US" sz="1600" dirty="0">
              <a:latin typeface="Times New Roman" panose="02020603050405020304"/>
              <a:cs typeface="Times New Roman" panose="02020603050405020304"/>
            </a:endParaRPr>
          </a:p>
          <a:p>
            <a:pPr marL="742950" lvl="1" indent="-285750">
              <a:lnSpc>
                <a:spcPct val="150000"/>
              </a:lnSpc>
              <a:buFont typeface="Arial" panose="020B0604020202020204" pitchFamily="34" charset="0"/>
              <a:buChar char="•"/>
            </a:pPr>
            <a:r>
              <a:rPr lang="en-US" sz="1600" dirty="0">
                <a:latin typeface="Times New Roman" panose="02020603050405020304"/>
                <a:cs typeface="Times New Roman" panose="02020603050405020304"/>
              </a:rPr>
              <a:t>Minimize false positives</a:t>
            </a:r>
            <a:endParaRPr lang="en-US" sz="1600" dirty="0">
              <a:latin typeface="Times New Roman" panose="02020603050405020304"/>
              <a:cs typeface="Times New Roman" panose="02020603050405020304"/>
            </a:endParaRPr>
          </a:p>
          <a:p>
            <a:pPr marL="742950" lvl="1" indent="-285750">
              <a:lnSpc>
                <a:spcPct val="150000"/>
              </a:lnSpc>
              <a:buFont typeface="Arial" panose="020B0604020202020204" pitchFamily="34" charset="0"/>
              <a:buChar char="•"/>
            </a:pPr>
            <a:r>
              <a:rPr lang="en-US" sz="1600" dirty="0">
                <a:latin typeface="Times New Roman" panose="02020603050405020304"/>
                <a:cs typeface="Times New Roman" panose="02020603050405020304"/>
              </a:rPr>
              <a:t>Provide immediate alerts for suspicious falls</a:t>
            </a:r>
            <a:endParaRPr lang="en-US" sz="1600" dirty="0">
              <a:latin typeface="Times New Roman" panose="02020603050405020304"/>
              <a:cs typeface="Times New Roman" panose="02020603050405020304"/>
            </a:endParaRPr>
          </a:p>
          <a:p>
            <a:pPr marL="742950" lvl="1" indent="-285750">
              <a:lnSpc>
                <a:spcPct val="150000"/>
              </a:lnSpc>
              <a:buFont typeface="Arial" panose="020B0604020202020204" pitchFamily="34" charset="0"/>
              <a:buChar char="•"/>
            </a:pPr>
            <a:r>
              <a:rPr lang="en-US" sz="1600" dirty="0">
                <a:latin typeface="Times New Roman" panose="02020603050405020304"/>
                <a:cs typeface="Times New Roman" panose="02020603050405020304"/>
              </a:rPr>
              <a:t>Link detected falls to registered individuals</a:t>
            </a:r>
            <a:endParaRPr lang="en-US" sz="1600" dirty="0">
              <a:latin typeface="Times New Roman" panose="02020603050405020304"/>
              <a:cs typeface="Times New Roman" panose="02020603050405020304"/>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16"/>
          <p:cNvGraphicFramePr/>
          <p:nvPr/>
        </p:nvGraphicFramePr>
        <p:xfrm>
          <a:off x="1980883" y="1503387"/>
          <a:ext cx="8550910" cy="3206750"/>
        </p:xfrm>
        <a:graphic>
          <a:graphicData uri="http://schemas.openxmlformats.org/drawingml/2006/table">
            <a:tbl>
              <a:tblPr firstRow="1" bandRow="1">
                <a:noFill/>
                <a:tableStyleId>{3EB72314-79AA-4BD1-B76A-711E1CC63D4E}</a:tableStyleId>
              </a:tblPr>
              <a:tblGrid>
                <a:gridCol w="588010"/>
                <a:gridCol w="2045335"/>
                <a:gridCol w="1066800"/>
                <a:gridCol w="1697355"/>
                <a:gridCol w="1468120"/>
                <a:gridCol w="1685290"/>
              </a:tblGrid>
              <a:tr h="6350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3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87" marR="68587" marT="34293" marB="34293">
                    <a:lnB w="9525" cap="flat" cmpd="sng">
                      <a:solidFill>
                        <a:srgbClr val="9A9A9A"/>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              TITLE</a:t>
                      </a:r>
                      <a:endParaRPr sz="1050" u="none" strike="noStrike" cap="none"/>
                    </a:p>
                  </a:txBody>
                  <a:tcPr marL="68587" marR="68587" marT="34293" marB="34293">
                    <a:lnB w="9525" cap="flat" cmpd="sng">
                      <a:solidFill>
                        <a:srgbClr val="9A9A9A"/>
                      </a:solidFill>
                      <a:prstDash val="solid"/>
                      <a:round/>
                      <a:headEnd type="none" w="sm" len="sm"/>
                      <a:tailEnd type="none" w="sm" len="sm"/>
                    </a:lnB>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350" u="none" strike="noStrike" cap="none"/>
                        <a:t> </a:t>
                      </a: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YEAR OF      PUBLISH</a:t>
                      </a:r>
                      <a:endParaRPr sz="1050" u="none" strike="noStrike" cap="none"/>
                    </a:p>
                  </a:txBody>
                  <a:tcPr marL="68587" marR="68587" marT="34293" marB="34293">
                    <a:lnB w="9525" cap="flat" cmpd="sng">
                      <a:solidFill>
                        <a:srgbClr val="9A9A9A"/>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350" u="none" strike="noStrike" cap="none"/>
                        <a:t>     </a:t>
                      </a: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TECHNIQUES</a:t>
                      </a:r>
                      <a:endParaRPr sz="1050" u="none" strike="noStrike" cap="none"/>
                    </a:p>
                  </a:txBody>
                  <a:tcPr marL="68587" marR="68587" marT="34293" marB="34293">
                    <a:lnB w="9525" cap="flat" cmpd="sng">
                      <a:solidFill>
                        <a:srgbClr val="9A9A9A"/>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350" u="none" strike="noStrike" cap="none"/>
                        <a:t>  </a:t>
                      </a: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PARAMETERS</a:t>
                      </a:r>
                      <a:endParaRPr sz="1050" u="none" strike="noStrike" cap="none"/>
                    </a:p>
                  </a:txBody>
                  <a:tcPr marL="68587" marR="68587" marT="34293" marB="34293">
                    <a:lnB w="9525" cap="flat" cmpd="sng">
                      <a:solidFill>
                        <a:srgbClr val="9A9A9A"/>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350" u="none" strike="noStrike" cap="none" dirty="0"/>
                        <a:t>  </a:t>
                      </a:r>
                      <a:r>
                        <a:rPr lang="en-US" sz="1350" u="none" strike="noStrike" cap="none" dirty="0">
                          <a:latin typeface="Times New Roman" panose="02020603050405020304"/>
                          <a:ea typeface="Times New Roman" panose="02020603050405020304"/>
                          <a:cs typeface="Times New Roman" panose="02020603050405020304"/>
                          <a:sym typeface="Times New Roman" panose="02020603050405020304"/>
                        </a:rPr>
                        <a:t>ADVANTAGES </a:t>
                      </a:r>
                      <a:endParaRPr sz="1050" u="none" strike="noStrike" cap="none" dirty="0"/>
                    </a:p>
                  </a:txBody>
                  <a:tcPr marL="68587" marR="68587" marT="34293" marB="34293">
                    <a:lnB w="9525" cap="flat" cmpd="sng">
                      <a:solidFill>
                        <a:srgbClr val="9A9A9A"/>
                      </a:solidFill>
                      <a:prstDash val="solid"/>
                      <a:round/>
                      <a:headEnd type="none" w="sm" len="sm"/>
                      <a:tailEnd type="none" w="sm" len="sm"/>
                    </a:lnB>
                    <a:solidFill>
                      <a:srgbClr val="0070C0"/>
                    </a:solidFill>
                  </a:tcPr>
                </a:tc>
              </a:tr>
              <a:tr h="692150">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1</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Fall Detection using Deep Learning</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2022</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Convolutional Neural Networks (CNN), YOLOv3</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Detection accuracy, real-time processing</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High accuracy, real-time detection, reduces false positives</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r h="744855">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2</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dirty="0">
                          <a:latin typeface="Times New Roman" panose="02020603050405020304"/>
                          <a:ea typeface="Times New Roman" panose="02020603050405020304"/>
                          <a:cs typeface="Times New Roman" panose="02020603050405020304"/>
                          <a:sym typeface="Times New Roman" panose="02020603050405020304"/>
                        </a:rPr>
                        <a:t>Real-Time Fall Detection System Using YOLOv4</a:t>
                      </a:r>
                      <a:endParaRPr sz="1275" dirty="0">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2021</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YOLOv4</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Image processing, object detection, fall classification</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Fast processing, reliable in dynamic environments, scalable</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r h="1134745">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3</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A Comprehensive Survey on Fall Detection Systems</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2020</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Machine Learning, CNN, SVM</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Accuracy, robustness, fall detection rate</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dirty="0">
                          <a:latin typeface="Times New Roman" panose="02020603050405020304"/>
                          <a:ea typeface="Times New Roman" panose="02020603050405020304"/>
                          <a:cs typeface="Times New Roman" panose="02020603050405020304"/>
                          <a:sym typeface="Times New Roman" panose="02020603050405020304"/>
                        </a:rPr>
                        <a:t>Covers various algorithms, insights into practical implementation challenges</a:t>
                      </a:r>
                      <a:endParaRPr sz="1275" dirty="0">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bl>
          </a:graphicData>
        </a:graphic>
      </p:graphicFrame>
      <p:sp>
        <p:nvSpPr>
          <p:cNvPr id="102" name="Google Shape;102;p16"/>
          <p:cNvSpPr/>
          <p:nvPr/>
        </p:nvSpPr>
        <p:spPr>
          <a:xfrm>
            <a:off x="3581107" y="533205"/>
            <a:ext cx="4624754" cy="438581"/>
          </a:xfrm>
          <a:prstGeom prst="rect">
            <a:avLst/>
          </a:prstGeom>
          <a:noFill/>
          <a:ln>
            <a:noFill/>
          </a:ln>
        </p:spPr>
        <p:txBody>
          <a:bodyPr spcFirstLastPara="1" wrap="square" lIns="68568" tIns="34275" rIns="68568" bIns="34275" anchor="t"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3200" dirty="0">
                <a:latin typeface="Times New Roman" panose="02020603050405020304"/>
                <a:cs typeface="Times New Roman" panose="02020603050405020304"/>
                <a:sym typeface="Times New Roman" panose="02020603050405020304"/>
              </a:rPr>
              <a:t>LITERATURE SURVEY</a:t>
            </a:r>
            <a:endParaRPr sz="3200" dirty="0">
              <a:latin typeface="Times New Roman" panose="02020603050405020304"/>
              <a:cs typeface="Times New Roman" panose="02020603050405020304"/>
              <a:sym typeface="Calibri" panose="020F0502020204030204"/>
            </a:endParaRPr>
          </a:p>
        </p:txBody>
      </p:sp>
      <p:graphicFrame>
        <p:nvGraphicFramePr>
          <p:cNvPr id="5" name="Google Shape;101;p16"/>
          <p:cNvGraphicFramePr/>
          <p:nvPr/>
        </p:nvGraphicFramePr>
        <p:xfrm>
          <a:off x="1980883" y="4501857"/>
          <a:ext cx="8550910" cy="1134745"/>
        </p:xfrm>
        <a:graphic>
          <a:graphicData uri="http://schemas.openxmlformats.org/drawingml/2006/table">
            <a:tbl>
              <a:tblPr firstRow="1" bandRow="1">
                <a:noFill/>
                <a:tableStyleId>{3EB72314-79AA-4BD1-B76A-711E1CC63D4E}</a:tableStyleId>
              </a:tblPr>
              <a:tblGrid>
                <a:gridCol w="588010"/>
                <a:gridCol w="2045335"/>
                <a:gridCol w="1066800"/>
                <a:gridCol w="1697355"/>
                <a:gridCol w="1468120"/>
                <a:gridCol w="1685290"/>
              </a:tblGrid>
              <a:tr h="1134745">
                <a:tc>
                  <a:txBody>
                    <a:bodyPr/>
                    <a:lstStyle/>
                    <a:p>
                      <a:pPr marL="0" lvl="0" indent="0" algn="l" rtl="0">
                        <a:lnSpc>
                          <a:spcPct val="115000"/>
                        </a:lnSpc>
                        <a:spcBef>
                          <a:spcPts val="0"/>
                        </a:spcBef>
                        <a:spcAft>
                          <a:spcPts val="0"/>
                        </a:spcAft>
                        <a:buNone/>
                      </a:pPr>
                      <a:r>
                        <a:rPr lang="en-IN" alt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4</a:t>
                      </a:r>
                      <a:endParaRPr lang="en-IN" alt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c>
                  <a:txBody>
                    <a:bodyPr/>
                    <a:lstStyle/>
                    <a:p>
                      <a:pPr marL="0" lvl="0" indent="0" algn="l" rtl="0">
                        <a:lnSpc>
                          <a:spcPct val="115000"/>
                        </a:lnSpc>
                        <a:spcBef>
                          <a:spcPts val="0"/>
                        </a:spcBef>
                        <a:spcAft>
                          <a:spcPts val="0"/>
                        </a:spcAft>
                        <a:buNone/>
                      </a:pPr>
                      <a:r>
                        <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Fall Detection for Industrial Setups Using YOLOv8 Variants</a:t>
                      </a:r>
                      <a:endPar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c>
                  <a:txBody>
                    <a:bodyPr/>
                    <a:lstStyle/>
                    <a:p>
                      <a:pPr marL="0" lvl="0" indent="0" algn="l" rtl="0">
                        <a:lnSpc>
                          <a:spcPct val="115000"/>
                        </a:lnSpc>
                        <a:spcBef>
                          <a:spcPts val="0"/>
                        </a:spcBef>
                        <a:spcAft>
                          <a:spcPts val="0"/>
                        </a:spcAft>
                        <a:buNone/>
                      </a:pPr>
                      <a:r>
                        <a:rPr 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202</a:t>
                      </a:r>
                      <a:r>
                        <a:rPr lang="en-IN" alt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4</a:t>
                      </a:r>
                      <a:endParaRPr lang="en-IN" alt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c>
                  <a:txBody>
                    <a:bodyPr/>
                    <a:lstStyle/>
                    <a:p>
                      <a:pPr marL="0" lvl="0" indent="0" algn="l" rtl="0">
                        <a:lnSpc>
                          <a:spcPct val="115000"/>
                        </a:lnSpc>
                        <a:spcBef>
                          <a:spcPts val="0"/>
                        </a:spcBef>
                        <a:spcAft>
                          <a:spcPts val="0"/>
                        </a:spcAft>
                        <a:buNone/>
                      </a:pPr>
                      <a:r>
                        <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YOLOv8 Variants, Data Augmentation</a:t>
                      </a:r>
                      <a:endPar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c>
                  <a:txBody>
                    <a:bodyPr/>
                    <a:lstStyle/>
                    <a:p>
                      <a:pPr marL="0" lvl="0" indent="0" algn="l" rtl="0">
                        <a:lnSpc>
                          <a:spcPct val="115000"/>
                        </a:lnSpc>
                        <a:spcBef>
                          <a:spcPts val="0"/>
                        </a:spcBef>
                        <a:spcAft>
                          <a:spcPts val="0"/>
                        </a:spcAft>
                        <a:buNone/>
                      </a:pPr>
                      <a:r>
                        <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YOLOv8m: 25.9M params, 79.1 GFLOPs</a:t>
                      </a:r>
                      <a:endPar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c>
                  <a:txBody>
                    <a:bodyPr/>
                    <a:lstStyle/>
                    <a:p>
                      <a:pPr marL="0" lvl="0" indent="0" algn="l" rtl="0">
                        <a:lnSpc>
                          <a:spcPct val="115000"/>
                        </a:lnSpc>
                        <a:spcBef>
                          <a:spcPts val="0"/>
                        </a:spcBef>
                        <a:spcAft>
                          <a:spcPts val="0"/>
                        </a:spcAft>
                        <a:buNone/>
                      </a:pPr>
                      <a:r>
                        <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High accuracy (mAP 0.971 @ 50% IoU), suitable for industrial settings</a:t>
                      </a:r>
                      <a:endPar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aphicFrame>
        <p:nvGraphicFramePr>
          <p:cNvPr id="107" name="Google Shape;107;p17"/>
          <p:cNvGraphicFramePr/>
          <p:nvPr>
            <p:custDataLst>
              <p:tags r:id="rId1"/>
            </p:custDataLst>
          </p:nvPr>
        </p:nvGraphicFramePr>
        <p:xfrm>
          <a:off x="1824355" y="1261110"/>
          <a:ext cx="8550910" cy="3240405"/>
        </p:xfrm>
        <a:graphic>
          <a:graphicData uri="http://schemas.openxmlformats.org/drawingml/2006/table">
            <a:tbl>
              <a:tblPr firstRow="1" bandRow="1">
                <a:noFill/>
                <a:tableStyleId>{3EB72314-79AA-4BD1-B76A-711E1CC63D4E}</a:tableStyleId>
              </a:tblPr>
              <a:tblGrid>
                <a:gridCol w="588010"/>
                <a:gridCol w="2045335"/>
                <a:gridCol w="1066800"/>
                <a:gridCol w="1697355"/>
                <a:gridCol w="1468120"/>
                <a:gridCol w="1685290"/>
              </a:tblGrid>
              <a:tr h="5143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3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87" marR="68587" marT="34293" marB="34293">
                    <a:lnB w="9525" cap="flat" cmpd="sng">
                      <a:solidFill>
                        <a:srgbClr val="9A9A9A"/>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              TITLE</a:t>
                      </a:r>
                      <a:endParaRPr sz="1050" u="none" strike="noStrike" cap="none"/>
                    </a:p>
                  </a:txBody>
                  <a:tcPr marL="68587" marR="68587" marT="34293" marB="34293">
                    <a:lnB w="9525" cap="flat" cmpd="sng">
                      <a:solidFill>
                        <a:srgbClr val="9A9A9A"/>
                      </a:solidFill>
                      <a:prstDash val="solid"/>
                      <a:round/>
                      <a:headEnd type="none" w="sm" len="sm"/>
                      <a:tailEnd type="none" w="sm" len="sm"/>
                    </a:lnB>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350" u="none" strike="noStrike" cap="none"/>
                        <a:t> </a:t>
                      </a: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YEAR OF      PUBLISH</a:t>
                      </a:r>
                      <a:endParaRPr sz="1050" u="none" strike="noStrike" cap="none"/>
                    </a:p>
                  </a:txBody>
                  <a:tcPr marL="68587" marR="68587" marT="34293" marB="34293">
                    <a:lnB w="9525" cap="flat" cmpd="sng">
                      <a:solidFill>
                        <a:srgbClr val="9A9A9A"/>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350" u="none" strike="noStrike" cap="none"/>
                        <a:t>     </a:t>
                      </a: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TECHNIQUES</a:t>
                      </a:r>
                      <a:endParaRPr sz="1050" u="none" strike="noStrike" cap="none"/>
                    </a:p>
                  </a:txBody>
                  <a:tcPr marL="68587" marR="68587" marT="34293" marB="34293">
                    <a:lnB w="9525" cap="flat" cmpd="sng">
                      <a:solidFill>
                        <a:srgbClr val="9A9A9A"/>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350" u="none" strike="noStrike" cap="none"/>
                        <a:t>  </a:t>
                      </a: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PARAMETERS</a:t>
                      </a:r>
                      <a:endParaRPr sz="1050" u="none" strike="noStrike" cap="none"/>
                    </a:p>
                  </a:txBody>
                  <a:tcPr marL="68587" marR="68587" marT="34293" marB="34293">
                    <a:lnB w="9525" cap="flat" cmpd="sng">
                      <a:solidFill>
                        <a:srgbClr val="9A9A9A"/>
                      </a:solidFill>
                      <a:prstDash val="solid"/>
                      <a:round/>
                      <a:headEnd type="none" w="sm" len="sm"/>
                      <a:tailEnd type="none" w="sm" len="sm"/>
                    </a:lnB>
                    <a:solidFill>
                      <a:srgbClr val="0070C0"/>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350" u="none" strike="noStrike" cap="none"/>
                        <a:t>  </a:t>
                      </a:r>
                      <a:r>
                        <a:rPr lang="en-US" sz="1350" u="none" strike="noStrike" cap="none">
                          <a:latin typeface="Times New Roman" panose="02020603050405020304"/>
                          <a:ea typeface="Times New Roman" panose="02020603050405020304"/>
                          <a:cs typeface="Times New Roman" panose="02020603050405020304"/>
                          <a:sym typeface="Times New Roman" panose="02020603050405020304"/>
                        </a:rPr>
                        <a:t>ADVANTAGES </a:t>
                      </a:r>
                      <a:endParaRPr sz="1050" u="none" strike="noStrike" cap="none"/>
                    </a:p>
                  </a:txBody>
                  <a:tcPr marL="68587" marR="68587" marT="34293" marB="34293">
                    <a:lnB w="9525" cap="flat" cmpd="sng">
                      <a:solidFill>
                        <a:srgbClr val="9A9A9A"/>
                      </a:solidFill>
                      <a:prstDash val="solid"/>
                      <a:round/>
                      <a:headEnd type="none" w="sm" len="sm"/>
                      <a:tailEnd type="none" w="sm" len="sm"/>
                    </a:lnB>
                    <a:solidFill>
                      <a:srgbClr val="0070C0"/>
                    </a:solidFill>
                  </a:tcPr>
                </a:tc>
              </a:tr>
              <a:tr h="759460">
                <a:tc>
                  <a:txBody>
                    <a:bodyPr/>
                    <a:lstStyle/>
                    <a:p>
                      <a:pPr marL="0" lvl="0" indent="0" algn="l" rtl="0">
                        <a:lnSpc>
                          <a:spcPct val="115000"/>
                        </a:lnSpc>
                        <a:spcBef>
                          <a:spcPts val="0"/>
                        </a:spcBef>
                        <a:spcAft>
                          <a:spcPts val="0"/>
                        </a:spcAft>
                        <a:buNone/>
                      </a:pPr>
                      <a:r>
                        <a:rPr lang="en-IN" sz="1275">
                          <a:latin typeface="Times New Roman" panose="02020603050405020304"/>
                          <a:ea typeface="Times New Roman" panose="02020603050405020304"/>
                          <a:cs typeface="Times New Roman" panose="02020603050405020304"/>
                          <a:sym typeface="Times New Roman" panose="02020603050405020304"/>
                        </a:rPr>
                        <a:t>5</a:t>
                      </a:r>
                      <a:endParaRPr lang="en-IN"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YOLO-Based Human Fall Detection in Video Surveillance</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2023</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YOLOv5</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Frame rate, detection accuracy, video input</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High-speed detection, precise fall localization, real-time performance</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r h="910590">
                <a:tc>
                  <a:txBody>
                    <a:bodyPr/>
                    <a:lstStyle/>
                    <a:p>
                      <a:pPr marL="0" lvl="0" indent="0" algn="l" rtl="0">
                        <a:lnSpc>
                          <a:spcPct val="115000"/>
                        </a:lnSpc>
                        <a:spcBef>
                          <a:spcPts val="0"/>
                        </a:spcBef>
                        <a:spcAft>
                          <a:spcPts val="0"/>
                        </a:spcAft>
                        <a:buNone/>
                      </a:pPr>
                      <a:r>
                        <a:rPr lang="en-IN" sz="1275">
                          <a:latin typeface="Times New Roman" panose="02020603050405020304"/>
                          <a:ea typeface="Times New Roman" panose="02020603050405020304"/>
                          <a:cs typeface="Times New Roman" panose="02020603050405020304"/>
                          <a:sym typeface="Times New Roman" panose="02020603050405020304"/>
                        </a:rPr>
                        <a:t>6</a:t>
                      </a:r>
                      <a:endParaRPr lang="en-IN"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dirty="0">
                          <a:latin typeface="Times New Roman" panose="02020603050405020304"/>
                          <a:ea typeface="Times New Roman" panose="02020603050405020304"/>
                          <a:cs typeface="Times New Roman" panose="02020603050405020304"/>
                          <a:sym typeface="Times New Roman" panose="02020603050405020304"/>
                        </a:rPr>
                        <a:t>An AI-Powered Fall Detection System for Elderly Care</a:t>
                      </a:r>
                      <a:endParaRPr sz="1275" dirty="0">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2021</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Hybrid CNN-RNN Model</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Detection precision, fall event recognition</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Enhanced contextual understanding, accurate prediction of fall severity</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r h="1056005">
                <a:tc>
                  <a:txBody>
                    <a:bodyPr/>
                    <a:lstStyle/>
                    <a:p>
                      <a:pPr marL="0" lvl="0" indent="0" algn="l" rtl="0">
                        <a:lnSpc>
                          <a:spcPct val="115000"/>
                        </a:lnSpc>
                        <a:spcBef>
                          <a:spcPts val="0"/>
                        </a:spcBef>
                        <a:spcAft>
                          <a:spcPts val="0"/>
                        </a:spcAft>
                        <a:buNone/>
                      </a:pPr>
                      <a:r>
                        <a:rPr lang="en-IN" sz="1275">
                          <a:latin typeface="Times New Roman" panose="02020603050405020304"/>
                          <a:ea typeface="Times New Roman" panose="02020603050405020304"/>
                          <a:cs typeface="Times New Roman" panose="02020603050405020304"/>
                          <a:sym typeface="Times New Roman" panose="02020603050405020304"/>
                        </a:rPr>
                        <a:t>7</a:t>
                      </a:r>
                      <a:endParaRPr lang="en-IN"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Real-Time Suspicious Fall Detection using Deep Learning</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2020</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YOLOv3, Temporal Networks</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a:latin typeface="Times New Roman" panose="02020603050405020304"/>
                          <a:ea typeface="Times New Roman" panose="02020603050405020304"/>
                          <a:cs typeface="Times New Roman" panose="02020603050405020304"/>
                          <a:sym typeface="Times New Roman" panose="02020603050405020304"/>
                        </a:rPr>
                        <a:t>Event identification, suspicious behavior analysis</a:t>
                      </a:r>
                      <a:endParaRPr sz="1275">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75" dirty="0">
                          <a:latin typeface="Times New Roman" panose="02020603050405020304"/>
                          <a:ea typeface="Times New Roman" panose="02020603050405020304"/>
                          <a:cs typeface="Times New Roman" panose="02020603050405020304"/>
                          <a:sym typeface="Times New Roman" panose="02020603050405020304"/>
                        </a:rPr>
                        <a:t>Effective for complex environments, accurate detection in varied conditions</a:t>
                      </a:r>
                      <a:endParaRPr sz="1275" dirty="0">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bl>
          </a:graphicData>
        </a:graphic>
      </p:graphicFrame>
      <p:graphicFrame>
        <p:nvGraphicFramePr>
          <p:cNvPr id="2" name="Google Shape;107;p17"/>
          <p:cNvGraphicFramePr/>
          <p:nvPr/>
        </p:nvGraphicFramePr>
        <p:xfrm>
          <a:off x="1824038" y="4501451"/>
          <a:ext cx="8550910" cy="1131570"/>
        </p:xfrm>
        <a:graphic>
          <a:graphicData uri="http://schemas.openxmlformats.org/drawingml/2006/table">
            <a:tbl>
              <a:tblPr firstRow="1" bandRow="1">
                <a:noFill/>
                <a:tableStyleId>{3EB72314-79AA-4BD1-B76A-711E1CC63D4E}</a:tableStyleId>
              </a:tblPr>
              <a:tblGrid>
                <a:gridCol w="588010"/>
                <a:gridCol w="2045335"/>
                <a:gridCol w="1066800"/>
                <a:gridCol w="1697355"/>
                <a:gridCol w="1468120"/>
                <a:gridCol w="1685290"/>
              </a:tblGrid>
              <a:tr h="1131570">
                <a:tc>
                  <a:txBody>
                    <a:bodyPr/>
                    <a:lstStyle/>
                    <a:p>
                      <a:pPr marL="0" lvl="0" indent="0" algn="l" rtl="0">
                        <a:lnSpc>
                          <a:spcPct val="115000"/>
                        </a:lnSpc>
                        <a:spcBef>
                          <a:spcPts val="0"/>
                        </a:spcBef>
                        <a:spcAft>
                          <a:spcPts val="0"/>
                        </a:spcAft>
                        <a:buNone/>
                      </a:pPr>
                      <a:r>
                        <a:rPr lang="en-IN" alt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8</a:t>
                      </a:r>
                      <a:endParaRPr lang="en-IN" alt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c>
                  <a:txBody>
                    <a:bodyPr/>
                    <a:lstStyle/>
                    <a:p>
                      <a:pPr marL="0" lvl="0" indent="0" algn="l" rtl="0">
                        <a:lnSpc>
                          <a:spcPct val="115000"/>
                        </a:lnSpc>
                        <a:spcBef>
                          <a:spcPts val="0"/>
                        </a:spcBef>
                        <a:spcAft>
                          <a:spcPts val="0"/>
                        </a:spcAft>
                        <a:buNone/>
                      </a:pPr>
                      <a:r>
                        <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Fast and High-Precision Human Fall Detection Using Improved YOLOv8 Model</a:t>
                      </a:r>
                      <a:endPar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c>
                  <a:txBody>
                    <a:bodyPr/>
                    <a:lstStyle/>
                    <a:p>
                      <a:pPr marL="0" lvl="0" indent="0" algn="l" rtl="0">
                        <a:lnSpc>
                          <a:spcPct val="115000"/>
                        </a:lnSpc>
                        <a:spcBef>
                          <a:spcPts val="0"/>
                        </a:spcBef>
                        <a:spcAft>
                          <a:spcPts val="0"/>
                        </a:spcAft>
                        <a:buNone/>
                      </a:pPr>
                      <a:r>
                        <a:rPr 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202</a:t>
                      </a:r>
                      <a:r>
                        <a:rPr lang="en-IN" alt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4</a:t>
                      </a:r>
                      <a:endParaRPr lang="en-IN" alt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c>
                  <a:txBody>
                    <a:bodyPr/>
                    <a:lstStyle/>
                    <a:p>
                      <a:pPr marL="0" lvl="0" indent="0" algn="l" rtl="0">
                        <a:lnSpc>
                          <a:spcPct val="115000"/>
                        </a:lnSpc>
                        <a:spcBef>
                          <a:spcPts val="0"/>
                        </a:spcBef>
                        <a:spcAft>
                          <a:spcPts val="0"/>
                        </a:spcAft>
                        <a:buNone/>
                      </a:pPr>
                      <a:r>
                        <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Improved YOLOv8, Attention Mechanism, Layer Reduction</a:t>
                      </a:r>
                      <a:endPar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c>
                  <a:txBody>
                    <a:bodyPr/>
                    <a:lstStyle/>
                    <a:p>
                      <a:pPr marL="0" lvl="0" indent="0" algn="l" rtl="0">
                        <a:lnSpc>
                          <a:spcPct val="115000"/>
                        </a:lnSpc>
                        <a:spcBef>
                          <a:spcPts val="0"/>
                        </a:spcBef>
                        <a:spcAft>
                          <a:spcPts val="0"/>
                        </a:spcAft>
                        <a:buNone/>
                      </a:pPr>
                      <a:r>
                        <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2.15M params, 207 layers</a:t>
                      </a:r>
                      <a:r>
                        <a:rPr lang="en-IN" altLang="en-US"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Reduced convolutional layers (4 Conv + 2 C2f)</a:t>
                      </a:r>
                      <a:endPar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c>
                  <a:txBody>
                    <a:bodyPr/>
                    <a:lstStyle/>
                    <a:p>
                      <a:pPr marL="0" lvl="0" indent="0" algn="l" rtl="0">
                        <a:lnSpc>
                          <a:spcPct val="115000"/>
                        </a:lnSpc>
                        <a:spcBef>
                          <a:spcPts val="0"/>
                        </a:spcBef>
                        <a:spcAft>
                          <a:spcPts val="0"/>
                        </a:spcAft>
                        <a:buNone/>
                      </a:pPr>
                      <a:r>
                        <a:rPr lang="en-US" altLang="en-GB" sz="1275" b="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High precision (</a:t>
                      </a:r>
                      <a:r>
                        <a:rPr lang="en-US" altLang="en-GB" sz="1275" b="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mAP</a:t>
                      </a:r>
                      <a:r>
                        <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rPr>
                        <a:t> 0.965), real-time performance, lightweight</a:t>
                      </a:r>
                      <a:endParaRPr lang="en-US" altLang="en-GB" sz="1275" b="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txBody>
                  <a:tcPr marL="35718" marR="35718" marT="7143" marB="7143">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solidFill>
                      <a:schemeClr val="accent2">
                        <a:lumMod val="20000"/>
                        <a:lumOff val="80000"/>
                      </a:schemeClr>
                    </a:solidFill>
                  </a:tcPr>
                </a:tc>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Motivation"/>
          <p:cNvSpPr txBox="1">
            <a:spLocks noGrp="1"/>
          </p:cNvSpPr>
          <p:nvPr>
            <p:ph type="title"/>
          </p:nvPr>
        </p:nvSpPr>
        <p:spPr>
          <a:xfrm>
            <a:off x="2591033" y="381096"/>
            <a:ext cx="6858001" cy="808039"/>
          </a:xfrm>
          <a:prstGeom prst="rect">
            <a:avLst/>
          </a:prstGeom>
        </p:spPr>
        <p:txBody>
          <a:bodyPr>
            <a:norm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pPr hangingPunct="0">
              <a:buClr>
                <a:srgbClr val="000000"/>
              </a:buClr>
              <a:buSzPts val="3200"/>
            </a:pPr>
            <a:r>
              <a:rPr lang="en-US" dirty="0">
                <a:sym typeface="Arial" panose="020B0604020202020204"/>
              </a:rPr>
              <a:t>Key Findings</a:t>
            </a:r>
            <a:endParaRPr lang="en-US" dirty="0">
              <a:ea typeface="+mj-ea"/>
              <a:sym typeface="Arial" panose="020B0604020202020204"/>
            </a:endParaRPr>
          </a:p>
        </p:txBody>
      </p:sp>
      <p:sp>
        <p:nvSpPr>
          <p:cNvPr id="166" name="The area we are working on has most of the work on are based on speculative situations which doesn't fully represent the real world conditions.…"/>
          <p:cNvSpPr txBox="1"/>
          <p:nvPr/>
        </p:nvSpPr>
        <p:spPr>
          <a:xfrm>
            <a:off x="2258695" y="1710055"/>
            <a:ext cx="7772400" cy="1075055"/>
          </a:xfrm>
          <a:prstGeom prst="rect">
            <a:avLst/>
          </a:prstGeom>
          <a:noFill/>
          <a:ln w="12700" cap="flat">
            <a:noFill/>
            <a:miter lim="400000"/>
          </a:ln>
          <a:effectLst/>
        </p:spPr>
        <p:txBody>
          <a:bodyPr wrap="square" lIns="45718" tIns="45718" rIns="45718" bIns="45718" numCol="1" anchor="t">
            <a:spAutoFit/>
          </a:bodyPr>
          <a:lstStyle/>
          <a:p>
            <a:pPr algn="just">
              <a:buSzPct val="100000"/>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algn="just">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marL="285750" indent="-285750" algn="just">
              <a:buSzPct val="100000"/>
              <a:buFont typeface="Arial" panose="020B0604020202020204"/>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marL="285750" indent="-285750" algn="just">
              <a:buSzPct val="100000"/>
              <a:buFont typeface="Arial" panose="020B0604020202020204"/>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a:p>
        </p:txBody>
      </p:sp>
      <p:sp>
        <p:nvSpPr>
          <p:cNvPr id="168" name="Slide Number"/>
          <p:cNvSpPr txBox="1">
            <a:spLocks noGrp="1"/>
          </p:cNvSpPr>
          <p:nvPr>
            <p:ph type="sldNum" sz="quarter" idx="12"/>
          </p:nvPr>
        </p:nvSpPr>
        <p:spPr>
          <a:prstGeom prst="rect">
            <a:avLst/>
          </a:prstGeom>
        </p:spPr>
        <p:txBody>
          <a:bodyPr/>
          <a:lstStyle/>
          <a:p>
            <a:fld id="{86CB4B4D-7CA3-9044-876B-883B54F8677D}" type="slidenum">
              <a:rPr/>
            </a:fld>
            <a:endParaRPr/>
          </a:p>
        </p:txBody>
      </p:sp>
      <p:sp>
        <p:nvSpPr>
          <p:cNvPr id="2" name="Text Box 1"/>
          <p:cNvSpPr txBox="1"/>
          <p:nvPr/>
        </p:nvSpPr>
        <p:spPr>
          <a:xfrm>
            <a:off x="2144395" y="1513840"/>
            <a:ext cx="8091170" cy="45262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lstStyle/>
          <a:p>
            <a:pPr>
              <a:buNone/>
            </a:pPr>
            <a:r>
              <a:rPr lang="en-US" b="1" dirty="0">
                <a:latin typeface="Times New Roman" panose="02020603050405020304" pitchFamily="18" charset="0"/>
                <a:cs typeface="Times New Roman" panose="02020603050405020304" pitchFamily="18" charset="0"/>
              </a:rPr>
              <a:t>Major Trends in Fall Detection Research:</a:t>
            </a:r>
            <a:endParaRPr lang="en-US" b="1"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Evolution of Detection Methods: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Progression from sensor-based to vision-based approaches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Shift from traditional algorithms to deep learning models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YOLO architectures emerging as preferred solution for real-time applications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Improvements: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76.5% (sensor-based) → 96.5% (YOLOv8 with attention)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Response time: Reduced from 2.5s to &lt;0.3s in recent implementations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False positive rates: Decreased from 15% to &lt;3% with context-aware systems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Technical Advancements: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Temporal analysis integration for improved context understanding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Hybrid CNN-RNN approaches for sequential frame processing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Attention mechanisms for focusing on relevant movement patterns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Layer optimization for balancing performance and resource requirement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Motivation"/>
          <p:cNvSpPr txBox="1">
            <a:spLocks noGrp="1"/>
          </p:cNvSpPr>
          <p:nvPr>
            <p:ph type="title"/>
          </p:nvPr>
        </p:nvSpPr>
        <p:spPr>
          <a:xfrm>
            <a:off x="2591033" y="381096"/>
            <a:ext cx="6858001" cy="808039"/>
          </a:xfrm>
          <a:prstGeom prst="rect">
            <a:avLst/>
          </a:prstGeom>
        </p:spPr>
        <p:txBody>
          <a:bodyPr>
            <a:norm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pPr hangingPunct="0">
              <a:buClr>
                <a:srgbClr val="000000"/>
              </a:buClr>
              <a:buSzPts val="3200"/>
            </a:pPr>
            <a:r>
              <a:rPr lang="en-US" dirty="0">
                <a:sym typeface="Arial" panose="020B0604020202020204"/>
              </a:rPr>
              <a:t>Research</a:t>
            </a:r>
            <a:r>
              <a:rPr lang="en-US" dirty="0">
                <a:ea typeface="+mj-ea"/>
                <a:sym typeface="Arial" panose="020B0604020202020204"/>
              </a:rPr>
              <a:t> Gap</a:t>
            </a:r>
            <a:endParaRPr lang="en-US" dirty="0">
              <a:ea typeface="+mj-ea"/>
              <a:sym typeface="Arial" panose="020B0604020202020204"/>
            </a:endParaRPr>
          </a:p>
        </p:txBody>
      </p:sp>
      <p:sp>
        <p:nvSpPr>
          <p:cNvPr id="166" name="The area we are working on has most of the work on are based on speculative situations which doesn't fully represent the real world conditions.…"/>
          <p:cNvSpPr txBox="1"/>
          <p:nvPr/>
        </p:nvSpPr>
        <p:spPr>
          <a:xfrm>
            <a:off x="2258695" y="1710055"/>
            <a:ext cx="7772400" cy="1075055"/>
          </a:xfrm>
          <a:prstGeom prst="rect">
            <a:avLst/>
          </a:prstGeom>
          <a:noFill/>
          <a:ln w="12700" cap="flat">
            <a:noFill/>
            <a:miter lim="400000"/>
          </a:ln>
          <a:effectLst/>
        </p:spPr>
        <p:txBody>
          <a:bodyPr wrap="square" lIns="45718" tIns="45718" rIns="45718" bIns="45718" numCol="1" anchor="t">
            <a:spAutoFit/>
          </a:bodyPr>
          <a:lstStyle/>
          <a:p>
            <a:pPr algn="just">
              <a:buSzPct val="100000"/>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algn="just">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marL="285750" indent="-285750" algn="just">
              <a:buSzPct val="100000"/>
              <a:buFont typeface="Arial" panose="020B0604020202020204"/>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a:p>
          <a:p>
            <a:pPr marL="285750" indent="-285750" algn="just">
              <a:buSzPct val="100000"/>
              <a:buFont typeface="Arial" panose="020B0604020202020204"/>
              <a:buChar char="•"/>
              <a:defRPr sz="1600">
                <a:latin typeface="Times New Roman" panose="02020603050405020304"/>
                <a:ea typeface="Times New Roman" panose="02020603050405020304"/>
                <a:cs typeface="Times New Roman" panose="02020603050405020304"/>
                <a:sym typeface="Times New Roman" panose="02020603050405020304"/>
              </a:defRPr>
            </a:pPr>
            <a:endParaRPr lang="en-US"/>
          </a:p>
        </p:txBody>
      </p:sp>
      <p:sp>
        <p:nvSpPr>
          <p:cNvPr id="168" name="Slide Number"/>
          <p:cNvSpPr txBox="1">
            <a:spLocks noGrp="1"/>
          </p:cNvSpPr>
          <p:nvPr>
            <p:ph type="sldNum" sz="quarter" idx="12"/>
          </p:nvPr>
        </p:nvSpPr>
        <p:spPr>
          <a:prstGeom prst="rect">
            <a:avLst/>
          </a:prstGeom>
        </p:spPr>
        <p:txBody>
          <a:bodyPr/>
          <a:lstStyle/>
          <a:p>
            <a:fld id="{86CB4B4D-7CA3-9044-876B-883B54F8677D}" type="slidenum">
              <a:rPr/>
            </a:fld>
            <a:endParaRPr/>
          </a:p>
        </p:txBody>
      </p:sp>
      <p:sp>
        <p:nvSpPr>
          <p:cNvPr id="2" name="Text Box 1"/>
          <p:cNvSpPr txBox="1"/>
          <p:nvPr/>
        </p:nvSpPr>
        <p:spPr>
          <a:xfrm>
            <a:off x="2144395" y="1513840"/>
            <a:ext cx="8091170" cy="45262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lstStyle/>
          <a:p>
            <a:pPr algn="just">
              <a:buFont typeface="Arial" panose="020B0604020202020204" pitchFamily="34" charset="0"/>
            </a:pPr>
            <a:r>
              <a:rPr lang="en-US" altLang="en-GB" sz="1600" dirty="0">
                <a:latin typeface="Times New Roman" panose="02020603050405020304" pitchFamily="18" charset="0"/>
                <a:cs typeface="Times New Roman" panose="02020603050405020304" pitchFamily="18" charset="0"/>
              </a:rPr>
              <a:t>Existing fall detection systems predominantly rely on sensor-based or traditional video analysis techniques, each with inherent limitations:</a:t>
            </a:r>
            <a:endParaRPr lang="en-US" altLang="en-GB" sz="1600" dirty="0">
              <a:latin typeface="Times New Roman" panose="02020603050405020304" pitchFamily="18" charset="0"/>
              <a:cs typeface="Times New Roman" panose="02020603050405020304" pitchFamily="18"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endParaRPr kumimoji="0" lang="en-US" altLang="en-GB" sz="1200" b="0" i="0" u="none" strike="noStrike" cap="none" spc="0" normalizeH="0" baseline="0" dirty="0">
              <a:ln>
                <a:noFill/>
              </a:ln>
              <a:solidFill>
                <a:srgbClr val="000000"/>
              </a:solidFill>
              <a:effectLst/>
              <a:uFillTx/>
              <a:latin typeface="+mj-lt"/>
              <a:ea typeface="+mj-ea"/>
              <a:cs typeface="+mj-cs"/>
              <a:sym typeface="Arial" panose="020B0604020202020204"/>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GB" sz="1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panose="020B0604020202020204"/>
              </a:rPr>
              <a:t>Sensor-Based Methods</a:t>
            </a:r>
            <a:r>
              <a:rPr kumimoji="0" lang="en-US" altLang="en-GB"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panose="020B0604020202020204"/>
              </a:rPr>
              <a:t>: </a:t>
            </a:r>
            <a:r>
              <a:rPr lang="en-US" altLang="en-GB" sz="1600" dirty="0">
                <a:latin typeface="Times New Roman" panose="02020603050405020304" pitchFamily="18" charset="0"/>
                <a:cs typeface="Times New Roman" panose="02020603050405020304" pitchFamily="18" charset="0"/>
              </a:rPr>
              <a:t>Utilize accelerometers, gyroscopes, or wearable devices to detect abrupt movements. However, these approaches often suffer from high false positive rates, as daily activities (e.g., sitting down abruptly) can be misclassified as falls. Additionally, wearables require user compliance, which may not always be feasible.</a:t>
            </a:r>
            <a:endParaRPr lang="en-US" altLang="en-GB" sz="1600" dirty="0">
              <a:latin typeface="Times New Roman" panose="02020603050405020304" pitchFamily="18" charset="0"/>
              <a:cs typeface="Times New Roman" panose="02020603050405020304" pitchFamily="18"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endParaRPr kumimoji="0" lang="en-US" altLang="en-GB" sz="1200" b="0" i="0" u="none" strike="noStrike" cap="none" spc="0" normalizeH="0" baseline="0" dirty="0">
              <a:ln>
                <a:noFill/>
              </a:ln>
              <a:solidFill>
                <a:srgbClr val="000000"/>
              </a:solidFill>
              <a:effectLst/>
              <a:uFillTx/>
              <a:latin typeface="+mj-lt"/>
              <a:ea typeface="+mj-ea"/>
              <a:cs typeface="+mj-cs"/>
              <a:sym typeface="Arial" panose="020B0604020202020204"/>
            </a:endParaRPr>
          </a:p>
          <a:p>
            <a:pPr marL="285750" indent="-285750">
              <a:buFont typeface="Arial" panose="020B0604020202020204" pitchFamily="34" charset="0"/>
              <a:buChar char="•"/>
            </a:pPr>
            <a:r>
              <a:rPr lang="en-US" altLang="en-GB" sz="1600" b="1" dirty="0">
                <a:latin typeface="Times New Roman" panose="02020603050405020304" pitchFamily="18" charset="0"/>
                <a:cs typeface="Times New Roman" panose="02020603050405020304" pitchFamily="18" charset="0"/>
              </a:rPr>
              <a:t>Video-Based Methods: </a:t>
            </a:r>
            <a:r>
              <a:rPr lang="en-US" altLang="en-GB" sz="1600" dirty="0">
                <a:latin typeface="Times New Roman" panose="02020603050405020304" pitchFamily="18" charset="0"/>
                <a:cs typeface="Times New Roman" panose="02020603050405020304" pitchFamily="18" charset="0"/>
              </a:rPr>
              <a:t>Employ motion detection, optical flow, or background subtraction to recognize fall patterns. These systems, while more effective in distinguishing falls, struggle with environmental challenges such as occlusion, lighting variations, and dynamic backgrounds.</a:t>
            </a:r>
            <a:endParaRPr lang="en-US" altLang="en-GB" sz="1600" dirty="0">
              <a:latin typeface="Times New Roman" panose="02020603050405020304" pitchFamily="18" charset="0"/>
              <a:cs typeface="Times New Roman" panose="02020603050405020304" pitchFamily="18"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endParaRPr kumimoji="0" lang="en-US" altLang="en-GB" sz="1200" b="0" i="0" u="none" strike="noStrike" cap="none" spc="0" normalizeH="0" baseline="0" dirty="0">
              <a:ln>
                <a:noFill/>
              </a:ln>
              <a:solidFill>
                <a:srgbClr val="000000"/>
              </a:solidFill>
              <a:effectLst/>
              <a:uFillTx/>
              <a:latin typeface="+mj-lt"/>
              <a:ea typeface="+mj-ea"/>
              <a:cs typeface="+mj-cs"/>
              <a:sym typeface="Arial" panose="020B0604020202020204"/>
            </a:endParaRPr>
          </a:p>
          <a:p>
            <a:pPr marL="285750" indent="-285750">
              <a:buFont typeface="Arial" panose="020B0604020202020204" pitchFamily="34" charset="0"/>
              <a:buChar char="•"/>
            </a:pPr>
            <a:r>
              <a:rPr lang="en-US" altLang="en-GB" sz="1600" b="1" dirty="0">
                <a:latin typeface="Times New Roman" panose="02020603050405020304" pitchFamily="18" charset="0"/>
                <a:cs typeface="Times New Roman" panose="02020603050405020304" pitchFamily="18" charset="0"/>
              </a:rPr>
              <a:t>Lack of Context Awareness: </a:t>
            </a:r>
            <a:r>
              <a:rPr lang="en-US" altLang="en-GB" sz="1600" dirty="0">
                <a:latin typeface="Times New Roman" panose="02020603050405020304" pitchFamily="18" charset="0"/>
                <a:cs typeface="Times New Roman" panose="02020603050405020304" pitchFamily="18" charset="0"/>
              </a:rPr>
              <a:t>Many systems fail to differentiate between accidental falls and suspicious fall events, leading to limited applicability in security-sensitive areas. Suspicious falls, such as those induced by external forces or potential violence, require additional intelligence beyond simple posture recognition.</a:t>
            </a:r>
            <a:endParaRPr lang="en-US" altLang="en-GB" sz="1600" dirty="0">
              <a:latin typeface="Times New Roman" panose="02020603050405020304" pitchFamily="18" charset="0"/>
              <a:cs typeface="Times New Roman" panose="02020603050405020304" pitchFamily="18"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endParaRPr kumimoji="0" lang="en-US" altLang="en-GB" sz="1200" b="0" i="0" u="none" strike="noStrike" cap="none" spc="0" normalizeH="0" baseline="0" dirty="0">
              <a:ln>
                <a:noFill/>
              </a:ln>
              <a:solidFill>
                <a:srgbClr val="000000"/>
              </a:solidFill>
              <a:effectLst/>
              <a:uFillTx/>
              <a:latin typeface="+mj-lt"/>
              <a:ea typeface="+mj-ea"/>
              <a:cs typeface="+mj-cs"/>
              <a:sym typeface="Arial" panose="020B0604020202020204"/>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en-GB" sz="1600" b="1" dirty="0">
                <a:latin typeface="Times New Roman" panose="02020603050405020304" pitchFamily="18" charset="0"/>
                <a:cs typeface="Times New Roman" panose="02020603050405020304" pitchFamily="18" charset="0"/>
              </a:rPr>
              <a:t>Limited Dataset Variability: </a:t>
            </a:r>
            <a:r>
              <a:rPr lang="en-US" altLang="en-GB" sz="1600" dirty="0">
                <a:latin typeface="Times New Roman" panose="02020603050405020304" pitchFamily="18" charset="0"/>
                <a:cs typeface="Times New Roman" panose="02020603050405020304" pitchFamily="18" charset="0"/>
              </a:rPr>
              <a:t>Most existing datasets used for training fall detection models contain only generic fall scenarios, limiting generalization across diverse environments. There is a need for larger, more diverse datasets that incorporate varied fall scenarios, multiple viewpoints, and different illumination conditions to improve model robustness.</a:t>
            </a:r>
            <a:endParaRPr lang="en-US" altLang="en-GB" sz="1600" dirty="0">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pPr>
            <a:endParaRPr lang="en-US" altLang="en-GB" sz="1600" dirty="0">
              <a:latin typeface="Times New Roman" panose="02020603050405020304" pitchFamily="18" charset="0"/>
              <a:cs typeface="Times New Roman" panose="02020603050405020304" pitchFamily="18"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endParaRPr lang="en-US" altLang="en-GB"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sz="3200" dirty="0">
                <a:latin typeface="Times New Roman" panose="02020603050405020304"/>
                <a:cs typeface="Times New Roman" panose="02020603050405020304"/>
                <a:sym typeface="Times New Roman" panose="02020603050405020304"/>
              </a:rPr>
              <a:t>Objectives</a:t>
            </a:r>
            <a:endParaRPr lang="en-US" altLang="en-GB" sz="3200" dirty="0">
              <a:latin typeface="Times New Roman" panose="02020603050405020304"/>
              <a:cs typeface="Times New Roman" panose="02020603050405020304"/>
              <a:sym typeface="Times New Roman" panose="02020603050405020304"/>
            </a:endParaRPr>
          </a:p>
        </p:txBody>
      </p:sp>
      <p:sp>
        <p:nvSpPr>
          <p:cNvPr id="3" name="Text Box 2"/>
          <p:cNvSpPr txBox="1"/>
          <p:nvPr/>
        </p:nvSpPr>
        <p:spPr>
          <a:xfrm>
            <a:off x="2093595" y="1447800"/>
            <a:ext cx="8044180" cy="4159250"/>
          </a:xfrm>
          <a:prstGeom prst="rect">
            <a:avLst/>
          </a:prstGeom>
        </p:spPr>
        <p:txBody>
          <a:bodyPr wrap="square">
            <a:noAutofit/>
          </a:bodyPr>
          <a:lstStyle/>
          <a:p>
            <a:endParaRPr lang="en-US" altLang="zh-CN" sz="1500" b="1" dirty="0">
              <a:latin typeface="Times New Roman" panose="02020603050405020304" pitchFamily="18" charset="0"/>
              <a:cs typeface="Times New Roman" panose="02020603050405020304" pitchFamily="18" charset="0"/>
            </a:endParaRPr>
          </a:p>
          <a:p>
            <a:r>
              <a:rPr lang="en-US" altLang="zh-CN" sz="1500" b="1" dirty="0">
                <a:latin typeface="Times New Roman" panose="02020603050405020304" pitchFamily="18" charset="0"/>
                <a:cs typeface="Times New Roman" panose="02020603050405020304" pitchFamily="18" charset="0"/>
              </a:rPr>
              <a:t>The "Real-Time Suspicious Fall Event Detection" project aims to:</a:t>
            </a:r>
            <a:endParaRPr lang="en-US" altLang="zh-CN" sz="1500" b="1" dirty="0">
              <a:latin typeface="Times New Roman" panose="02020603050405020304" pitchFamily="18" charset="0"/>
              <a:cs typeface="Times New Roman" panose="02020603050405020304" pitchFamily="18" charset="0"/>
            </a:endParaRPr>
          </a:p>
          <a:p>
            <a:endParaRPr lang="en-US" altLang="zh-CN" sz="1500" dirty="0"/>
          </a:p>
          <a:p>
            <a:pPr marL="285750" indent="-285750">
              <a:lnSpc>
                <a:spcPct val="15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Develop an intelligent monitoring system that accurately detects and classifies fall events in real-time</a:t>
            </a:r>
            <a:endParaRPr lang="en-US" altLang="zh-C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Distinguish between normal and suspicious fall events that may require investigation</a:t>
            </a:r>
            <a:endParaRPr lang="en-US" altLang="zh-C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Minimize false positives while delivering reliable alerts</a:t>
            </a:r>
            <a:endParaRPr lang="en-US" altLang="zh-C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Enhance safety and security in healthcare facilities, elderly care centers, and public areas</a:t>
            </a:r>
            <a:endParaRPr lang="en-US" altLang="zh-C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Provide immediate alerts upon detection of suspicious falls to enable prompt intervention</a:t>
            </a:r>
            <a:endParaRPr lang="en-US" altLang="zh-C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Link detected falls to registered individuals and notify relevant caretakers and relatives</a:t>
            </a:r>
            <a:endParaRPr lang="en-US" altLang="zh-C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GB" sz="1500" dirty="0">
                <a:latin typeface="Times New Roman" panose="02020603050405020304" pitchFamily="18" charset="0"/>
                <a:cs typeface="Times New Roman" panose="02020603050405020304" pitchFamily="18" charset="0"/>
              </a:rPr>
              <a:t>Integrate facial recognition to accurately identify the fallen individual for personalized alert dispatch.</a:t>
            </a:r>
            <a:endParaRPr lang="en-US" altLang="en-GB" sz="15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tags/tag1.xml><?xml version="1.0" encoding="utf-8"?>
<p:tagLst xmlns:p="http://schemas.openxmlformats.org/presentationml/2006/main">
  <p:tag name="TABLE_ENDDRAG_ORIGIN_RECT" val="673*253"/>
  <p:tag name="TABLE_ENDDRAG_RECT" val="23*99*673*253"/>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13440</Words>
  <Application>WPS Presentation</Application>
  <PresentationFormat>Widescreen</PresentationFormat>
  <Paragraphs>386</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Calibri Light</vt:lpstr>
      <vt:lpstr>Calibri</vt:lpstr>
      <vt:lpstr>Microsoft YaHei</vt:lpstr>
      <vt:lpstr>Arial Unicode MS</vt:lpstr>
      <vt:lpstr>Times New Roman</vt:lpstr>
      <vt:lpstr>Times New Roman</vt:lpstr>
      <vt:lpstr>Arial</vt:lpstr>
      <vt:lpstr>Calibri</vt:lpstr>
      <vt:lpstr>Business Cooperate</vt:lpstr>
      <vt:lpstr>PowerPoint 演示文稿</vt:lpstr>
      <vt:lpstr>Problem Definition</vt:lpstr>
      <vt:lpstr>Introduction</vt:lpstr>
      <vt:lpstr>Motivation</vt:lpstr>
      <vt:lpstr>PowerPoint 演示文稿</vt:lpstr>
      <vt:lpstr>PowerPoint 演示文稿</vt:lpstr>
      <vt:lpstr>Key Findings</vt:lpstr>
      <vt:lpstr>Research Gap</vt:lpstr>
      <vt:lpstr>Objectives</vt:lpstr>
      <vt:lpstr>PowerPoint 演示文稿</vt:lpstr>
      <vt:lpstr>Proposed Methodology</vt:lpstr>
      <vt:lpstr>Proposed Methodology</vt:lpstr>
      <vt:lpstr>System Architecture</vt:lpstr>
      <vt:lpstr>PowerPoint 演示文稿</vt:lpstr>
      <vt:lpstr>System Design </vt:lpstr>
      <vt:lpstr>Algorithm, Applications, Tools</vt:lpstr>
      <vt:lpstr>First Part Implementation</vt:lpstr>
      <vt:lpstr>Alert System</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Suspicious Fall Event Detection</dc:title>
  <dc:creator/>
  <cp:lastModifiedBy>Abdul D</cp:lastModifiedBy>
  <cp:revision>15</cp:revision>
  <dcterms:created xsi:type="dcterms:W3CDTF">2025-06-04T07:10:04Z</dcterms:created>
  <dcterms:modified xsi:type="dcterms:W3CDTF">2025-06-04T07:21:23Z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B1D4692F4B0D4BE1923324FBFF8C07B3_11</vt:lpwstr>
  </property>
  <property fmtid="{D5CDD505-2E9C-101B-9397-08002B2CF9AE}" pid="3" name="KSOProductBuildVer">
    <vt:lpwstr>2057-12.2.0.21179</vt:lpwstr>
  </property>
</Properties>
</file>