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handoutMasterIdLst>
    <p:handoutMasterId r:id="rId21"/>
  </p:handoutMasterIdLst>
  <p:sldIdLst>
    <p:sldId id="774" r:id="rId3"/>
    <p:sldId id="802" r:id="rId4"/>
    <p:sldId id="859" r:id="rId5"/>
    <p:sldId id="917" r:id="rId6"/>
    <p:sldId id="918" r:id="rId7"/>
    <p:sldId id="916" r:id="rId8"/>
    <p:sldId id="901" r:id="rId9"/>
    <p:sldId id="923" r:id="rId10"/>
    <p:sldId id="902" r:id="rId11"/>
    <p:sldId id="921" r:id="rId12"/>
    <p:sldId id="906" r:id="rId13"/>
    <p:sldId id="915" r:id="rId14"/>
    <p:sldId id="932" r:id="rId15"/>
    <p:sldId id="886" r:id="rId16"/>
    <p:sldId id="922" r:id="rId18"/>
    <p:sldId id="856" r:id="rId19"/>
    <p:sldId id="7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1" autoAdjust="0"/>
    <p:restoredTop sz="91032" autoAdjust="0"/>
  </p:normalViewPr>
  <p:slideViewPr>
    <p:cSldViewPr snapToGrid="0">
      <p:cViewPr varScale="1">
        <p:scale>
          <a:sx n="62" d="100"/>
          <a:sy n="62" d="100"/>
        </p:scale>
        <p:origin x="870" y="78"/>
      </p:cViewPr>
      <p:guideLst>
        <p:guide orient="horz" pos="2160"/>
        <p:guide pos="3817"/>
      </p:guideLst>
    </p:cSldViewPr>
  </p:slideViewPr>
  <p:outlineViewPr>
    <p:cViewPr>
      <p:scale>
        <a:sx n="33" d="100"/>
        <a:sy n="33" d="100"/>
      </p:scale>
      <p:origin x="0" y="-18653"/>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E8BD47-A728-4C15-ACCB-72F3968591F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1"/>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dirty="0"/>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Final project Presentation, 21AIE214</a:t>
            </a:r>
            <a:endParaRPr lang="en-US" dirty="0"/>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Final project Presentation, 21AIE214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towardsdatascience.com/sentiment-analysis-on-streaming-twitter-data-using-spark-structured-streaming-python-fc873684bfe3" TargetMode="External"/><Relationship Id="rId4" Type="http://schemas.openxmlformats.org/officeDocument/2006/relationships/hyperlink" Target="https://ieeexplore.ieee.org/document/8639195" TargetMode="External"/><Relationship Id="rId3" Type="http://schemas.openxmlformats.org/officeDocument/2006/relationships/hyperlink" Target="https://medium.com/analytics-vidhya/congressional-tweets-using-sentiment-analysis-to-cluster-members-of-congress-in-pyspark-10afa4d1556e" TargetMode="External"/><Relationship Id="rId2" Type="http://schemas.openxmlformats.org/officeDocument/2006/relationships/hyperlink" Target="https://www.youtube.com/watch?v=OyQAjXeY4cU" TargetMode="External"/><Relationship Id="rId1" Type="http://schemas.openxmlformats.org/officeDocument/2006/relationships/hyperlink" Target="https://www.projectpro.io/article/spark-streaming-example/54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68168"/>
            <a:ext cx="12192000" cy="787763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7" name="Picture 6" descr="A picture containing drawing&#10;&#10;Description automatically generated"/>
          <p:cNvPicPr>
            <a:picLocks noChangeAspect="1"/>
          </p:cNvPicPr>
          <p:nvPr/>
        </p:nvPicPr>
        <p:blipFill>
          <a:blip r:embed="rId1"/>
          <a:stretch>
            <a:fillRect/>
          </a:stretch>
        </p:blipFill>
        <p:spPr>
          <a:xfrm>
            <a:off x="1429797" y="5118727"/>
            <a:ext cx="4590899" cy="1510975"/>
          </a:xfrm>
          <a:prstGeom prst="rect">
            <a:avLst/>
          </a:prstGeom>
        </p:spPr>
      </p:pic>
      <p:sp>
        <p:nvSpPr>
          <p:cNvPr id="8" name="TextBox 7"/>
          <p:cNvSpPr txBox="1"/>
          <p:nvPr/>
        </p:nvSpPr>
        <p:spPr>
          <a:xfrm>
            <a:off x="6265334" y="5227577"/>
            <a:ext cx="5706534" cy="1015663"/>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Date: 28</a:t>
            </a:r>
            <a:r>
              <a:rPr lang="en-US" sz="2000" b="1" baseline="30000" dirty="0">
                <a:solidFill>
                  <a:schemeClr val="bg1"/>
                </a:solidFill>
                <a:latin typeface="Times New Roman" panose="02020603050405020304" pitchFamily="18" charset="0"/>
                <a:cs typeface="Times New Roman" panose="02020603050405020304" pitchFamily="18" charset="0"/>
              </a:rPr>
              <a:t>th</a:t>
            </a:r>
            <a:r>
              <a:rPr lang="en-US" sz="2000" b="1" dirty="0">
                <a:solidFill>
                  <a:schemeClr val="bg1"/>
                </a:solidFill>
                <a:latin typeface="Times New Roman" panose="02020603050405020304" pitchFamily="18" charset="0"/>
                <a:cs typeface="Times New Roman" panose="02020603050405020304" pitchFamily="18" charset="0"/>
              </a:rPr>
              <a:t> June 2023</a:t>
            </a:r>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Course :Big Data Analytics 21AIE214 </a:t>
            </a:r>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AI 4</a:t>
            </a:r>
            <a:r>
              <a:rPr lang="en-US" sz="2000" b="1" baseline="30000" dirty="0">
                <a:solidFill>
                  <a:schemeClr val="bg1"/>
                </a:solidFill>
                <a:latin typeface="Times New Roman" panose="02020603050405020304" pitchFamily="18" charset="0"/>
                <a:cs typeface="Times New Roman" panose="02020603050405020304" pitchFamily="18" charset="0"/>
              </a:rPr>
              <a:t>th</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sem</a:t>
            </a:r>
            <a:r>
              <a:rPr lang="en-US" sz="2000" b="1" dirty="0">
                <a:solidFill>
                  <a:schemeClr val="bg1"/>
                </a:solidFill>
                <a:latin typeface="Times New Roman" panose="02020603050405020304" pitchFamily="18" charset="0"/>
                <a:cs typeface="Times New Roman" panose="02020603050405020304" pitchFamily="18" charset="0"/>
              </a:rPr>
              <a:t> –D Sec</a:t>
            </a:r>
            <a:endParaRPr lang="en-US" sz="2000" b="1" dirty="0">
              <a:solidFill>
                <a:schemeClr val="bg1"/>
              </a:solidFill>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6062069"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10" name="Rectangle 9"/>
          <p:cNvSpPr/>
          <p:nvPr/>
        </p:nvSpPr>
        <p:spPr>
          <a:xfrm>
            <a:off x="414342" y="600767"/>
            <a:ext cx="11487140" cy="2369880"/>
          </a:xfrm>
          <a:prstGeom prst="rect">
            <a:avLst/>
          </a:prstGeom>
          <a:noFill/>
        </p:spPr>
        <p:txBody>
          <a:bodyPr wrap="square" lIns="91440" tIns="45720" rIns="91440" bIns="45720" anchor="t">
            <a:spAutoFit/>
          </a:bodyPr>
          <a:lstStyle/>
          <a:p>
            <a:pPr algn="ctr" defTabSz="914400"/>
            <a:r>
              <a:rPr lang="en-US" sz="2600" dirty="0">
                <a:solidFill>
                  <a:prstClr val="white"/>
                </a:solidFill>
                <a:latin typeface="Georgia" panose="02040502050405020303" pitchFamily="18" charset="0"/>
              </a:rPr>
              <a:t>Final Project Presentation</a:t>
            </a:r>
            <a:endParaRPr lang="en-US" sz="2600" dirty="0">
              <a:solidFill>
                <a:prstClr val="white"/>
              </a:solidFill>
              <a:latin typeface="Georgia" panose="02040502050405020303" pitchFamily="18" charset="0"/>
            </a:endParaRPr>
          </a:p>
          <a:p>
            <a:pPr algn="ctr" defTabSz="914400"/>
            <a:r>
              <a:rPr lang="en-US" sz="2600" dirty="0">
                <a:solidFill>
                  <a:prstClr val="white"/>
                </a:solidFill>
                <a:latin typeface="Georgia" panose="02040502050405020303" pitchFamily="18" charset="0"/>
              </a:rPr>
              <a:t> on</a:t>
            </a:r>
            <a:endParaRPr lang="en-US" sz="2600" dirty="0">
              <a:solidFill>
                <a:prstClr val="white"/>
              </a:solidFill>
              <a:latin typeface="Georgia" panose="02040502050405020303" pitchFamily="18" charset="0"/>
            </a:endParaRPr>
          </a:p>
          <a:p>
            <a:pPr algn="ctr" defTabSz="914400"/>
            <a:r>
              <a:rPr lang="en-US" sz="4800" b="1" dirty="0">
                <a:solidFill>
                  <a:prstClr val="white"/>
                </a:solidFill>
                <a:latin typeface="Times New Roman" panose="02020603050405020304" pitchFamily="18" charset="0"/>
                <a:cs typeface="Times New Roman" panose="02020603050405020304" pitchFamily="18" charset="0"/>
              </a:rPr>
              <a:t>Sentiment Analysis on Twitter Data using </a:t>
            </a:r>
            <a:r>
              <a:rPr lang="en-US" sz="4800" b="1" dirty="0" err="1">
                <a:solidFill>
                  <a:prstClr val="white"/>
                </a:solidFill>
                <a:latin typeface="Times New Roman" panose="02020603050405020304" pitchFamily="18" charset="0"/>
                <a:cs typeface="Times New Roman" panose="02020603050405020304" pitchFamily="18" charset="0"/>
              </a:rPr>
              <a:t>PySpark</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579215" y="3283504"/>
            <a:ext cx="7939186" cy="1630045"/>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Team Members</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Group-D1</a:t>
            </a:r>
            <a:r>
              <a:rPr lang="en-IN" altLang="en-US" sz="2000" dirty="0">
                <a:solidFill>
                  <a:schemeClr val="bg1"/>
                </a:solidFill>
                <a:latin typeface="Times New Roman" panose="02020603050405020304" pitchFamily="18" charset="0"/>
                <a:cs typeface="Times New Roman" panose="02020603050405020304" pitchFamily="18" charset="0"/>
              </a:rPr>
              <a:t>9</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D. Mohammad Abdulla - </a:t>
            </a:r>
            <a:r>
              <a:rPr lang="en-IN" alt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BL.EN.U4AIE21044</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G. </a:t>
            </a:r>
            <a:r>
              <a:rPr lang="en-US" sz="2000" dirty="0" err="1">
                <a:solidFill>
                  <a:schemeClr val="bg1"/>
                </a:solidFill>
                <a:latin typeface="Times New Roman" panose="02020603050405020304" pitchFamily="18" charset="0"/>
                <a:cs typeface="Times New Roman" panose="02020603050405020304" pitchFamily="18" charset="0"/>
              </a:rPr>
              <a:t>Tejdeep</a:t>
            </a:r>
            <a:r>
              <a:rPr lang="en-US" sz="2000" dirty="0">
                <a:solidFill>
                  <a:schemeClr val="bg1"/>
                </a:solidFill>
                <a:latin typeface="Times New Roman" panose="02020603050405020304" pitchFamily="18" charset="0"/>
                <a:cs typeface="Times New Roman" panose="02020603050405020304" pitchFamily="18" charset="0"/>
              </a:rPr>
              <a:t> Reddy          -  BL.EN.U4AIE21048</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G. Mukesh Venkata Sai -</a:t>
            </a:r>
            <a:r>
              <a:rPr lang="en-IN" alt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BL.EN.U4AIE21050</a:t>
            </a:r>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8691" y="712741"/>
            <a:ext cx="11647054" cy="5626676"/>
          </a:xfrm>
        </p:spPr>
        <p:txBody>
          <a:bodyPr>
            <a:normAutofit/>
          </a:bodyPr>
          <a:lstStyle/>
          <a:p>
            <a:pPr marL="0" indent="0">
              <a:buNone/>
            </a:pPr>
            <a:r>
              <a:rPr lang="en-US" sz="2000" b="1" i="0" dirty="0">
                <a:solidFill>
                  <a:srgbClr val="1F2328"/>
                </a:solidFill>
                <a:effectLst/>
                <a:latin typeface="Times New Roman" panose="02020603050405020304" pitchFamily="18" charset="0"/>
                <a:cs typeface="Times New Roman" panose="02020603050405020304" pitchFamily="18" charset="0"/>
              </a:rPr>
              <a:t>Tokenization:</a:t>
            </a:r>
            <a:br>
              <a:rPr lang="en-US" sz="2000" b="1" i="0" dirty="0">
                <a:solidFill>
                  <a:srgbClr val="1F2328"/>
                </a:solidFill>
                <a:effectLst/>
                <a:latin typeface="Times New Roman" panose="02020603050405020304" pitchFamily="18" charset="0"/>
                <a:cs typeface="Times New Roman" panose="02020603050405020304" pitchFamily="18" charset="0"/>
              </a:rPr>
            </a:br>
            <a:r>
              <a:rPr lang="en-US" sz="2000" b="0" i="0" dirty="0">
                <a:solidFill>
                  <a:srgbClr val="1F2328"/>
                </a:solidFill>
                <a:effectLst/>
                <a:latin typeface="Times New Roman" panose="02020603050405020304" pitchFamily="18" charset="0"/>
                <a:cs typeface="Times New Roman" panose="02020603050405020304" pitchFamily="18" charset="0"/>
              </a:rPr>
              <a:t>The text is split into words and stored in a new column.</a:t>
            </a:r>
            <a:endParaRPr lang="en-US" sz="2000" b="0" i="0" dirty="0">
              <a:solidFill>
                <a:srgbClr val="1F2328"/>
              </a:solidFill>
              <a:effectLst/>
              <a:latin typeface="Times New Roman" panose="02020603050405020304" pitchFamily="18" charset="0"/>
              <a:cs typeface="Times New Roman" panose="02020603050405020304" pitchFamily="18" charset="0"/>
            </a:endParaRPr>
          </a:p>
          <a:p>
            <a:pPr marL="0" indent="0">
              <a:buNone/>
            </a:pPr>
            <a:endParaRPr lang="en-US" sz="2000" b="1" i="0" dirty="0">
              <a:solidFill>
                <a:srgbClr val="1F2328"/>
              </a:solidFill>
              <a:effectLst/>
              <a:latin typeface="Times New Roman" panose="02020603050405020304" pitchFamily="18" charset="0"/>
              <a:cs typeface="Times New Roman" panose="02020603050405020304" pitchFamily="18" charset="0"/>
            </a:endParaRPr>
          </a:p>
          <a:p>
            <a:pPr marL="0" indent="0">
              <a:buNone/>
            </a:pPr>
            <a:r>
              <a:rPr lang="en-US" sz="2000" b="1" i="0" dirty="0">
                <a:solidFill>
                  <a:srgbClr val="1F2328"/>
                </a:solidFill>
                <a:effectLst/>
                <a:latin typeface="Times New Roman" panose="02020603050405020304" pitchFamily="18" charset="0"/>
                <a:cs typeface="Times New Roman" panose="02020603050405020304" pitchFamily="18" charset="0"/>
              </a:rPr>
              <a:t>Stop Words Removal:</a:t>
            </a:r>
            <a:br>
              <a:rPr lang="en-US" sz="2000" b="1" i="0" dirty="0">
                <a:solidFill>
                  <a:srgbClr val="1F2328"/>
                </a:solidFill>
                <a:effectLst/>
                <a:latin typeface="Times New Roman" panose="02020603050405020304" pitchFamily="18" charset="0"/>
                <a:cs typeface="Times New Roman" panose="02020603050405020304" pitchFamily="18" charset="0"/>
              </a:rPr>
            </a:br>
            <a:r>
              <a:rPr lang="en-US" sz="2000" b="0" i="0" dirty="0">
                <a:solidFill>
                  <a:srgbClr val="1F2328"/>
                </a:solidFill>
                <a:effectLst/>
                <a:latin typeface="Times New Roman" panose="02020603050405020304" pitchFamily="18" charset="0"/>
                <a:cs typeface="Times New Roman" panose="02020603050405020304" pitchFamily="18" charset="0"/>
              </a:rPr>
              <a:t>Stop words like "the", "a", "an", etc., are removed from the text.</a:t>
            </a:r>
            <a:br>
              <a:rPr lang="en-US" sz="2000" b="0" i="0" dirty="0">
                <a:solidFill>
                  <a:srgbClr val="1F2328"/>
                </a:solidFill>
                <a:effectLst/>
                <a:latin typeface="Times New Roman" panose="02020603050405020304" pitchFamily="18" charset="0"/>
                <a:cs typeface="Times New Roman" panose="02020603050405020304" pitchFamily="18" charset="0"/>
              </a:rPr>
            </a:br>
            <a:br>
              <a:rPr lang="en-US" sz="2000" b="0" i="0" dirty="0">
                <a:solidFill>
                  <a:srgbClr val="1F2328"/>
                </a:solidFill>
                <a:effectLst/>
                <a:latin typeface="Times New Roman" panose="02020603050405020304" pitchFamily="18" charset="0"/>
                <a:cs typeface="Times New Roman" panose="02020603050405020304" pitchFamily="18" charset="0"/>
              </a:rPr>
            </a:br>
            <a:r>
              <a:rPr lang="en-US" sz="2000" b="1" i="0" dirty="0">
                <a:solidFill>
                  <a:srgbClr val="1F2328"/>
                </a:solidFill>
                <a:effectLst/>
                <a:latin typeface="Times New Roman" panose="02020603050405020304" pitchFamily="18" charset="0"/>
                <a:cs typeface="Times New Roman" panose="02020603050405020304" pitchFamily="18" charset="0"/>
              </a:rPr>
              <a:t>N-grams Creation:</a:t>
            </a:r>
            <a:br>
              <a:rPr lang="en-US" sz="2000" b="1" i="0" dirty="0">
                <a:solidFill>
                  <a:srgbClr val="1F2328"/>
                </a:solidFill>
                <a:effectLst/>
                <a:latin typeface="Times New Roman" panose="02020603050405020304" pitchFamily="18" charset="0"/>
                <a:cs typeface="Times New Roman" panose="02020603050405020304" pitchFamily="18" charset="0"/>
              </a:rPr>
            </a:br>
            <a:r>
              <a:rPr lang="en-US" sz="2000" b="0" i="0" dirty="0">
                <a:solidFill>
                  <a:srgbClr val="1F2328"/>
                </a:solidFill>
                <a:effectLst/>
                <a:latin typeface="Times New Roman" panose="02020603050405020304" pitchFamily="18" charset="0"/>
                <a:cs typeface="Times New Roman" panose="02020603050405020304" pitchFamily="18" charset="0"/>
              </a:rPr>
              <a:t>The text is split into n-grams to capture the context of the text.</a:t>
            </a:r>
            <a:br>
              <a:rPr lang="en-US" sz="2000" b="0" i="0" dirty="0">
                <a:solidFill>
                  <a:srgbClr val="1F2328"/>
                </a:solidFill>
                <a:effectLst/>
                <a:latin typeface="Times New Roman" panose="02020603050405020304" pitchFamily="18" charset="0"/>
                <a:cs typeface="Times New Roman" panose="02020603050405020304" pitchFamily="18" charset="0"/>
              </a:rPr>
            </a:br>
            <a:br>
              <a:rPr lang="en-US" sz="2000" b="0" i="0" dirty="0">
                <a:solidFill>
                  <a:srgbClr val="1F2328"/>
                </a:solidFill>
                <a:effectLst/>
                <a:latin typeface="Times New Roman" panose="02020603050405020304" pitchFamily="18" charset="0"/>
                <a:cs typeface="Times New Roman" panose="02020603050405020304" pitchFamily="18" charset="0"/>
              </a:rPr>
            </a:br>
            <a:r>
              <a:rPr lang="en-US" sz="2000" b="1" i="0" dirty="0">
                <a:solidFill>
                  <a:srgbClr val="1F2328"/>
                </a:solidFill>
                <a:effectLst/>
                <a:latin typeface="Times New Roman" panose="02020603050405020304" pitchFamily="18" charset="0"/>
                <a:cs typeface="Times New Roman" panose="02020603050405020304" pitchFamily="18" charset="0"/>
              </a:rPr>
              <a:t>TF-IDF Vectorization:</a:t>
            </a:r>
            <a:br>
              <a:rPr lang="en-US" sz="2000" b="1" i="0" dirty="0">
                <a:solidFill>
                  <a:srgbClr val="1F2328"/>
                </a:solidFill>
                <a:effectLst/>
                <a:latin typeface="Times New Roman" panose="02020603050405020304" pitchFamily="18" charset="0"/>
                <a:cs typeface="Times New Roman" panose="02020603050405020304" pitchFamily="18" charset="0"/>
              </a:rPr>
            </a:br>
            <a:r>
              <a:rPr lang="en-US" sz="2000" b="0" i="0" dirty="0">
                <a:solidFill>
                  <a:srgbClr val="1F2328"/>
                </a:solidFill>
                <a:effectLst/>
                <a:latin typeface="Times New Roman" panose="02020603050405020304" pitchFamily="18" charset="0"/>
                <a:cs typeface="Times New Roman" panose="02020603050405020304" pitchFamily="18" charset="0"/>
              </a:rPr>
              <a:t>The n-grams are converted into vectors using the TF-IDF algorithm.</a:t>
            </a:r>
            <a:br>
              <a:rPr lang="en-US" sz="2000" b="0" i="0" dirty="0">
                <a:solidFill>
                  <a:srgbClr val="1F2328"/>
                </a:solidFill>
                <a:effectLst/>
                <a:latin typeface="Times New Roman" panose="02020603050405020304" pitchFamily="18" charset="0"/>
                <a:cs typeface="Times New Roman" panose="02020603050405020304" pitchFamily="18" charset="0"/>
              </a:rPr>
            </a:br>
            <a:br>
              <a:rPr lang="en-US" sz="2000" b="0" i="0" dirty="0">
                <a:solidFill>
                  <a:srgbClr val="1F2328"/>
                </a:solidFill>
                <a:effectLst/>
                <a:latin typeface="Times New Roman" panose="02020603050405020304" pitchFamily="18" charset="0"/>
                <a:cs typeface="Times New Roman" panose="02020603050405020304" pitchFamily="18" charset="0"/>
              </a:rPr>
            </a:br>
            <a:r>
              <a:rPr lang="en-US" sz="2000" b="1" i="0" dirty="0">
                <a:solidFill>
                  <a:srgbClr val="1F2328"/>
                </a:solidFill>
                <a:effectLst/>
                <a:latin typeface="Times New Roman" panose="02020603050405020304" pitchFamily="18" charset="0"/>
                <a:cs typeface="Times New Roman" panose="02020603050405020304" pitchFamily="18" charset="0"/>
              </a:rPr>
              <a:t>Training and Testing:</a:t>
            </a:r>
            <a:br>
              <a:rPr lang="en-US" sz="2000" b="1" i="0" dirty="0">
                <a:solidFill>
                  <a:srgbClr val="1F2328"/>
                </a:solidFill>
                <a:effectLst/>
                <a:latin typeface="Times New Roman" panose="02020603050405020304" pitchFamily="18" charset="0"/>
                <a:cs typeface="Times New Roman" panose="02020603050405020304" pitchFamily="18" charset="0"/>
              </a:rPr>
            </a:br>
            <a:r>
              <a:rPr lang="en-US" sz="2000" b="0" i="0" dirty="0">
                <a:solidFill>
                  <a:srgbClr val="1F2328"/>
                </a:solidFill>
                <a:effectLst/>
                <a:latin typeface="Times New Roman" panose="02020603050405020304" pitchFamily="18" charset="0"/>
                <a:cs typeface="Times New Roman" panose="02020603050405020304" pitchFamily="18" charset="0"/>
              </a:rPr>
              <a:t>The data is split into training and testing sets, and a Logistic Regression model is trained on the training data.</a:t>
            </a:r>
            <a:br>
              <a:rPr lang="en-US" sz="2000" b="0" i="0" dirty="0">
                <a:solidFill>
                  <a:srgbClr val="1F2328"/>
                </a:solidFill>
                <a:effectLst/>
                <a:latin typeface="Times New Roman" panose="02020603050405020304" pitchFamily="18" charset="0"/>
                <a:cs typeface="Times New Roman" panose="02020603050405020304" pitchFamily="18" charset="0"/>
              </a:rPr>
            </a:br>
            <a:br>
              <a:rPr lang="en-US" sz="2000" b="0" i="0" dirty="0">
                <a:solidFill>
                  <a:srgbClr val="1F2328"/>
                </a:solidFill>
                <a:effectLst/>
                <a:latin typeface="Times New Roman" panose="02020603050405020304" pitchFamily="18" charset="0"/>
                <a:cs typeface="Times New Roman" panose="02020603050405020304" pitchFamily="18" charset="0"/>
              </a:rPr>
            </a:br>
            <a:r>
              <a:rPr lang="en-US" sz="2000" b="1" i="0" dirty="0">
                <a:solidFill>
                  <a:srgbClr val="1F2328"/>
                </a:solidFill>
                <a:effectLst/>
                <a:latin typeface="Times New Roman" panose="02020603050405020304" pitchFamily="18" charset="0"/>
                <a:cs typeface="Times New Roman" panose="02020603050405020304" pitchFamily="18" charset="0"/>
              </a:rPr>
              <a:t>Evaluation:</a:t>
            </a:r>
            <a:br>
              <a:rPr lang="en-US" sz="2000" b="1" i="0" dirty="0">
                <a:solidFill>
                  <a:srgbClr val="1F2328"/>
                </a:solidFill>
                <a:effectLst/>
                <a:latin typeface="Times New Roman" panose="02020603050405020304" pitchFamily="18" charset="0"/>
                <a:cs typeface="Times New Roman" panose="02020603050405020304" pitchFamily="18" charset="0"/>
              </a:rPr>
            </a:br>
            <a:r>
              <a:rPr lang="en-US" sz="2000" b="0" i="0" dirty="0">
                <a:solidFill>
                  <a:srgbClr val="1F2328"/>
                </a:solidFill>
                <a:effectLst/>
                <a:latin typeface="Times New Roman" panose="02020603050405020304" pitchFamily="18" charset="0"/>
                <a:cs typeface="Times New Roman" panose="02020603050405020304" pitchFamily="18" charset="0"/>
              </a:rPr>
              <a:t>The model is evaluated using accuracy, F1-score, confusion matrix, and ROC-AUC.</a:t>
            </a:r>
            <a:endParaRPr lang="en-US" sz="1100" dirty="0"/>
          </a:p>
        </p:txBody>
      </p:sp>
      <p:sp>
        <p:nvSpPr>
          <p:cNvPr id="4" name="Footer Placeholder 3"/>
          <p:cNvSpPr>
            <a:spLocks noGrp="1"/>
          </p:cNvSpPr>
          <p:nvPr>
            <p:ph type="ftr" sz="quarter" idx="11"/>
          </p:nvPr>
        </p:nvSpPr>
        <p:spPr/>
        <p:txBody>
          <a:bodyPr/>
          <a:lstStyle/>
          <a:p>
            <a:r>
              <a:rPr lang="en-US"/>
              <a:t>Final project Presentation, 21AIE214</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cs typeface="Times New Roman" panose="02020603050405020304" pitchFamily="18" charset="0"/>
              </a:rPr>
              <a:t>Evaluation Metrics</a:t>
            </a:r>
            <a:endParaRPr lang="en-IN" b="1"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Final project Presentation, 21AIE214</a:t>
            </a:r>
            <a:endParaRPr lang="en-US"/>
          </a:p>
        </p:txBody>
      </p:sp>
      <p:sp>
        <p:nvSpPr>
          <p:cNvPr id="3" name="TextBox 2"/>
          <p:cNvSpPr txBox="1"/>
          <p:nvPr/>
        </p:nvSpPr>
        <p:spPr>
          <a:xfrm>
            <a:off x="498763" y="1160703"/>
            <a:ext cx="10507903" cy="4493538"/>
          </a:xfrm>
          <a:prstGeom prst="rect">
            <a:avLst/>
          </a:prstGeom>
          <a:noFill/>
        </p:spPr>
        <p:txBody>
          <a:bodyPr wrap="square" rtlCol="0">
            <a:spAutoFit/>
          </a:bodyPr>
          <a:lstStyle/>
          <a:p>
            <a:r>
              <a:rPr lang="en-US" sz="2200" b="0" i="0" dirty="0">
                <a:effectLst/>
                <a:latin typeface="Times New Roman" panose="02020603050405020304" pitchFamily="18" charset="0"/>
                <a:cs typeface="Times New Roman" panose="02020603050405020304" pitchFamily="18" charset="0"/>
              </a:rPr>
              <a:t>Precision:</a:t>
            </a:r>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 	Precision is the proportion of correct predictions among all predictions of a certain class. It is the proportion of true positives among all positive predictions.</a:t>
            </a:r>
            <a:endParaRPr lang="en-US" sz="2200" b="0" i="0" dirty="0">
              <a:effectLst/>
              <a:latin typeface="Times New Roman" panose="02020603050405020304" pitchFamily="18" charset="0"/>
              <a:cs typeface="Times New Roman" panose="02020603050405020304" pitchFamily="18" charset="0"/>
            </a:endParaRPr>
          </a:p>
          <a:p>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Accuracy:</a:t>
            </a:r>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	Accuracy is the proportion of examples that were correctly classified. More precisely, it is the sum of the number of true positives and true negatives, divided by the number of examples in the dataset</a:t>
            </a:r>
            <a:endParaRPr lang="en-US" sz="2200" b="0" i="0" dirty="0">
              <a:effectLst/>
              <a:latin typeface="Times New Roman" panose="02020603050405020304" pitchFamily="18" charset="0"/>
              <a:cs typeface="Times New Roman" panose="02020603050405020304" pitchFamily="18" charset="0"/>
            </a:endParaRPr>
          </a:p>
          <a:p>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Recall:</a:t>
            </a:r>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	Recall is the proportion of examples of a certain class that have been predicted by the model as belonging to that class. It is the proportion of true positives among all true examples.</a:t>
            </a:r>
            <a:endParaRPr lang="en-US" sz="2200" b="0" i="0"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911689" y="1018316"/>
            <a:ext cx="1652392" cy="559018"/>
          </a:xfrm>
          <a:prstGeom prst="rect">
            <a:avLst/>
          </a:prstGeom>
        </p:spPr>
      </p:pic>
      <p:pic>
        <p:nvPicPr>
          <p:cNvPr id="6" name="Picture 5"/>
          <p:cNvPicPr>
            <a:picLocks noChangeAspect="1"/>
          </p:cNvPicPr>
          <p:nvPr/>
        </p:nvPicPr>
        <p:blipFill>
          <a:blip r:embed="rId2"/>
          <a:stretch>
            <a:fillRect/>
          </a:stretch>
        </p:blipFill>
        <p:spPr>
          <a:xfrm>
            <a:off x="1853898" y="2347102"/>
            <a:ext cx="2989479" cy="616429"/>
          </a:xfrm>
          <a:prstGeom prst="rect">
            <a:avLst/>
          </a:prstGeom>
        </p:spPr>
      </p:pic>
      <p:pic>
        <p:nvPicPr>
          <p:cNvPr id="7" name="Picture 6"/>
          <p:cNvPicPr>
            <a:picLocks noChangeAspect="1"/>
          </p:cNvPicPr>
          <p:nvPr/>
        </p:nvPicPr>
        <p:blipFill>
          <a:blip r:embed="rId3"/>
          <a:stretch>
            <a:fillRect/>
          </a:stretch>
        </p:blipFill>
        <p:spPr>
          <a:xfrm>
            <a:off x="1726649" y="3911434"/>
            <a:ext cx="1837446" cy="6794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Results</a:t>
            </a:r>
            <a:endParaRPr lang="en-IN" b="1" dirty="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Final project Presentation, 21AIE214</a:t>
            </a:r>
            <a:endParaRPr lang="en-US"/>
          </a:p>
        </p:txBody>
      </p:sp>
      <p:pic>
        <p:nvPicPr>
          <p:cNvPr id="4" name="Content Placeholder 3"/>
          <p:cNvPicPr>
            <a:picLocks noChangeAspect="1"/>
          </p:cNvPicPr>
          <p:nvPr>
            <p:ph idx="1"/>
          </p:nvPr>
        </p:nvPicPr>
        <p:blipFill>
          <a:blip r:embed="rId1"/>
          <a:stretch>
            <a:fillRect/>
          </a:stretch>
        </p:blipFill>
        <p:spPr>
          <a:xfrm>
            <a:off x="2242185" y="1842770"/>
            <a:ext cx="7378700" cy="29654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Box 5"/>
          <p:cNvSpPr txBox="1"/>
          <p:nvPr/>
        </p:nvSpPr>
        <p:spPr>
          <a:xfrm>
            <a:off x="490220" y="1054100"/>
            <a:ext cx="5186680" cy="368300"/>
          </a:xfrm>
          <a:prstGeom prst="rect">
            <a:avLst/>
          </a:prstGeom>
          <a:noFill/>
        </p:spPr>
        <p:txBody>
          <a:bodyPr wrap="none" rtlCol="0" anchor="t">
            <a:spAutoFit/>
          </a:bodyPr>
          <a:p>
            <a:r>
              <a:rPr lang="en-US" altLang="zh-CN" dirty="0">
                <a:latin typeface="Arial" panose="020B0604020202020204"/>
                <a:ea typeface="Arial" panose="020B0604020202020204"/>
                <a:sym typeface="+mn-ea"/>
              </a:rPr>
              <a:t>Performance Metrics and Accuracy (count vector)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Final project Presentation, 21AIE214</a:t>
            </a:r>
            <a:endParaRPr lang="en-US" dirty="0"/>
          </a:p>
        </p:txBody>
      </p:sp>
      <p:sp>
        <p:nvSpPr>
          <p:cNvPr id="5" name="Text Box 4"/>
          <p:cNvSpPr txBox="1"/>
          <p:nvPr/>
        </p:nvSpPr>
        <p:spPr>
          <a:xfrm>
            <a:off x="648335" y="698500"/>
            <a:ext cx="5948680" cy="398780"/>
          </a:xfrm>
          <a:prstGeom prst="rect">
            <a:avLst/>
          </a:prstGeom>
          <a:noFill/>
        </p:spPr>
        <p:txBody>
          <a:bodyPr wrap="none" rtlCol="0" anchor="t">
            <a:spAutoFit/>
          </a:bodyPr>
          <a:p>
            <a:r>
              <a:rPr lang="en-US" altLang="zh-CN" sz="2000" dirty="0">
                <a:latin typeface="Arial" panose="020B0604020202020204"/>
                <a:ea typeface="Arial" panose="020B0604020202020204"/>
                <a:sym typeface="+mn-ea"/>
              </a:rPr>
              <a:t>Performance Metrics and Accuracy (TF-IDF Vector)</a:t>
            </a:r>
            <a:endParaRPr lang="en-US" altLang="zh-CN" sz="2000" dirty="0">
              <a:latin typeface="Arial" panose="020B0604020202020204"/>
              <a:ea typeface="Arial" panose="020B0604020202020204"/>
              <a:sym typeface="+mn-ea"/>
            </a:endParaRPr>
          </a:p>
        </p:txBody>
      </p:sp>
      <p:pic>
        <p:nvPicPr>
          <p:cNvPr id="6" name="Content Placeholder 5"/>
          <p:cNvPicPr>
            <a:picLocks noChangeAspect="1"/>
          </p:cNvPicPr>
          <p:nvPr>
            <p:ph idx="1"/>
          </p:nvPr>
        </p:nvPicPr>
        <p:blipFill>
          <a:blip r:embed="rId1"/>
          <a:stretch>
            <a:fillRect/>
          </a:stretch>
        </p:blipFill>
        <p:spPr>
          <a:xfrm>
            <a:off x="1996440" y="1579880"/>
            <a:ext cx="8021320" cy="331279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195" y="1348508"/>
            <a:ext cx="10890224" cy="4747491"/>
          </a:xfrm>
        </p:spPr>
        <p:txBody>
          <a:bodyPr>
            <a:normAutofit/>
          </a:bodyPr>
          <a:lstStyle/>
          <a:p>
            <a:pPr lvl="1" algn="just">
              <a:lnSpc>
                <a:spcPct val="100000"/>
              </a:lnSpc>
            </a:pPr>
            <a:endParaRPr lang="en-US" sz="2300" dirty="0">
              <a:latin typeface="Times New Roman" panose="02020603050405020304" pitchFamily="18" charset="0"/>
              <a:cs typeface="Times New Roman" panose="02020603050405020304" pitchFamily="18" charset="0"/>
            </a:endParaRPr>
          </a:p>
          <a:p>
            <a:pPr algn="just">
              <a:lnSpc>
                <a:spcPct val="100000"/>
              </a:lnSpc>
            </a:pPr>
            <a:r>
              <a:rPr lang="en-US" sz="2300" b="0" i="0" dirty="0">
                <a:effectLst/>
                <a:latin typeface="Times New Roman" panose="02020603050405020304" pitchFamily="18" charset="0"/>
                <a:cs typeface="Times New Roman" panose="02020603050405020304" pitchFamily="18" charset="0"/>
              </a:rPr>
              <a:t>Sentiment analysis on Twitter data using </a:t>
            </a:r>
            <a:r>
              <a:rPr lang="en-US" sz="2300" b="0" i="0" dirty="0" err="1">
                <a:effectLst/>
                <a:latin typeface="Times New Roman" panose="02020603050405020304" pitchFamily="18" charset="0"/>
                <a:cs typeface="Times New Roman" panose="02020603050405020304" pitchFamily="18" charset="0"/>
              </a:rPr>
              <a:t>PySpark</a:t>
            </a:r>
            <a:r>
              <a:rPr lang="en-US" sz="2300" b="0" i="0" dirty="0">
                <a:effectLst/>
                <a:latin typeface="Times New Roman" panose="02020603050405020304" pitchFamily="18" charset="0"/>
                <a:cs typeface="Times New Roman" panose="02020603050405020304" pitchFamily="18" charset="0"/>
              </a:rPr>
              <a:t> provides valuable insights into public sentiment, brand perception, and emerging trends</a:t>
            </a:r>
            <a:endParaRPr lang="en-US" sz="2300" b="0" i="0" dirty="0">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2300" b="0" i="0" dirty="0">
              <a:effectLst/>
              <a:latin typeface="Times New Roman" panose="02020603050405020304" pitchFamily="18" charset="0"/>
              <a:cs typeface="Times New Roman" panose="02020603050405020304" pitchFamily="18" charset="0"/>
            </a:endParaRPr>
          </a:p>
          <a:p>
            <a:pPr algn="just">
              <a:lnSpc>
                <a:spcPct val="100000"/>
              </a:lnSpc>
            </a:pPr>
            <a:r>
              <a:rPr lang="en-US" sz="2300" b="0" i="0" dirty="0">
                <a:effectLst/>
                <a:latin typeface="Times New Roman" panose="02020603050405020304" pitchFamily="18" charset="0"/>
                <a:cs typeface="Times New Roman" panose="02020603050405020304" pitchFamily="18" charset="0"/>
              </a:rPr>
              <a:t>By leveraging </a:t>
            </a:r>
            <a:r>
              <a:rPr lang="en-US" sz="2300" b="0" i="0" dirty="0" err="1">
                <a:effectLst/>
                <a:latin typeface="Times New Roman" panose="02020603050405020304" pitchFamily="18" charset="0"/>
                <a:cs typeface="Times New Roman" panose="02020603050405020304" pitchFamily="18" charset="0"/>
              </a:rPr>
              <a:t>PySpark's</a:t>
            </a:r>
            <a:r>
              <a:rPr lang="en-US" sz="2300" b="0" i="0" dirty="0">
                <a:effectLst/>
                <a:latin typeface="Times New Roman" panose="02020603050405020304" pitchFamily="18" charset="0"/>
                <a:cs typeface="Times New Roman" panose="02020603050405020304" pitchFamily="18" charset="0"/>
              </a:rPr>
              <a:t> distributed computing capabilities and machine learning algorithms, we can efficiently process and analyze large volumes of Twitter data</a:t>
            </a:r>
            <a:endParaRPr lang="en-US" sz="2300" b="0" i="0" dirty="0">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2300" b="0" i="0" dirty="0">
              <a:effectLst/>
              <a:latin typeface="Times New Roman" panose="02020603050405020304" pitchFamily="18" charset="0"/>
              <a:cs typeface="Times New Roman" panose="02020603050405020304" pitchFamily="18" charset="0"/>
            </a:endParaRPr>
          </a:p>
          <a:p>
            <a:pPr algn="just">
              <a:lnSpc>
                <a:spcPct val="100000"/>
              </a:lnSpc>
            </a:pPr>
            <a:r>
              <a:rPr lang="en-US" sz="2300" b="0" i="0" dirty="0">
                <a:effectLst/>
                <a:latin typeface="Times New Roman" panose="02020603050405020304" pitchFamily="18" charset="0"/>
                <a:cs typeface="Times New Roman" panose="02020603050405020304" pitchFamily="18" charset="0"/>
              </a:rPr>
              <a:t>The proposed framework outlines the step-by-step process, including data acquisition, preprocessing, feature extraction, model training, evaluation, and sentiment prediction</a:t>
            </a:r>
            <a:endParaRPr lang="en-IN" sz="23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1194" y="348661"/>
            <a:ext cx="11436823" cy="1175339"/>
          </a:xfrm>
        </p:spPr>
        <p:txBody>
          <a:bodyPr/>
          <a:lstStyle/>
          <a:p>
            <a:r>
              <a:rPr lang="en-US" b="1" dirty="0"/>
              <a:t>Conclusion </a:t>
            </a:r>
            <a:endParaRPr lang="en-IN" b="1" dirty="0"/>
          </a:p>
        </p:txBody>
      </p:sp>
      <p:sp>
        <p:nvSpPr>
          <p:cNvPr id="5" name="Footer Placeholder 4"/>
          <p:cNvSpPr>
            <a:spLocks noGrp="1"/>
          </p:cNvSpPr>
          <p:nvPr>
            <p:ph type="ftr" sz="quarter" idx="11"/>
          </p:nvPr>
        </p:nvSpPr>
        <p:spPr/>
        <p:txBody>
          <a:bodyPr/>
          <a:lstStyle/>
          <a:p>
            <a:r>
              <a:rPr lang="en-US"/>
              <a:t>Final project Presentation, 21AIE214</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194" y="1597890"/>
            <a:ext cx="11436823" cy="4493629"/>
          </a:xfrm>
        </p:spPr>
        <p:txBody>
          <a:bodyPr>
            <a:normAutofit/>
          </a:bodyPr>
          <a:lstStyle/>
          <a:p>
            <a:r>
              <a:rPr lang="en-US" sz="2200" b="1" i="0" dirty="0">
                <a:effectLst/>
                <a:latin typeface="Times New Roman" panose="02020603050405020304" pitchFamily="18" charset="0"/>
                <a:cs typeface="Times New Roman" panose="02020603050405020304" pitchFamily="18" charset="0"/>
              </a:rPr>
              <a:t>Handling Noisy Data : </a:t>
            </a:r>
            <a:r>
              <a:rPr lang="en-US" sz="2200" b="0" i="0" dirty="0">
                <a:effectLst/>
                <a:latin typeface="Times New Roman" panose="02020603050405020304" pitchFamily="18" charset="0"/>
                <a:cs typeface="Times New Roman" panose="02020603050405020304" pitchFamily="18" charset="0"/>
              </a:rPr>
              <a:t>Enhancing the data preprocessing steps to handle these noise sources can improve the accuracy of sentiment analysis</a:t>
            </a: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US" sz="2200" b="0" i="0" dirty="0">
              <a:effectLst/>
              <a:latin typeface="Times New Roman" panose="02020603050405020304" pitchFamily="18" charset="0"/>
              <a:cs typeface="Times New Roman" panose="02020603050405020304" pitchFamily="18" charset="0"/>
            </a:endParaRPr>
          </a:p>
          <a:p>
            <a:r>
              <a:rPr lang="en-US" sz="2200" b="1" i="0" dirty="0">
                <a:effectLst/>
                <a:latin typeface="Times New Roman" panose="02020603050405020304" pitchFamily="18" charset="0"/>
                <a:cs typeface="Times New Roman" panose="02020603050405020304" pitchFamily="18" charset="0"/>
              </a:rPr>
              <a:t>Advanced Feature Engineering</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We can explore </a:t>
            </a:r>
            <a:r>
              <a:rPr lang="en-US" sz="2200" b="0" i="0" dirty="0">
                <a:effectLst/>
                <a:latin typeface="Times New Roman" panose="02020603050405020304" pitchFamily="18" charset="0"/>
                <a:cs typeface="Times New Roman" panose="02020603050405020304" pitchFamily="18" charset="0"/>
              </a:rPr>
              <a:t>sentiment lexicons, part-of-speech tagging, or syntactic parsing</a:t>
            </a: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r>
              <a:rPr lang="en-US" sz="2200" b="1" i="0" dirty="0">
                <a:effectLst/>
                <a:latin typeface="Times New Roman" panose="02020603050405020304" pitchFamily="18" charset="0"/>
                <a:cs typeface="Times New Roman" panose="02020603050405020304" pitchFamily="18" charset="0"/>
              </a:rPr>
              <a:t>Emotion Detection: </a:t>
            </a:r>
            <a:r>
              <a:rPr lang="en-US" sz="2200" b="0" i="0" dirty="0">
                <a:effectLst/>
                <a:latin typeface="Times New Roman" panose="02020603050405020304" pitchFamily="18" charset="0"/>
                <a:cs typeface="Times New Roman" panose="02020603050405020304" pitchFamily="18" charset="0"/>
              </a:rPr>
              <a:t>Expanding the sentiment analysis task to include emotion detection can allow deeper understanding of sentiment</a:t>
            </a: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US" sz="2200" b="0" i="0" dirty="0">
              <a:effectLst/>
              <a:latin typeface="Times New Roman" panose="02020603050405020304" pitchFamily="18" charset="0"/>
              <a:cs typeface="Times New Roman" panose="02020603050405020304" pitchFamily="18" charset="0"/>
            </a:endParaRPr>
          </a:p>
          <a:p>
            <a:r>
              <a:rPr lang="en-US" sz="2200" b="1" i="0" dirty="0">
                <a:effectLst/>
                <a:latin typeface="Times New Roman" panose="02020603050405020304" pitchFamily="18" charset="0"/>
                <a:cs typeface="Times New Roman" panose="02020603050405020304" pitchFamily="18" charset="0"/>
              </a:rPr>
              <a:t>Domain-Specific Sentiment Analysis: </a:t>
            </a:r>
            <a:r>
              <a:rPr lang="en-US" sz="2200" b="0" i="0" dirty="0">
                <a:effectLst/>
                <a:latin typeface="Times New Roman" panose="02020603050405020304" pitchFamily="18" charset="0"/>
                <a:cs typeface="Times New Roman" panose="02020603050405020304" pitchFamily="18" charset="0"/>
              </a:rPr>
              <a:t>Tailoring the sentiment analysis model to specific domains</a:t>
            </a:r>
            <a:endParaRPr lang="en-US" sz="2200" b="0" i="0" dirty="0">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1194" y="348661"/>
            <a:ext cx="11436823" cy="984398"/>
          </a:xfrm>
        </p:spPr>
        <p:txBody>
          <a:bodyPr/>
          <a:lstStyle/>
          <a:p>
            <a:r>
              <a:rPr lang="en-US" b="1" dirty="0"/>
              <a:t>Scope for Improvements</a:t>
            </a:r>
            <a:endParaRPr lang="en-US" dirty="0"/>
          </a:p>
        </p:txBody>
      </p:sp>
      <p:sp>
        <p:nvSpPr>
          <p:cNvPr id="4" name="Footer Placeholder 3"/>
          <p:cNvSpPr>
            <a:spLocks noGrp="1"/>
          </p:cNvSpPr>
          <p:nvPr>
            <p:ph type="ftr" sz="quarter" idx="11"/>
          </p:nvPr>
        </p:nvSpPr>
        <p:spPr/>
        <p:txBody>
          <a:bodyPr/>
          <a:lstStyle/>
          <a:p>
            <a:r>
              <a:rPr lang="en-US"/>
              <a:t>Final project Presentation, 21AIE214</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366982"/>
            <a:ext cx="11312236" cy="5073669"/>
          </a:xfrm>
        </p:spPr>
        <p:txBody>
          <a:bodyPr vert="horz" lIns="91440" tIns="45720" rIns="91440" bIns="45720" rtlCol="0" anchor="t">
            <a:noAutofit/>
          </a:bodyPr>
          <a:lstStyle/>
          <a:p>
            <a:pPr marL="0" indent="0" algn="just">
              <a:buNone/>
            </a:pPr>
            <a:r>
              <a:rPr lang="en-IN" sz="2000" dirty="0">
                <a:latin typeface="Times New Roman" panose="02020603050405020304" pitchFamily="18" charset="0"/>
                <a:cs typeface="Times New Roman" panose="02020603050405020304" pitchFamily="18" charset="0"/>
                <a:hlinkClick r:id="rId1"/>
              </a:rPr>
              <a:t>https://www.projectpro.io/article/spark-streaming-example/540</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hlinkClick r:id="rId2"/>
              </a:rPr>
              <a:t>https://www.youtube.com/watch?v=OyQAjXeY4cU</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hlinkClick r:id="rId3"/>
              </a:rPr>
              <a:t>https://medium.com/analytics-vidhya/congressional-tweets-using-sentiment-analysis-to-cluster-members-of-congress-in-pyspark-10afa4d1556e</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hlinkClick r:id="rId4"/>
              </a:rPr>
              <a:t>https://ieeexplore.ieee.org/document/8639195</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hlinkClick r:id="rId5"/>
              </a:rPr>
              <a:t>https://towardsdatascience.com/sentiment-analysis-on-streaming-twitter-data-using-spark-structured-streaming-python-fc873684bfe3</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74177" y="417349"/>
            <a:ext cx="11436823" cy="783378"/>
          </a:xfrm>
        </p:spPr>
        <p:txBody>
          <a:bodyPr/>
          <a:lstStyle/>
          <a:p>
            <a:r>
              <a:rPr lang="en-US" b="1" dirty="0">
                <a:latin typeface="Georgia" panose="02040502050405020303"/>
              </a:rPr>
              <a:t>References</a:t>
            </a:r>
            <a:endParaRPr lang="en-US" b="1" dirty="0"/>
          </a:p>
        </p:txBody>
      </p:sp>
      <p:sp>
        <p:nvSpPr>
          <p:cNvPr id="5" name="Footer Placeholder 4"/>
          <p:cNvSpPr>
            <a:spLocks noGrp="1"/>
          </p:cNvSpPr>
          <p:nvPr>
            <p:ph type="ftr" sz="quarter" idx="11"/>
          </p:nvPr>
        </p:nvSpPr>
        <p:spPr/>
        <p:txBody>
          <a:bodyPr/>
          <a:lstStyle/>
          <a:p>
            <a:r>
              <a:rPr lang="en-US"/>
              <a:t>Final project Presentation, 21AIE214</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1" y="2633318"/>
            <a:ext cx="5819774" cy="1271932"/>
          </a:xfrm>
        </p:spPr>
        <p:txBody>
          <a:bodyPr/>
          <a:lstStyle/>
          <a:p>
            <a:r>
              <a:rPr lang="en-US" sz="6000" dirty="0"/>
              <a:t>Thank You</a:t>
            </a:r>
            <a:endParaRPr lang="en-US" sz="6000" dirty="0"/>
          </a:p>
        </p:txBody>
      </p:sp>
      <p:sp>
        <p:nvSpPr>
          <p:cNvPr id="2" name="Footer Placeholder 1"/>
          <p:cNvSpPr>
            <a:spLocks noGrp="1"/>
          </p:cNvSpPr>
          <p:nvPr>
            <p:ph type="ftr" sz="quarter" idx="11"/>
          </p:nvPr>
        </p:nvSpPr>
        <p:spPr/>
        <p:txBody>
          <a:bodyPr/>
          <a:lstStyle/>
          <a:p>
            <a:r>
              <a:rPr lang="en-US"/>
              <a:t>Final project Presentation, 21AIE214</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70000" lnSpcReduction="20000"/>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Proposed Framework</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Evaluation Metrics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 </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Scope for Improvements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b="1" dirty="0">
                <a:latin typeface="Georgia" panose="02040502050405020303"/>
              </a:rPr>
              <a:t>Outline</a:t>
            </a:r>
            <a:endParaRPr lang="en-US" b="1" dirty="0"/>
          </a:p>
        </p:txBody>
      </p:sp>
      <p:sp>
        <p:nvSpPr>
          <p:cNvPr id="5" name="Footer Placeholder 4"/>
          <p:cNvSpPr>
            <a:spLocks noGrp="1"/>
          </p:cNvSpPr>
          <p:nvPr>
            <p:ph type="ftr" sz="quarter" idx="11"/>
          </p:nvPr>
        </p:nvSpPr>
        <p:spPr/>
        <p:txBody>
          <a:bodyPr/>
          <a:lstStyle/>
          <a:p>
            <a:r>
              <a:rPr lang="en-US" dirty="0"/>
              <a:t>Final project Presentation, 21AIE214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p:cNvSpPr txBox="1"/>
          <p:nvPr/>
        </p:nvSpPr>
        <p:spPr>
          <a:xfrm>
            <a:off x="471055" y="274638"/>
            <a:ext cx="8272895" cy="1173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b="1" dirty="0">
                <a:cs typeface="Times New Roman" panose="02020603050405020304" pitchFamily="18" charset="0"/>
              </a:rPr>
              <a:t>Introduction </a:t>
            </a:r>
            <a:endParaRPr lang="en-IN" b="1" dirty="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Final project Presentation, 21AIE214</a:t>
            </a:r>
            <a:endParaRPr lang="en-US"/>
          </a:p>
        </p:txBody>
      </p:sp>
      <p:sp>
        <p:nvSpPr>
          <p:cNvPr id="6" name="TextBox 5"/>
          <p:cNvSpPr txBox="1"/>
          <p:nvPr/>
        </p:nvSpPr>
        <p:spPr>
          <a:xfrm>
            <a:off x="612403" y="1371925"/>
            <a:ext cx="11397673"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presentation explores the implementation of Machine Learning and </a:t>
            </a:r>
            <a:r>
              <a:rPr lang="en-US" sz="2000" dirty="0" err="1">
                <a:latin typeface="Times New Roman" panose="02020603050405020304" pitchFamily="18" charset="0"/>
                <a:cs typeface="Times New Roman" panose="02020603050405020304" pitchFamily="18" charset="0"/>
              </a:rPr>
              <a:t>PySpark</a:t>
            </a:r>
            <a:r>
              <a:rPr lang="en-US" sz="2000" dirty="0">
                <a:latin typeface="Times New Roman" panose="02020603050405020304" pitchFamily="18" charset="0"/>
                <a:cs typeface="Times New Roman" panose="02020603050405020304" pitchFamily="18" charset="0"/>
              </a:rPr>
              <a:t> for Twitter Sentiment Analysis.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Twitter sentiment analysis analyzes emotions and opinions in Twitter data using machine learning algorithms.</a:t>
            </a:r>
            <a:endParaRPr lang="en-US" sz="20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Twitter's vast user base of over 330 million active users makes it a valuable source of information for businesses and individuals.</a:t>
            </a:r>
            <a:endParaRPr lang="en-US" sz="20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Sentiment analysis helps understand public sentiment towards specific topics or brands, enabling informed decision-making.</a:t>
            </a:r>
            <a:endParaRPr lang="en-US" sz="20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Machine learning algorithms play a crucial role in sentiment analysis by automatically classifying tweets into positive, negative, or neutral sentiments.</a:t>
            </a:r>
            <a:endParaRPr lang="en-US" sz="20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i="0" dirty="0" err="1">
                <a:effectLst/>
                <a:latin typeface="Times New Roman" panose="02020603050405020304" pitchFamily="18" charset="0"/>
                <a:cs typeface="Times New Roman" panose="02020603050405020304" pitchFamily="18" charset="0"/>
              </a:rPr>
              <a:t>PySpark</a:t>
            </a:r>
            <a:r>
              <a:rPr lang="en-US" sz="2000" i="0" dirty="0">
                <a:effectLst/>
                <a:latin typeface="Times New Roman" panose="02020603050405020304" pitchFamily="18" charset="0"/>
                <a:cs typeface="Times New Roman" panose="02020603050405020304" pitchFamily="18" charset="0"/>
              </a:rPr>
              <a:t> is introduced as a powerful tool for processing large-scale Twitter data, leveraging Apache Spark's distributed computing capabilities.</a:t>
            </a:r>
            <a:endParaRPr lang="en-US" sz="20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6433" y="974959"/>
            <a:ext cx="11436823" cy="4908082"/>
          </a:xfrm>
        </p:spPr>
        <p:txBody>
          <a:bodyPr>
            <a:noAutofit/>
          </a:bodyPr>
          <a:lstStyle/>
          <a:p>
            <a:r>
              <a:rPr lang="en-US" sz="2100" b="0" i="0" dirty="0" err="1">
                <a:effectLst/>
                <a:latin typeface="Times New Roman" panose="02020603050405020304" pitchFamily="18" charset="0"/>
                <a:cs typeface="Times New Roman" panose="02020603050405020304" pitchFamily="18" charset="0"/>
              </a:rPr>
              <a:t>PySpark</a:t>
            </a:r>
            <a:r>
              <a:rPr lang="en-US" sz="2100" b="0" i="0" dirty="0">
                <a:effectLst/>
                <a:latin typeface="Times New Roman" panose="02020603050405020304" pitchFamily="18" charset="0"/>
                <a:cs typeface="Times New Roman" panose="02020603050405020304" pitchFamily="18" charset="0"/>
              </a:rPr>
              <a:t> is a Python API for </a:t>
            </a:r>
            <a:r>
              <a:rPr lang="en-US" sz="2100" b="0" i="0" u="none" strike="noStrike" dirty="0">
                <a:effectLst/>
                <a:latin typeface="Times New Roman" panose="02020603050405020304" pitchFamily="18" charset="0"/>
                <a:cs typeface="Times New Roman" panose="02020603050405020304" pitchFamily="18" charset="0"/>
              </a:rPr>
              <a:t>Apache Spark</a:t>
            </a:r>
            <a:endParaRPr lang="en-US" sz="2100" b="0" i="0" u="none" strike="noStrike" dirty="0">
              <a:effectLst/>
              <a:latin typeface="Times New Roman" panose="02020603050405020304" pitchFamily="18" charset="0"/>
              <a:cs typeface="Times New Roman" panose="02020603050405020304" pitchFamily="18" charset="0"/>
            </a:endParaRPr>
          </a:p>
          <a:p>
            <a:pPr marL="0" indent="0">
              <a:buNone/>
            </a:pPr>
            <a:endParaRPr lang="en-US" sz="2100" b="0" i="0" u="none" strike="noStrike" dirty="0">
              <a:effectLst/>
              <a:latin typeface="Times New Roman" panose="02020603050405020304" pitchFamily="18" charset="0"/>
              <a:cs typeface="Times New Roman" panose="02020603050405020304" pitchFamily="18" charset="0"/>
            </a:endParaRPr>
          </a:p>
          <a:p>
            <a:r>
              <a:rPr lang="en-US" sz="2100" b="0" i="0" dirty="0">
                <a:effectLst/>
                <a:latin typeface="Times New Roman" panose="02020603050405020304" pitchFamily="18" charset="0"/>
                <a:cs typeface="Times New Roman" panose="02020603050405020304" pitchFamily="18" charset="0"/>
              </a:rPr>
              <a:t>the collaboration of Apache Spark with Python.</a:t>
            </a:r>
            <a:endParaRPr lang="en-US" sz="2100" b="0" i="0" dirty="0">
              <a:effectLst/>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a:p>
            <a:pPr marL="0" indent="0">
              <a:buNone/>
            </a:pPr>
            <a:endParaRPr lang="en-US" sz="2100" b="0" i="0" dirty="0">
              <a:effectLst/>
              <a:latin typeface="Times New Roman" panose="02020603050405020304" pitchFamily="18" charset="0"/>
              <a:cs typeface="Times New Roman" panose="02020603050405020304" pitchFamily="18" charset="0"/>
            </a:endParaRPr>
          </a:p>
          <a:p>
            <a:pPr marL="0" indent="0">
              <a:buNone/>
            </a:pPr>
            <a:endParaRPr lang="en-US" sz="2100" b="0" i="0" dirty="0">
              <a:effectLst/>
              <a:latin typeface="Times New Roman" panose="02020603050405020304" pitchFamily="18" charset="0"/>
              <a:cs typeface="Times New Roman" panose="02020603050405020304" pitchFamily="18" charset="0"/>
            </a:endParaRPr>
          </a:p>
          <a:p>
            <a:pPr marL="0" indent="0">
              <a:buNone/>
            </a:pPr>
            <a:endParaRPr lang="en-US" sz="2100" b="0" i="0" dirty="0">
              <a:effectLst/>
              <a:latin typeface="Times New Roman" panose="02020603050405020304" pitchFamily="18" charset="0"/>
              <a:cs typeface="Times New Roman" panose="02020603050405020304" pitchFamily="18" charset="0"/>
            </a:endParaRPr>
          </a:p>
          <a:p>
            <a:r>
              <a:rPr lang="en-US" sz="2100" b="0" i="0" dirty="0">
                <a:effectLst/>
                <a:latin typeface="Times New Roman" panose="02020603050405020304" pitchFamily="18" charset="0"/>
                <a:cs typeface="Times New Roman" panose="02020603050405020304" pitchFamily="18" charset="0"/>
              </a:rPr>
              <a:t>Some of the industry giants like Yahoo, Netflix, etc., are leveraging various functionalities of </a:t>
            </a:r>
            <a:r>
              <a:rPr lang="en-US" sz="2100" i="0" dirty="0">
                <a:effectLst/>
                <a:latin typeface="Times New Roman" panose="02020603050405020304" pitchFamily="18" charset="0"/>
                <a:cs typeface="Times New Roman" panose="02020603050405020304" pitchFamily="18" charset="0"/>
              </a:rPr>
              <a:t>Spark </a:t>
            </a:r>
            <a:r>
              <a:rPr lang="en-US" sz="2100" i="0" dirty="0" err="1">
                <a:effectLst/>
                <a:latin typeface="Times New Roman" panose="02020603050405020304" pitchFamily="18" charset="0"/>
                <a:cs typeface="Times New Roman" panose="02020603050405020304" pitchFamily="18" charset="0"/>
              </a:rPr>
              <a:t>PySpark</a:t>
            </a:r>
            <a:endParaRPr lang="en-US" sz="2100" i="0" dirty="0">
              <a:effectLst/>
              <a:latin typeface="Times New Roman" panose="02020603050405020304" pitchFamily="18"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r>
              <a:rPr lang="en-US" sz="2100" b="0" i="0" dirty="0" err="1">
                <a:effectLst/>
                <a:latin typeface="Times New Roman" panose="02020603050405020304" pitchFamily="18" charset="0"/>
                <a:cs typeface="Times New Roman" panose="02020603050405020304" pitchFamily="18" charset="0"/>
              </a:rPr>
              <a:t>PySpark</a:t>
            </a:r>
            <a:r>
              <a:rPr lang="en-US" sz="2100" b="0" i="0" dirty="0">
                <a:effectLst/>
                <a:latin typeface="Times New Roman" panose="02020603050405020304" pitchFamily="18" charset="0"/>
                <a:cs typeface="Times New Roman" panose="02020603050405020304" pitchFamily="18" charset="0"/>
              </a:rPr>
              <a:t> allows us to create model workflows in cluster environments for model training and serving.</a:t>
            </a:r>
            <a:endParaRPr lang="en-US" sz="2100" b="0" i="0" dirty="0">
              <a:effectLst/>
              <a:latin typeface="Times New Roman" panose="02020603050405020304" pitchFamily="18"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I</a:t>
            </a:r>
            <a:r>
              <a:rPr lang="en-US" sz="2100" b="0" i="0" dirty="0">
                <a:effectLst/>
                <a:latin typeface="Times New Roman" panose="02020603050405020304" pitchFamily="18" charset="0"/>
                <a:cs typeface="Times New Roman" panose="02020603050405020304" pitchFamily="18" charset="0"/>
              </a:rPr>
              <a:t>t has the benefit of being able to scale to far more giant data sets compared to the </a:t>
            </a:r>
            <a:r>
              <a:rPr lang="en-US" sz="2100" b="0" i="0" u="none" strike="noStrike" dirty="0">
                <a:effectLst/>
                <a:latin typeface="Times New Roman" panose="02020603050405020304" pitchFamily="18" charset="0"/>
                <a:cs typeface="Times New Roman" panose="02020603050405020304" pitchFamily="18" charset="0"/>
              </a:rPr>
              <a:t>Python Pandas library</a:t>
            </a:r>
            <a:r>
              <a:rPr lang="en-US" sz="2100" b="0" i="0" dirty="0">
                <a:effectLst/>
                <a:latin typeface="Times New Roman" panose="02020603050405020304" pitchFamily="18" charset="0"/>
                <a:cs typeface="Times New Roman" panose="02020603050405020304" pitchFamily="18" charset="0"/>
              </a:rPr>
              <a:t>.</a:t>
            </a:r>
            <a:endParaRPr lang="en-US" sz="2100" b="0" i="0" dirty="0">
              <a:effectLst/>
              <a:latin typeface="Times New Roman" panose="02020603050405020304" pitchFamily="18" charset="0"/>
              <a:cs typeface="Times New Roman" panose="02020603050405020304" pitchFamily="18" charset="0"/>
            </a:endParaRPr>
          </a:p>
          <a:p>
            <a:endParaRPr lang="en-US" sz="2100" dirty="0">
              <a:solidFill>
                <a:srgbClr val="212529"/>
              </a:solidFill>
              <a:latin typeface="Arial" panose="020B0604020202020204" pitchFamily="34" charset="0"/>
            </a:endParaRPr>
          </a:p>
          <a:p>
            <a:endParaRPr lang="en-US" sz="2100" b="0" i="0" dirty="0">
              <a:solidFill>
                <a:srgbClr val="212529"/>
              </a:solidFill>
              <a:effectLst/>
              <a:latin typeface="Arial" panose="020B0604020202020204" pitchFamily="34" charset="0"/>
            </a:endParaRPr>
          </a:p>
          <a:p>
            <a:endParaRPr lang="en-US" sz="2100" dirty="0">
              <a:solidFill>
                <a:srgbClr val="212529"/>
              </a:solidFill>
              <a:latin typeface="Arial" panose="020B0604020202020204" pitchFamily="34" charset="0"/>
            </a:endParaRPr>
          </a:p>
          <a:p>
            <a:endParaRPr lang="en-US" sz="2100" b="0" i="0" dirty="0">
              <a:solidFill>
                <a:srgbClr val="212529"/>
              </a:solidFill>
              <a:effectLst/>
              <a:latin typeface="Arial" panose="020B0604020202020204" pitchFamily="34" charset="0"/>
            </a:endParaRPr>
          </a:p>
          <a:p>
            <a:endParaRPr lang="en-US" sz="2100" dirty="0"/>
          </a:p>
        </p:txBody>
      </p:sp>
      <p:sp>
        <p:nvSpPr>
          <p:cNvPr id="3" name="Title 2"/>
          <p:cNvSpPr>
            <a:spLocks noGrp="1"/>
          </p:cNvSpPr>
          <p:nvPr>
            <p:ph type="title"/>
          </p:nvPr>
        </p:nvSpPr>
        <p:spPr/>
        <p:txBody>
          <a:bodyPr/>
          <a:lstStyle/>
          <a:p>
            <a:r>
              <a:rPr lang="en-US" b="1" dirty="0" err="1"/>
              <a:t>Pyspark</a:t>
            </a:r>
            <a:endParaRPr lang="en-US" b="1" dirty="0"/>
          </a:p>
        </p:txBody>
      </p:sp>
      <p:sp>
        <p:nvSpPr>
          <p:cNvPr id="4" name="Footer Placeholder 3"/>
          <p:cNvSpPr>
            <a:spLocks noGrp="1"/>
          </p:cNvSpPr>
          <p:nvPr>
            <p:ph type="ftr" sz="quarter" idx="11"/>
          </p:nvPr>
        </p:nvSpPr>
        <p:spPr/>
        <p:txBody>
          <a:bodyPr/>
          <a:lstStyle/>
          <a:p>
            <a:r>
              <a:rPr lang="en-US"/>
              <a:t>Final project Presentation, 21AIE214</a:t>
            </a:r>
            <a:endParaRPr lang="en-US" dirty="0"/>
          </a:p>
        </p:txBody>
      </p:sp>
      <p:pic>
        <p:nvPicPr>
          <p:cNvPr id="6" name="Picture 5"/>
          <p:cNvPicPr>
            <a:picLocks noChangeAspect="1"/>
          </p:cNvPicPr>
          <p:nvPr/>
        </p:nvPicPr>
        <p:blipFill>
          <a:blip r:embed="rId1"/>
          <a:stretch>
            <a:fillRect/>
          </a:stretch>
        </p:blipFill>
        <p:spPr>
          <a:xfrm>
            <a:off x="3860798" y="2244614"/>
            <a:ext cx="4468091" cy="13171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194" y="1459346"/>
            <a:ext cx="11436823" cy="4585992"/>
          </a:xfrm>
        </p:spPr>
        <p:txBody>
          <a:bodyPr>
            <a:normAutofit/>
          </a:bodyPr>
          <a:lstStyle/>
          <a:p>
            <a:pPr marL="0" indent="0">
              <a:lnSpc>
                <a:spcPct val="150000"/>
              </a:lnSpc>
              <a:buNone/>
            </a:pPr>
            <a:r>
              <a:rPr lang="en-US" sz="2400" b="0" i="0" dirty="0" err="1">
                <a:effectLst/>
                <a:latin typeface="Times New Roman" panose="02020603050405020304" pitchFamily="18" charset="0"/>
                <a:cs typeface="Times New Roman" panose="02020603050405020304" pitchFamily="18" charset="0"/>
              </a:rPr>
              <a:t>PySpark</a:t>
            </a:r>
            <a:r>
              <a:rPr lang="en-US" sz="2400" b="0" i="0" dirty="0">
                <a:effectLst/>
                <a:latin typeface="Times New Roman" panose="02020603050405020304" pitchFamily="18" charset="0"/>
                <a:cs typeface="Times New Roman" panose="02020603050405020304" pitchFamily="18" charset="0"/>
              </a:rPr>
              <a:t> is a powerful tool for sentiment analysis due to the following reasons: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Scalability</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0" i="0" dirty="0">
                <a:effectLst/>
                <a:latin typeface="Times New Roman" panose="02020603050405020304" pitchFamily="18" charset="0"/>
                <a:cs typeface="Times New Roman" panose="02020603050405020304" pitchFamily="18" charset="0"/>
              </a:rPr>
              <a:t>Distributed Data Processing</a:t>
            </a:r>
            <a:endParaRPr lang="en-US" sz="2400" b="0" i="0" dirty="0">
              <a:effectLst/>
              <a:latin typeface="Times New Roman" panose="02020603050405020304" pitchFamily="18" charset="0"/>
              <a:cs typeface="Times New Roman" panose="02020603050405020304" pitchFamily="18" charset="0"/>
            </a:endParaRPr>
          </a:p>
          <a:p>
            <a:pPr>
              <a:lnSpc>
                <a:spcPct val="150000"/>
              </a:lnSpc>
            </a:pPr>
            <a:r>
              <a:rPr lang="en-US" sz="2400" b="0" i="0" dirty="0">
                <a:effectLst/>
                <a:latin typeface="Times New Roman" panose="02020603050405020304" pitchFamily="18" charset="0"/>
                <a:cs typeface="Times New Roman" panose="02020603050405020304" pitchFamily="18" charset="0"/>
              </a:rPr>
              <a:t>Performance Optimization</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0" i="0" dirty="0">
                <a:effectLst/>
                <a:latin typeface="Times New Roman" panose="02020603050405020304" pitchFamily="18" charset="0"/>
                <a:cs typeface="Times New Roman" panose="02020603050405020304" pitchFamily="18" charset="0"/>
              </a:rPr>
              <a:t>Feature Extraction</a:t>
            </a:r>
            <a:endParaRPr lang="en-US" sz="2400" b="0" i="0" dirty="0">
              <a:effectLst/>
              <a:latin typeface="Times New Roman" panose="02020603050405020304" pitchFamily="18" charset="0"/>
              <a:cs typeface="Times New Roman" panose="02020603050405020304" pitchFamily="18" charset="0"/>
            </a:endParaRPr>
          </a:p>
          <a:p>
            <a:pPr>
              <a:lnSpc>
                <a:spcPct val="150000"/>
              </a:lnSpc>
            </a:pPr>
            <a:r>
              <a:rPr lang="en-US" sz="2400" b="0" i="0" dirty="0" err="1">
                <a:effectLst/>
                <a:latin typeface="Times New Roman" panose="02020603050405020304" pitchFamily="18" charset="0"/>
                <a:cs typeface="Times New Roman" panose="02020603050405020304" pitchFamily="18" charset="0"/>
              </a:rPr>
              <a:t>istributed</a:t>
            </a:r>
            <a:r>
              <a:rPr lang="en-US" sz="2400" b="0" i="0" dirty="0">
                <a:effectLst/>
                <a:latin typeface="Times New Roman" panose="02020603050405020304" pitchFamily="18" charset="0"/>
                <a:cs typeface="Times New Roman" panose="02020603050405020304" pitchFamily="18" charset="0"/>
              </a:rPr>
              <a:t> Machine Learning</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1194" y="302479"/>
            <a:ext cx="11436823" cy="1156866"/>
          </a:xfrm>
        </p:spPr>
        <p:txBody>
          <a:bodyPr/>
          <a:lstStyle/>
          <a:p>
            <a:r>
              <a:rPr lang="en-US" b="1" dirty="0" err="1"/>
              <a:t>Pyspark</a:t>
            </a:r>
            <a:endParaRPr lang="en-US" b="1" dirty="0"/>
          </a:p>
        </p:txBody>
      </p:sp>
      <p:sp>
        <p:nvSpPr>
          <p:cNvPr id="4" name="Footer Placeholder 3"/>
          <p:cNvSpPr>
            <a:spLocks noGrp="1"/>
          </p:cNvSpPr>
          <p:nvPr>
            <p:ph type="ftr" sz="quarter" idx="11"/>
          </p:nvPr>
        </p:nvSpPr>
        <p:spPr/>
        <p:txBody>
          <a:bodyPr/>
          <a:lstStyle/>
          <a:p>
            <a:r>
              <a:rPr lang="en-US"/>
              <a:t>Final project Presentation, 21AIE214</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194" y="1137256"/>
            <a:ext cx="11512139" cy="4908082"/>
          </a:xfrm>
        </p:spPr>
        <p:txBody>
          <a:bodyPr>
            <a:normAutofit fontScale="92500"/>
          </a:bodyPr>
          <a:lstStyle/>
          <a:p>
            <a:pPr>
              <a:lnSpc>
                <a:spcPct val="150000"/>
              </a:lnSpc>
            </a:pPr>
            <a:r>
              <a:rPr lang="en-US" sz="2400" b="0" i="0" dirty="0">
                <a:effectLst/>
                <a:latin typeface="Times New Roman" panose="02020603050405020304" pitchFamily="18" charset="0"/>
                <a:cs typeface="Times New Roman" panose="02020603050405020304" pitchFamily="18" charset="0"/>
              </a:rPr>
              <a:t>In this project, we aim to perform sentiment analysis on Twitter data using </a:t>
            </a:r>
            <a:r>
              <a:rPr lang="en-US" sz="2400" b="0" i="0" dirty="0" err="1">
                <a:effectLst/>
                <a:latin typeface="Times New Roman" panose="02020603050405020304" pitchFamily="18" charset="0"/>
                <a:cs typeface="Times New Roman" panose="02020603050405020304" pitchFamily="18" charset="0"/>
              </a:rPr>
              <a:t>PySpark</a:t>
            </a:r>
            <a:r>
              <a:rPr lang="en-US" sz="2400" b="0" i="0" dirty="0">
                <a:effectLst/>
                <a:latin typeface="Times New Roman" panose="02020603050405020304" pitchFamily="18" charset="0"/>
                <a:cs typeface="Times New Roman" panose="02020603050405020304" pitchFamily="18" charset="0"/>
              </a:rPr>
              <a:t> and machine learning. We will apply various preprocessing techniques, such as text cleaning, tokenization, and feature extraction, to transform the raw text data into a format suitable for sentiment analysis. </a:t>
            </a:r>
            <a:endParaRPr lang="en-US" sz="2400" b="0" i="0" dirty="0">
              <a:effectLst/>
              <a:latin typeface="Times New Roman" panose="02020603050405020304" pitchFamily="18" charset="0"/>
              <a:cs typeface="Times New Roman" panose="02020603050405020304" pitchFamily="18" charset="0"/>
            </a:endParaRPr>
          </a:p>
          <a:p>
            <a:pPr marL="0" indent="0">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a:lnSpc>
                <a:spcPct val="150000"/>
              </a:lnSpc>
            </a:pPr>
            <a:r>
              <a:rPr lang="en-US" sz="2400" b="0" i="0" dirty="0" err="1">
                <a:effectLst/>
                <a:latin typeface="Times New Roman" panose="02020603050405020304" pitchFamily="18" charset="0"/>
                <a:cs typeface="Times New Roman" panose="02020603050405020304" pitchFamily="18" charset="0"/>
              </a:rPr>
              <a:t>PySpark's</a:t>
            </a:r>
            <a:r>
              <a:rPr lang="en-US" sz="2400" b="0" i="0" dirty="0">
                <a:effectLst/>
                <a:latin typeface="Times New Roman" panose="02020603050405020304" pitchFamily="18" charset="0"/>
                <a:cs typeface="Times New Roman" panose="02020603050405020304" pitchFamily="18" charset="0"/>
              </a:rPr>
              <a:t> built-in transformers and estimators will be utilized for these tasks.</a:t>
            </a:r>
            <a:endParaRPr lang="en-US" sz="2400" b="0" i="0" dirty="0">
              <a:effectLst/>
              <a:latin typeface="Times New Roman" panose="02020603050405020304" pitchFamily="18" charset="0"/>
              <a:cs typeface="Times New Roman" panose="02020603050405020304" pitchFamily="18" charset="0"/>
            </a:endParaRPr>
          </a:p>
          <a:p>
            <a:pPr marL="0" indent="0">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a:lnSpc>
                <a:spcPct val="150000"/>
              </a:lnSpc>
            </a:pPr>
            <a:r>
              <a:rPr lang="en-US" sz="2400" b="0" i="0" dirty="0">
                <a:effectLst/>
                <a:latin typeface="Times New Roman" panose="02020603050405020304" pitchFamily="18" charset="0"/>
                <a:cs typeface="Times New Roman" panose="02020603050405020304" pitchFamily="18" charset="0"/>
              </a:rPr>
              <a:t>We will split the preprocessed Twitter data into training and testing sets, allowing us to train a sentiment analysis model using machine learning algorithms available in </a:t>
            </a:r>
            <a:r>
              <a:rPr lang="en-US" sz="2400" b="0" i="0" dirty="0" err="1">
                <a:effectLst/>
                <a:latin typeface="Times New Roman" panose="02020603050405020304" pitchFamily="18" charset="0"/>
                <a:cs typeface="Times New Roman" panose="02020603050405020304" pitchFamily="18" charset="0"/>
              </a:rPr>
              <a:t>PySpark</a:t>
            </a:r>
            <a:endParaRPr lang="en-US" sz="2400" b="0" i="0" dirty="0">
              <a:effectLst/>
              <a:latin typeface="Times New Roman" panose="02020603050405020304" pitchFamily="18" charset="0"/>
              <a:cs typeface="Times New Roman" panose="02020603050405020304" pitchFamily="18" charset="0"/>
            </a:endParaRPr>
          </a:p>
          <a:p>
            <a:pPr>
              <a:lnSpc>
                <a:spcPct val="150000"/>
              </a:lnSpc>
            </a:pPr>
            <a:endParaRPr lang="en-IN" sz="23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b="1" dirty="0"/>
              <a:t>Problem Statement</a:t>
            </a:r>
            <a:endParaRPr lang="en-IN" b="1" dirty="0"/>
          </a:p>
        </p:txBody>
      </p:sp>
      <p:sp>
        <p:nvSpPr>
          <p:cNvPr id="4" name="Footer Placeholder 3"/>
          <p:cNvSpPr>
            <a:spLocks noGrp="1"/>
          </p:cNvSpPr>
          <p:nvPr>
            <p:ph type="ftr" sz="quarter" idx="11"/>
          </p:nvPr>
        </p:nvSpPr>
        <p:spPr/>
        <p:txBody>
          <a:bodyPr/>
          <a:lstStyle/>
          <a:p>
            <a:r>
              <a:rPr lang="en-US"/>
              <a:t>Final project Presentation, 21AIE214</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7" y="513179"/>
            <a:ext cx="11436823" cy="421441"/>
          </a:xfrm>
        </p:spPr>
        <p:txBody>
          <a:bodyPr/>
          <a:lstStyle/>
          <a:p>
            <a:r>
              <a:rPr lang="en-US" b="1" dirty="0">
                <a:cs typeface="Times New Roman" panose="02020603050405020304" pitchFamily="18" charset="0"/>
              </a:rPr>
              <a:t>Dataset</a:t>
            </a:r>
            <a:endParaRPr lang="en-US" b="1" dirty="0">
              <a:cs typeface="Times New Roman" panose="02020603050405020304" pitchFamily="18" charset="0"/>
            </a:endParaRPr>
          </a:p>
        </p:txBody>
      </p:sp>
      <p:sp>
        <p:nvSpPr>
          <p:cNvPr id="3" name="Content Placeholder 2"/>
          <p:cNvSpPr>
            <a:spLocks noGrp="1"/>
          </p:cNvSpPr>
          <p:nvPr>
            <p:ph idx="1"/>
          </p:nvPr>
        </p:nvSpPr>
        <p:spPr>
          <a:xfrm>
            <a:off x="1981200" y="1485900"/>
            <a:ext cx="8229600" cy="4648200"/>
          </a:xfrm>
        </p:spPr>
        <p:txBody>
          <a:bodyPr>
            <a:noAutofit/>
          </a:bodyPr>
          <a:lstStyle/>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Footer Placeholder 3"/>
          <p:cNvSpPr>
            <a:spLocks noGrp="1"/>
          </p:cNvSpPr>
          <p:nvPr>
            <p:ph type="ftr" sz="quarter" idx="11"/>
          </p:nvPr>
        </p:nvSpPr>
        <p:spPr/>
        <p:txBody>
          <a:bodyPr/>
          <a:lstStyle/>
          <a:p>
            <a:r>
              <a:rPr lang="en-US"/>
              <a:t>Final project Presentation, 21AIE214</a:t>
            </a:r>
            <a:endParaRPr lang="en-US"/>
          </a:p>
        </p:txBody>
      </p:sp>
      <p:sp>
        <p:nvSpPr>
          <p:cNvPr id="5" name="TextBox 4"/>
          <p:cNvSpPr txBox="1"/>
          <p:nvPr/>
        </p:nvSpPr>
        <p:spPr>
          <a:xfrm>
            <a:off x="491067" y="1263649"/>
            <a:ext cx="10600266" cy="27070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took a twitter sentiment analysis dataset</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dataset includes thousands of tweets collected for sentiment analysis.</a:t>
            </a:r>
            <a:endParaRPr lang="en-US" sz="2000" b="0" i="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is labeled with sentiment polarity (positive, negative, or neutral) and can be used for training and testing sentiment analysis models.</a:t>
            </a:r>
            <a:endParaRPr lang="en-US" sz="2000" b="0" i="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we took, there are totally of </a:t>
            </a:r>
            <a:r>
              <a:rPr lang="en-IN" altLang="en-US" sz="2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colums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812800" y="3970655"/>
            <a:ext cx="10088245" cy="1258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Sentiment analysis, also known as opinion mining, determines the sentiment or emotional tone expressed in text.</a:t>
            </a:r>
            <a:endParaRPr lang="en-US" b="0" i="0" dirty="0">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uses natural language processing (NLP) and machine learning techniques to classify text into positive, negative, or neutral sentiments.</a:t>
            </a:r>
            <a:endParaRPr lang="en-US" b="0" i="0" dirty="0">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Steps involved in sentiment analysis include text preprocessing, feature extraction, model training, sentiment classification, and evaluation.</a:t>
            </a:r>
            <a:endParaRPr lang="en-US" b="0" i="0" dirty="0">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Text preprocessing involves cleaning, tokenization, stemming, and removing stop words.</a:t>
            </a: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lstStyle/>
          <a:p>
            <a:r>
              <a:rPr lang="en-US" sz="3200" b="1" dirty="0"/>
              <a:t>What is sentimental analysis?</a:t>
            </a:r>
            <a:endParaRPr lang="en-IN" b="1" dirty="0"/>
          </a:p>
        </p:txBody>
      </p:sp>
      <p:sp>
        <p:nvSpPr>
          <p:cNvPr id="4" name="Footer Placeholder 3"/>
          <p:cNvSpPr>
            <a:spLocks noGrp="1"/>
          </p:cNvSpPr>
          <p:nvPr>
            <p:ph type="ftr" sz="quarter" idx="11"/>
          </p:nvPr>
        </p:nvSpPr>
        <p:spPr/>
        <p:txBody>
          <a:bodyPr/>
          <a:lstStyle/>
          <a:p>
            <a:r>
              <a:rPr lang="en-US"/>
              <a:t>Final project Presentation, 21AIE214</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4" y="348661"/>
            <a:ext cx="11436823" cy="855161"/>
          </a:xfrm>
        </p:spPr>
        <p:txBody>
          <a:bodyPr/>
          <a:lstStyle/>
          <a:p>
            <a:r>
              <a:rPr lang="en-US" b="1" dirty="0">
                <a:cs typeface="Times New Roman" panose="02020603050405020304" pitchFamily="18" charset="0"/>
              </a:rPr>
              <a:t>Proposed Framework</a:t>
            </a:r>
            <a:endParaRPr lang="en-US" b="1" dirty="0">
              <a:cs typeface="Times New Roman" panose="02020603050405020304" pitchFamily="18" charset="0"/>
            </a:endParaRPr>
          </a:p>
        </p:txBody>
      </p:sp>
      <p:sp>
        <p:nvSpPr>
          <p:cNvPr id="3" name="Content Placeholder 2"/>
          <p:cNvSpPr>
            <a:spLocks noGrp="1"/>
          </p:cNvSpPr>
          <p:nvPr>
            <p:ph idx="1"/>
          </p:nvPr>
        </p:nvSpPr>
        <p:spPr>
          <a:xfrm>
            <a:off x="1981200" y="1619946"/>
            <a:ext cx="8229600" cy="3180654"/>
          </a:xfrm>
        </p:spPr>
        <p:txBody>
          <a:bodyPr>
            <a:noAutofit/>
          </a:bodyPr>
          <a:lstStyle/>
          <a:p>
            <a:pPr lvl="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Footer Placeholder 3"/>
          <p:cNvSpPr>
            <a:spLocks noGrp="1"/>
          </p:cNvSpPr>
          <p:nvPr>
            <p:ph type="ftr" sz="quarter" idx="11"/>
          </p:nvPr>
        </p:nvSpPr>
        <p:spPr/>
        <p:txBody>
          <a:bodyPr/>
          <a:lstStyle/>
          <a:p>
            <a:r>
              <a:rPr lang="en-US"/>
              <a:t>Final project Presentation, 21AIE214</a:t>
            </a:r>
            <a:endParaRPr lang="en-US"/>
          </a:p>
        </p:txBody>
      </p:sp>
      <p:sp>
        <p:nvSpPr>
          <p:cNvPr id="9" name="TextBox 8"/>
          <p:cNvSpPr txBox="1"/>
          <p:nvPr/>
        </p:nvSpPr>
        <p:spPr>
          <a:xfrm>
            <a:off x="341194" y="1329652"/>
            <a:ext cx="10580806" cy="4616648"/>
          </a:xfrm>
          <a:prstGeom prst="rect">
            <a:avLst/>
          </a:prstGeom>
          <a:noFill/>
        </p:spPr>
        <p:txBody>
          <a:bodyPr wrap="square" rtlCol="0">
            <a:spAutoFit/>
          </a:bodyPr>
          <a:lstStyle/>
          <a:p>
            <a:r>
              <a:rPr lang="en-US" sz="2100" b="1" i="0" dirty="0">
                <a:solidFill>
                  <a:srgbClr val="1F2328"/>
                </a:solidFill>
                <a:effectLst/>
                <a:latin typeface="Times New Roman" panose="02020603050405020304" pitchFamily="18" charset="0"/>
                <a:cs typeface="Times New Roman" panose="02020603050405020304" pitchFamily="18" charset="0"/>
              </a:rPr>
              <a:t>Preprocessing</a:t>
            </a:r>
            <a:br>
              <a:rPr lang="en-US" sz="2100" b="1" i="0" dirty="0">
                <a:solidFill>
                  <a:srgbClr val="1F2328"/>
                </a:solidFill>
                <a:effectLst/>
                <a:latin typeface="Times New Roman" panose="02020603050405020304" pitchFamily="18" charset="0"/>
                <a:cs typeface="Times New Roman" panose="02020603050405020304" pitchFamily="18" charset="0"/>
              </a:rPr>
            </a:br>
            <a:r>
              <a:rPr lang="en-US" sz="2100" b="0" i="0" dirty="0">
                <a:solidFill>
                  <a:srgbClr val="1F2328"/>
                </a:solidFill>
                <a:effectLst/>
                <a:latin typeface="Times New Roman" panose="02020603050405020304" pitchFamily="18" charset="0"/>
                <a:cs typeface="Times New Roman" panose="02020603050405020304" pitchFamily="18" charset="0"/>
              </a:rPr>
              <a:t>Before training the machine learning model, the tweets are preprocessed to clean and tokenize the text.</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0" i="0" u="sng" dirty="0">
                <a:solidFill>
                  <a:srgbClr val="1F2328"/>
                </a:solidFill>
                <a:effectLst/>
                <a:latin typeface="Times New Roman" panose="02020603050405020304" pitchFamily="18" charset="0"/>
                <a:cs typeface="Times New Roman" panose="02020603050405020304" pitchFamily="18" charset="0"/>
              </a:rPr>
              <a:t> The preprocessing steps include:</a:t>
            </a:r>
            <a:endParaRPr lang="en-US" sz="2100" b="0" i="0" u="sng" dirty="0">
              <a:solidFill>
                <a:srgbClr val="1F2328"/>
              </a:solidFill>
              <a:effectLst/>
              <a:latin typeface="Times New Roman" panose="02020603050405020304" pitchFamily="18" charset="0"/>
              <a:cs typeface="Times New Roman" panose="02020603050405020304" pitchFamily="18" charset="0"/>
            </a:endParaRPr>
          </a:p>
          <a:p>
            <a:endParaRPr lang="en-US" sz="2100" b="0" i="0" u="sng" dirty="0">
              <a:solidFill>
                <a:srgbClr val="1F2328"/>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100" b="0" i="0" dirty="0">
                <a:solidFill>
                  <a:srgbClr val="1F2328"/>
                </a:solidFill>
                <a:effectLst/>
                <a:latin typeface="Times New Roman" panose="02020603050405020304" pitchFamily="18" charset="0"/>
                <a:cs typeface="Times New Roman" panose="02020603050405020304" pitchFamily="18" charset="0"/>
              </a:rPr>
              <a:t>Removing URLs, mentions, and special characters from the tweets</a:t>
            </a:r>
            <a:endParaRPr lang="en-US" sz="2100" b="0" i="0" dirty="0">
              <a:solidFill>
                <a:srgbClr val="1F2328"/>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100" b="0" i="0" dirty="0">
                <a:solidFill>
                  <a:srgbClr val="1F2328"/>
                </a:solidFill>
                <a:effectLst/>
                <a:latin typeface="Times New Roman" panose="02020603050405020304" pitchFamily="18" charset="0"/>
                <a:cs typeface="Times New Roman" panose="02020603050405020304" pitchFamily="18" charset="0"/>
              </a:rPr>
              <a:t>Converting the text to lowercase </a:t>
            </a:r>
            <a:endParaRPr lang="en-US" sz="2100" b="0" i="0" dirty="0">
              <a:solidFill>
                <a:srgbClr val="1F2328"/>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100" b="0" i="0" dirty="0">
                <a:solidFill>
                  <a:srgbClr val="1F2328"/>
                </a:solidFill>
                <a:effectLst/>
                <a:latin typeface="Times New Roman" panose="02020603050405020304" pitchFamily="18" charset="0"/>
                <a:cs typeface="Times New Roman" panose="02020603050405020304" pitchFamily="18" charset="0"/>
              </a:rPr>
              <a:t>Tokenizing the text into words </a:t>
            </a:r>
            <a:endParaRPr lang="en-US" sz="2100" b="0" i="0" dirty="0">
              <a:solidFill>
                <a:srgbClr val="1F2328"/>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100" b="0" i="0" dirty="0">
                <a:solidFill>
                  <a:srgbClr val="1F2328"/>
                </a:solidFill>
                <a:effectLst/>
                <a:latin typeface="Times New Roman" panose="02020603050405020304" pitchFamily="18" charset="0"/>
                <a:cs typeface="Times New Roman" panose="02020603050405020304" pitchFamily="18" charset="0"/>
              </a:rPr>
              <a:t>Removing stop words and words with a length of less than 3</a:t>
            </a:r>
            <a:endParaRPr lang="en-US" sz="2100" b="0" i="0" dirty="0">
              <a:solidFill>
                <a:srgbClr val="1F2328"/>
              </a:solidFill>
              <a:effectLst/>
              <a:latin typeface="Times New Roman" panose="02020603050405020304" pitchFamily="18" charset="0"/>
              <a:cs typeface="Times New Roman" panose="02020603050405020304" pitchFamily="18" charset="0"/>
            </a:endParaRPr>
          </a:p>
          <a:p>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Data Cleaning:</a:t>
            </a:r>
            <a:br>
              <a:rPr lang="en-US" sz="2100" b="1" i="0" dirty="0">
                <a:solidFill>
                  <a:srgbClr val="1F2328"/>
                </a:solidFill>
                <a:effectLst/>
                <a:latin typeface="Times New Roman" panose="02020603050405020304" pitchFamily="18" charset="0"/>
                <a:cs typeface="Times New Roman" panose="02020603050405020304" pitchFamily="18" charset="0"/>
              </a:rPr>
            </a:br>
            <a:r>
              <a:rPr lang="en-US" sz="2100" b="0" i="0" dirty="0">
                <a:solidFill>
                  <a:srgbClr val="1F2328"/>
                </a:solidFill>
                <a:effectLst/>
                <a:latin typeface="Times New Roman" panose="02020603050405020304" pitchFamily="18" charset="0"/>
                <a:cs typeface="Times New Roman" panose="02020603050405020304" pitchFamily="18" charset="0"/>
              </a:rPr>
              <a:t>The dataset is cleaned using regular expressions to remove special characters, punctuations, numbers, and URLs.</a:t>
            </a:r>
            <a:br>
              <a:rPr lang="en-US" sz="2100" b="0" i="0" dirty="0">
                <a:solidFill>
                  <a:srgbClr val="1F2328"/>
                </a:solidFill>
                <a:effectLst/>
                <a:latin typeface="Times New Roman" panose="02020603050405020304" pitchFamily="18" charset="0"/>
                <a:cs typeface="Times New Roman" panose="02020603050405020304" pitchFamily="18" charset="0"/>
              </a:rPr>
            </a:br>
            <a:endParaRPr lang="en-US" sz="2100" dirty="0"/>
          </a:p>
        </p:txBody>
      </p:sp>
    </p:spTree>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NAAC PRT Template</Template>
  <TotalTime>0</TotalTime>
  <Words>6921</Words>
  <Application>WPS Presentation</Application>
  <PresentationFormat>Widescreen</PresentationFormat>
  <Paragraphs>199</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Georgia</vt:lpstr>
      <vt:lpstr>Times New Roman</vt:lpstr>
      <vt:lpstr>Georgia</vt:lpstr>
      <vt:lpstr>Arial</vt:lpstr>
      <vt:lpstr>Microsoft YaHei</vt:lpstr>
      <vt:lpstr>Arial Unicode MS</vt:lpstr>
      <vt:lpstr>Calibri</vt:lpstr>
      <vt:lpstr>NAAC PRT Template</vt:lpstr>
      <vt:lpstr>PowerPoint 演示文稿</vt:lpstr>
      <vt:lpstr>Outline</vt:lpstr>
      <vt:lpstr>PowerPoint 演示文稿</vt:lpstr>
      <vt:lpstr>Pyspark</vt:lpstr>
      <vt:lpstr>Pyspark</vt:lpstr>
      <vt:lpstr>Problem Statement</vt:lpstr>
      <vt:lpstr>Dataset</vt:lpstr>
      <vt:lpstr>What is sentimental analysis?</vt:lpstr>
      <vt:lpstr>Proposed Framework</vt:lpstr>
      <vt:lpstr>PowerPoint 演示文稿</vt:lpstr>
      <vt:lpstr>Evaluation Metrics</vt:lpstr>
      <vt:lpstr>Results</vt:lpstr>
      <vt:lpstr>PowerPoint 演示文稿</vt:lpstr>
      <vt:lpstr>Conclusion </vt:lpstr>
      <vt:lpstr>Scope for Improvements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Abdulla</cp:lastModifiedBy>
  <cp:revision>1463</cp:revision>
  <dcterms:created xsi:type="dcterms:W3CDTF">2021-03-08T16:55:00Z</dcterms:created>
  <dcterms:modified xsi:type="dcterms:W3CDTF">2023-06-30T07:34:52Z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y fmtid="{D5CDD505-2E9C-101B-9397-08002B2CF9AE}" pid="3" name="ICV">
    <vt:lpwstr>1240DF104C3A4316AE4599EC854DCE1A</vt:lpwstr>
  </property>
  <property fmtid="{D5CDD505-2E9C-101B-9397-08002B2CF9AE}" pid="4" name="KSOProductBuildVer">
    <vt:lpwstr>1033-11.2.0.11537</vt:lpwstr>
  </property>
</Properties>
</file>