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7F8C47-9C1F-4D47-8D52-A541206B3273}">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7" d="100"/>
          <a:sy n="67" d="100"/>
        </p:scale>
        <p:origin x="-145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830FDDFD-CE86-43AF-B4C1-CC0075AD1E0F}" type="datetimeFigureOut">
              <a:rPr lang="ar-SA" smtClean="0"/>
              <a:t>03/12/1434</a:t>
            </a:fld>
            <a:endParaRPr lang="ar-SA"/>
          </a:p>
        </p:txBody>
      </p:sp>
      <p:sp>
        <p:nvSpPr>
          <p:cNvPr id="16" name="Slide Number Placeholder 15"/>
          <p:cNvSpPr>
            <a:spLocks noGrp="1"/>
          </p:cNvSpPr>
          <p:nvPr>
            <p:ph type="sldNum" sz="quarter" idx="11"/>
          </p:nvPr>
        </p:nvSpPr>
        <p:spPr/>
        <p:txBody>
          <a:bodyPr/>
          <a:lstStyle/>
          <a:p>
            <a:fld id="{23C9360A-F020-4381-A2AD-4ADC4B549449}" type="slidenum">
              <a:rPr lang="ar-SA" smtClean="0"/>
              <a:t>‹#›</a:t>
            </a:fld>
            <a:endParaRPr lang="ar-SA"/>
          </a:p>
        </p:txBody>
      </p:sp>
      <p:sp>
        <p:nvSpPr>
          <p:cNvPr id="17" name="Footer Placeholder 16"/>
          <p:cNvSpPr>
            <a:spLocks noGrp="1"/>
          </p:cNvSpPr>
          <p:nvPr>
            <p:ph type="ftr" sz="quarter" idx="12"/>
          </p:nvPr>
        </p:nvSpPr>
        <p:spPr/>
        <p:txBody>
          <a:bodyPr/>
          <a:lstStyle/>
          <a:p>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FDDFD-CE86-43AF-B4C1-CC0075AD1E0F}" type="datetimeFigureOut">
              <a:rPr lang="ar-SA" smtClean="0"/>
              <a:t>03/12/1434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3C9360A-F020-4381-A2AD-4ADC4B549449}"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0FDDFD-CE86-43AF-B4C1-CC0075AD1E0F}" type="datetimeFigureOut">
              <a:rPr lang="ar-SA" smtClean="0"/>
              <a:t>03/12/1434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3C9360A-F020-4381-A2AD-4ADC4B549449}"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830FDDFD-CE86-43AF-B4C1-CC0075AD1E0F}" type="datetimeFigureOut">
              <a:rPr lang="ar-SA" smtClean="0"/>
              <a:t>03/12/1434</a:t>
            </a:fld>
            <a:endParaRPr lang="ar-SA"/>
          </a:p>
        </p:txBody>
      </p:sp>
      <p:sp>
        <p:nvSpPr>
          <p:cNvPr id="15" name="Slide Number Placeholder 14"/>
          <p:cNvSpPr>
            <a:spLocks noGrp="1"/>
          </p:cNvSpPr>
          <p:nvPr>
            <p:ph type="sldNum" sz="quarter" idx="11"/>
          </p:nvPr>
        </p:nvSpPr>
        <p:spPr/>
        <p:txBody>
          <a:bodyPr/>
          <a:lstStyle/>
          <a:p>
            <a:fld id="{23C9360A-F020-4381-A2AD-4ADC4B549449}" type="slidenum">
              <a:rPr lang="ar-SA" smtClean="0"/>
              <a:t>‹#›</a:t>
            </a:fld>
            <a:endParaRPr lang="ar-SA"/>
          </a:p>
        </p:txBody>
      </p:sp>
      <p:sp>
        <p:nvSpPr>
          <p:cNvPr id="16" name="Footer Placeholder 15"/>
          <p:cNvSpPr>
            <a:spLocks noGrp="1"/>
          </p:cNvSpPr>
          <p:nvPr>
            <p:ph type="ftr" sz="quarter" idx="12"/>
          </p:nvPr>
        </p:nvSpPr>
        <p:spPr/>
        <p:txBody>
          <a:bodyPr/>
          <a:lstStyle/>
          <a:p>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830FDDFD-CE86-43AF-B4C1-CC0075AD1E0F}" type="datetimeFigureOut">
              <a:rPr lang="ar-SA" smtClean="0"/>
              <a:t>03/12/1434</a:t>
            </a:fld>
            <a:endParaRPr lang="ar-SA"/>
          </a:p>
        </p:txBody>
      </p:sp>
      <p:sp>
        <p:nvSpPr>
          <p:cNvPr id="13" name="Slide Number Placeholder 12"/>
          <p:cNvSpPr>
            <a:spLocks noGrp="1"/>
          </p:cNvSpPr>
          <p:nvPr>
            <p:ph type="sldNum" sz="quarter" idx="11"/>
          </p:nvPr>
        </p:nvSpPr>
        <p:spPr/>
        <p:txBody>
          <a:bodyPr/>
          <a:lstStyle/>
          <a:p>
            <a:fld id="{23C9360A-F020-4381-A2AD-4ADC4B549449}" type="slidenum">
              <a:rPr lang="ar-SA" smtClean="0"/>
              <a:t>‹#›</a:t>
            </a:fld>
            <a:endParaRPr lang="ar-SA"/>
          </a:p>
        </p:txBody>
      </p:sp>
      <p:sp>
        <p:nvSpPr>
          <p:cNvPr id="14" name="Footer Placeholder 13"/>
          <p:cNvSpPr>
            <a:spLocks noGrp="1"/>
          </p:cNvSpPr>
          <p:nvPr>
            <p:ph type="ftr" sz="quarter" idx="12"/>
          </p:nvPr>
        </p:nvSpPr>
        <p:spPr/>
        <p:txBody>
          <a:bodyPr/>
          <a:lstStyle/>
          <a:p>
            <a:endParaRPr lang="ar-SA"/>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30FDDFD-CE86-43AF-B4C1-CC0075AD1E0F}" type="datetimeFigureOut">
              <a:rPr lang="ar-SA" smtClean="0"/>
              <a:t>03/12/1434</a:t>
            </a:fld>
            <a:endParaRPr lang="ar-SA"/>
          </a:p>
        </p:txBody>
      </p:sp>
      <p:sp>
        <p:nvSpPr>
          <p:cNvPr id="9" name="Slide Number Placeholder 8"/>
          <p:cNvSpPr>
            <a:spLocks noGrp="1"/>
          </p:cNvSpPr>
          <p:nvPr>
            <p:ph type="sldNum" sz="quarter" idx="11"/>
          </p:nvPr>
        </p:nvSpPr>
        <p:spPr/>
        <p:txBody>
          <a:bodyPr/>
          <a:lstStyle/>
          <a:p>
            <a:fld id="{23C9360A-F020-4381-A2AD-4ADC4B549449}" type="slidenum">
              <a:rPr lang="ar-SA" smtClean="0"/>
              <a:t>‹#›</a:t>
            </a:fld>
            <a:endParaRPr lang="ar-SA"/>
          </a:p>
        </p:txBody>
      </p:sp>
      <p:sp>
        <p:nvSpPr>
          <p:cNvPr id="10" name="Footer Placeholder 9"/>
          <p:cNvSpPr>
            <a:spLocks noGrp="1"/>
          </p:cNvSpPr>
          <p:nvPr>
            <p:ph type="ftr" sz="quarter" idx="12"/>
          </p:nvPr>
        </p:nvSpPr>
        <p:spPr/>
        <p:txBody>
          <a:bodyPr/>
          <a:lstStyle/>
          <a:p>
            <a:endParaRPr lang="ar-SA"/>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830FDDFD-CE86-43AF-B4C1-CC0075AD1E0F}" type="datetimeFigureOut">
              <a:rPr lang="ar-SA" smtClean="0"/>
              <a:t>03/12/1434</a:t>
            </a:fld>
            <a:endParaRPr lang="ar-SA"/>
          </a:p>
        </p:txBody>
      </p:sp>
      <p:sp>
        <p:nvSpPr>
          <p:cNvPr id="15" name="Slide Number Placeholder 14"/>
          <p:cNvSpPr>
            <a:spLocks noGrp="1"/>
          </p:cNvSpPr>
          <p:nvPr>
            <p:ph type="sldNum" sz="quarter" idx="11"/>
          </p:nvPr>
        </p:nvSpPr>
        <p:spPr/>
        <p:txBody>
          <a:bodyPr/>
          <a:lstStyle/>
          <a:p>
            <a:fld id="{23C9360A-F020-4381-A2AD-4ADC4B549449}" type="slidenum">
              <a:rPr lang="ar-SA" smtClean="0"/>
              <a:t>‹#›</a:t>
            </a:fld>
            <a:endParaRPr lang="ar-SA"/>
          </a:p>
        </p:txBody>
      </p:sp>
      <p:sp>
        <p:nvSpPr>
          <p:cNvPr id="16" name="Footer Placeholder 15"/>
          <p:cNvSpPr>
            <a:spLocks noGrp="1"/>
          </p:cNvSpPr>
          <p:nvPr>
            <p:ph type="ftr" sz="quarter" idx="12"/>
          </p:nvPr>
        </p:nvSpPr>
        <p:spPr/>
        <p:txBody>
          <a:bodyPr/>
          <a:lstStyle/>
          <a:p>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30FDDFD-CE86-43AF-B4C1-CC0075AD1E0F}" type="datetimeFigureOut">
              <a:rPr lang="ar-SA" smtClean="0"/>
              <a:t>03/12/1434</a:t>
            </a:fld>
            <a:endParaRPr lang="ar-SA"/>
          </a:p>
        </p:txBody>
      </p:sp>
      <p:sp>
        <p:nvSpPr>
          <p:cNvPr id="8" name="Slide Number Placeholder 7"/>
          <p:cNvSpPr>
            <a:spLocks noGrp="1"/>
          </p:cNvSpPr>
          <p:nvPr>
            <p:ph type="sldNum" sz="quarter" idx="11"/>
          </p:nvPr>
        </p:nvSpPr>
        <p:spPr/>
        <p:txBody>
          <a:bodyPr/>
          <a:lstStyle/>
          <a:p>
            <a:fld id="{23C9360A-F020-4381-A2AD-4ADC4B549449}" type="slidenum">
              <a:rPr lang="ar-SA" smtClean="0"/>
              <a:t>‹#›</a:t>
            </a:fld>
            <a:endParaRPr lang="ar-SA"/>
          </a:p>
        </p:txBody>
      </p:sp>
      <p:sp>
        <p:nvSpPr>
          <p:cNvPr id="9" name="Footer Placeholder 8"/>
          <p:cNvSpPr>
            <a:spLocks noGrp="1"/>
          </p:cNvSpPr>
          <p:nvPr>
            <p:ph type="ftr" sz="quarter" idx="12"/>
          </p:nvPr>
        </p:nvSpPr>
        <p:spPr/>
        <p:txBody>
          <a:bodyPr/>
          <a:lstStyle/>
          <a:p>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0FDDFD-CE86-43AF-B4C1-CC0075AD1E0F}" type="datetimeFigureOut">
              <a:rPr lang="ar-SA" smtClean="0"/>
              <a:t>03/12/1434</a:t>
            </a:fld>
            <a:endParaRPr lang="ar-SA"/>
          </a:p>
        </p:txBody>
      </p:sp>
      <p:sp>
        <p:nvSpPr>
          <p:cNvPr id="6" name="Slide Number Placeholder 5"/>
          <p:cNvSpPr>
            <a:spLocks noGrp="1"/>
          </p:cNvSpPr>
          <p:nvPr>
            <p:ph type="sldNum" sz="quarter" idx="11"/>
          </p:nvPr>
        </p:nvSpPr>
        <p:spPr/>
        <p:txBody>
          <a:bodyPr/>
          <a:lstStyle/>
          <a:p>
            <a:fld id="{23C9360A-F020-4381-A2AD-4ADC4B549449}" type="slidenum">
              <a:rPr lang="ar-SA" smtClean="0"/>
              <a:t>‹#›</a:t>
            </a:fld>
            <a:endParaRPr lang="ar-SA"/>
          </a:p>
        </p:txBody>
      </p:sp>
      <p:sp>
        <p:nvSpPr>
          <p:cNvPr id="7" name="Footer Placeholder 6"/>
          <p:cNvSpPr>
            <a:spLocks noGrp="1"/>
          </p:cNvSpPr>
          <p:nvPr>
            <p:ph type="ftr" sz="quarter" idx="12"/>
          </p:nvPr>
        </p:nvSpPr>
        <p:spPr/>
        <p:txBody>
          <a:bodyPr/>
          <a:lstStyle/>
          <a:p>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830FDDFD-CE86-43AF-B4C1-CC0075AD1E0F}" type="datetimeFigureOut">
              <a:rPr lang="ar-SA" smtClean="0"/>
              <a:t>03/12/1434</a:t>
            </a:fld>
            <a:endParaRPr lang="ar-SA"/>
          </a:p>
        </p:txBody>
      </p:sp>
      <p:sp>
        <p:nvSpPr>
          <p:cNvPr id="16" name="Slide Number Placeholder 15"/>
          <p:cNvSpPr>
            <a:spLocks noGrp="1"/>
          </p:cNvSpPr>
          <p:nvPr>
            <p:ph type="sldNum" sz="quarter" idx="11"/>
          </p:nvPr>
        </p:nvSpPr>
        <p:spPr/>
        <p:txBody>
          <a:bodyPr/>
          <a:lstStyle/>
          <a:p>
            <a:fld id="{23C9360A-F020-4381-A2AD-4ADC4B549449}" type="slidenum">
              <a:rPr lang="ar-SA" smtClean="0"/>
              <a:t>‹#›</a:t>
            </a:fld>
            <a:endParaRPr lang="ar-SA"/>
          </a:p>
        </p:txBody>
      </p:sp>
      <p:sp>
        <p:nvSpPr>
          <p:cNvPr id="17" name="Footer Placeholder 16"/>
          <p:cNvSpPr>
            <a:spLocks noGrp="1"/>
          </p:cNvSpPr>
          <p:nvPr>
            <p:ph type="ftr" sz="quarter" idx="12"/>
          </p:nvPr>
        </p:nvSpPr>
        <p:spPr/>
        <p:txBody>
          <a:bodyPr/>
          <a:lstStyle/>
          <a:p>
            <a:endParaRPr lang="ar-SA"/>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830FDDFD-CE86-43AF-B4C1-CC0075AD1E0F}" type="datetimeFigureOut">
              <a:rPr lang="ar-SA" smtClean="0"/>
              <a:t>03/12/1434</a:t>
            </a:fld>
            <a:endParaRPr lang="ar-SA"/>
          </a:p>
        </p:txBody>
      </p:sp>
      <p:sp>
        <p:nvSpPr>
          <p:cNvPr id="14" name="Slide Number Placeholder 13"/>
          <p:cNvSpPr>
            <a:spLocks noGrp="1"/>
          </p:cNvSpPr>
          <p:nvPr>
            <p:ph type="sldNum" sz="quarter" idx="11"/>
          </p:nvPr>
        </p:nvSpPr>
        <p:spPr/>
        <p:txBody>
          <a:bodyPr/>
          <a:lstStyle/>
          <a:p>
            <a:fld id="{23C9360A-F020-4381-A2AD-4ADC4B549449}" type="slidenum">
              <a:rPr lang="ar-SA" smtClean="0"/>
              <a:t>‹#›</a:t>
            </a:fld>
            <a:endParaRPr lang="ar-SA"/>
          </a:p>
        </p:txBody>
      </p:sp>
      <p:sp>
        <p:nvSpPr>
          <p:cNvPr id="15" name="Footer Placeholder 14"/>
          <p:cNvSpPr>
            <a:spLocks noGrp="1"/>
          </p:cNvSpPr>
          <p:nvPr>
            <p:ph type="ftr" sz="quarter" idx="12"/>
          </p:nvPr>
        </p:nvSpPr>
        <p:spPr/>
        <p:txBody>
          <a:bodyPr/>
          <a:lstStyle/>
          <a:p>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830FDDFD-CE86-43AF-B4C1-CC0075AD1E0F}" type="datetimeFigureOut">
              <a:rPr lang="ar-SA" smtClean="0"/>
              <a:t>03/12/1434</a:t>
            </a:fld>
            <a:endParaRPr lang="ar-SA"/>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ar-SA"/>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3C9360A-F020-4381-A2AD-4ADC4B549449}" type="slidenum">
              <a:rPr lang="ar-SA" smtClean="0"/>
              <a:t>‹#›</a:t>
            </a:fld>
            <a:endParaRPr lang="ar-S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56032" algn="r" defTabSz="914400" rtl="1"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r" defTabSz="914400" rtl="1"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r" defTabSz="914400" rtl="1"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r" defTabSz="914400" rtl="1"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r" defTabSz="914400" rtl="1"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r" defTabSz="914400" rtl="1"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r" defTabSz="914400" rtl="1"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r" defTabSz="914400" rtl="1"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r" defTabSz="914400" rtl="1"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743200" y="4005263"/>
            <a:ext cx="6400800" cy="1919287"/>
          </a:xfrm>
        </p:spPr>
        <p:txBody>
          <a:bodyPr>
            <a:noAutofit/>
          </a:bodyPr>
          <a:lstStyle/>
          <a:p>
            <a:pPr algn="r">
              <a:buBlip>
                <a:blip r:embed="rId2"/>
              </a:buBlip>
            </a:pPr>
            <a:r>
              <a:rPr lang="ar-SA" sz="7200" b="1" dirty="0" smtClean="0">
                <a:solidFill>
                  <a:srgbClr val="7030A0"/>
                </a:solidFill>
              </a:rPr>
              <a:t>موقع التواصل الاجتماعي العربي الأول</a:t>
            </a:r>
            <a:endParaRPr lang="ar-SA" sz="7200" b="1" dirty="0">
              <a:solidFill>
                <a:srgbClr val="7030A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26" y="620688"/>
            <a:ext cx="8226597" cy="1920586"/>
          </a:xfrm>
          <a:prstGeom prst="rect">
            <a:avLst/>
          </a:prstGeom>
          <a:ln w="228600" cap="sq" cmpd="thickThin">
            <a:solidFill>
              <a:srgbClr val="000000"/>
            </a:solidFill>
            <a:prstDash val="solid"/>
            <a:miter lim="800000"/>
          </a:ln>
          <a:effectLst>
            <a:innerShdw blurRad="76200">
              <a:srgbClr val="000000"/>
            </a:innerShdw>
          </a:effectLst>
        </p:spPr>
      </p:pic>
      <p:sp>
        <p:nvSpPr>
          <p:cNvPr id="6" name="Smiley Face 5"/>
          <p:cNvSpPr/>
          <p:nvPr/>
        </p:nvSpPr>
        <p:spPr>
          <a:xfrm>
            <a:off x="323528" y="4293096"/>
            <a:ext cx="1512168" cy="194421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357954413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00" y="61764"/>
            <a:ext cx="9144000" cy="6863417"/>
          </a:xfrm>
          <a:prstGeom prst="rect">
            <a:avLst/>
          </a:prstGeom>
          <a:noFill/>
        </p:spPr>
        <p:txBody>
          <a:bodyPr wrap="square" lIns="91440" tIns="45720" rIns="91440" bIns="45720">
            <a:spAutoFit/>
          </a:bodyPr>
          <a:lstStyle/>
          <a:p>
            <a:pPr marL="685800" indent="-685800" algn="ctr">
              <a:buFont typeface="Wingdings" pitchFamily="2" charset="2"/>
              <a:buChar char="v"/>
            </a:pPr>
            <a:r>
              <a:rPr lang="ar-SA" sz="4400" b="1" cap="all" dirty="0" smtClean="0">
                <a:ln w="9000" cmpd="sng">
                  <a:solidFill>
                    <a:schemeClr val="accent4">
                      <a:shade val="50000"/>
                      <a:satMod val="120000"/>
                    </a:schemeClr>
                  </a:solidFill>
                  <a:prstDash val="solid"/>
                </a:ln>
                <a:pattFill prst="shingle">
                  <a:fgClr>
                    <a:schemeClr val="bg2">
                      <a:lumMod val="60000"/>
                      <a:lumOff val="40000"/>
                    </a:schemeClr>
                  </a:fgClr>
                  <a:bgClr>
                    <a:srgbClr val="7030A0"/>
                  </a:bgClr>
                </a:pattFill>
                <a:effectLst>
                  <a:reflection blurRad="12700" stA="28000" endPos="45000" dist="1000" dir="5400000" sy="-100000" algn="bl" rotWithShape="0"/>
                </a:effectLst>
              </a:rPr>
              <a:t>وصحيح أن الموقع لم يكتمل لكنه مميز في فكرته و نوعه</a:t>
            </a:r>
          </a:p>
          <a:p>
            <a:pPr marL="685800" indent="-685800" algn="ctr">
              <a:buFont typeface="Wingdings" pitchFamily="2" charset="2"/>
              <a:buChar char="v"/>
            </a:pPr>
            <a:r>
              <a:rPr lang="ar-SA" sz="4400" b="1" cap="all" spc="0" dirty="0" smtClean="0">
                <a:ln w="9000" cmpd="sng">
                  <a:solidFill>
                    <a:schemeClr val="accent4">
                      <a:shade val="50000"/>
                      <a:satMod val="120000"/>
                    </a:schemeClr>
                  </a:solidFill>
                  <a:prstDash val="solid"/>
                </a:ln>
                <a:pattFill prst="shingle">
                  <a:fgClr>
                    <a:schemeClr val="bg2">
                      <a:lumMod val="60000"/>
                      <a:lumOff val="40000"/>
                    </a:schemeClr>
                  </a:fgClr>
                  <a:bgClr>
                    <a:srgbClr val="7030A0"/>
                  </a:bgClr>
                </a:pattFill>
                <a:effectLst>
                  <a:reflection blurRad="12700" stA="28000" endPos="45000" dist="1000" dir="5400000" sy="-100000" algn="bl" rotWithShape="0"/>
                </a:effectLst>
              </a:rPr>
              <a:t>ولم يكتمل بسبب بعض المشاكل في التعرف على اللغة العربية</a:t>
            </a:r>
          </a:p>
          <a:p>
            <a:pPr marL="685800" indent="-685800" algn="ctr">
              <a:buFont typeface="Wingdings" pitchFamily="2" charset="2"/>
              <a:buChar char="v"/>
            </a:pPr>
            <a:r>
              <a:rPr lang="ar-SA" sz="4400" b="1" cap="all" dirty="0" smtClean="0">
                <a:ln w="9000" cmpd="sng">
                  <a:solidFill>
                    <a:schemeClr val="accent4">
                      <a:shade val="50000"/>
                      <a:satMod val="120000"/>
                    </a:schemeClr>
                  </a:solidFill>
                  <a:prstDash val="solid"/>
                </a:ln>
                <a:pattFill prst="shingle">
                  <a:fgClr>
                    <a:schemeClr val="bg2">
                      <a:lumMod val="60000"/>
                      <a:lumOff val="40000"/>
                    </a:schemeClr>
                  </a:fgClr>
                  <a:bgClr>
                    <a:srgbClr val="7030A0"/>
                  </a:bgClr>
                </a:pattFill>
                <a:effectLst>
                  <a:reflection blurRad="12700" stA="28000" endPos="45000" dist="1000" dir="5400000" sy="-100000" algn="bl" rotWithShape="0"/>
                </a:effectLst>
              </a:rPr>
              <a:t>ومع ذلك ما اكتمل منه حتى الآن جزء كبير ولم يبق إلا القليل منه ويكتمل</a:t>
            </a:r>
          </a:p>
          <a:p>
            <a:pPr marL="685800" indent="-685800" algn="ctr">
              <a:buFont typeface="Wingdings" pitchFamily="2" charset="2"/>
              <a:buChar char="v"/>
            </a:pPr>
            <a:r>
              <a:rPr lang="ar-SA" sz="4400" b="1" cap="all" spc="0" dirty="0" smtClean="0">
                <a:ln w="9000" cmpd="sng">
                  <a:solidFill>
                    <a:schemeClr val="accent4">
                      <a:shade val="50000"/>
                      <a:satMod val="120000"/>
                    </a:schemeClr>
                  </a:solidFill>
                  <a:prstDash val="solid"/>
                </a:ln>
                <a:pattFill prst="shingle">
                  <a:fgClr>
                    <a:schemeClr val="bg2">
                      <a:lumMod val="60000"/>
                      <a:lumOff val="40000"/>
                    </a:schemeClr>
                  </a:fgClr>
                  <a:bgClr>
                    <a:srgbClr val="7030A0"/>
                  </a:bgClr>
                </a:pattFill>
                <a:effectLst>
                  <a:reflection blurRad="12700" stA="28000" endPos="45000" dist="1000" dir="5400000" sy="-100000" algn="bl" rotWithShape="0"/>
                </a:effectLst>
              </a:rPr>
              <a:t>ومن قوة المشروع وصلت الأسطر البرمجية في بعض الصفحات إلى 100 سطر</a:t>
            </a:r>
          </a:p>
          <a:p>
            <a:pPr marL="685800" indent="-685800" algn="ctr">
              <a:buFont typeface="Wingdings" pitchFamily="2" charset="2"/>
              <a:buChar char="v"/>
            </a:pPr>
            <a:r>
              <a:rPr lang="ar-SA" sz="4400" b="1" cap="all" dirty="0" smtClean="0">
                <a:ln w="9000" cmpd="sng">
                  <a:solidFill>
                    <a:schemeClr val="accent4">
                      <a:shade val="50000"/>
                      <a:satMod val="120000"/>
                    </a:schemeClr>
                  </a:solidFill>
                  <a:prstDash val="solid"/>
                </a:ln>
                <a:pattFill prst="shingle">
                  <a:fgClr>
                    <a:schemeClr val="bg2">
                      <a:lumMod val="60000"/>
                      <a:lumOff val="40000"/>
                    </a:schemeClr>
                  </a:fgClr>
                  <a:bgClr>
                    <a:srgbClr val="7030A0"/>
                  </a:bgClr>
                </a:pattFill>
                <a:effectLst>
                  <a:reflection blurRad="12700" stA="28000" endPos="45000" dist="1000" dir="5400000" sy="-100000" algn="bl" rotWithShape="0"/>
                </a:effectLst>
              </a:rPr>
              <a:t>ووصل عدد الملفات إلى 6ملفات متوسط عدد الأسطر البرمجية 53 سطر برمجي</a:t>
            </a:r>
            <a:endParaRPr lang="en-US" sz="4400" b="1" cap="all" spc="0" dirty="0">
              <a:ln w="9000" cmpd="sng">
                <a:solidFill>
                  <a:schemeClr val="accent4">
                    <a:shade val="50000"/>
                    <a:satMod val="120000"/>
                  </a:schemeClr>
                </a:solidFill>
                <a:prstDash val="solid"/>
              </a:ln>
              <a:pattFill prst="shingle">
                <a:fgClr>
                  <a:schemeClr val="bg2">
                    <a:lumMod val="60000"/>
                    <a:lumOff val="40000"/>
                  </a:schemeClr>
                </a:fgClr>
                <a:bgClr>
                  <a:srgbClr val="7030A0"/>
                </a:bgClr>
              </a:patt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11167964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barn(inVertical)">
                                      <p:cBhvr>
                                        <p:cTn id="19" dur="5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heel(1)">
                                      <p:cBhvr>
                                        <p:cTn id="24" dur="20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9" dur="5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 calcmode="lin" valueType="num">
                                      <p:cBhvr>
                                        <p:cTn id="34"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345629"/>
            <a:ext cx="7488832"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ar-SA" sz="5400" b="1" dirty="0" smtClean="0">
                <a:ln>
                  <a:prstDash val="solid"/>
                </a:ln>
                <a:gradFill rotWithShape="1">
                  <a:gsLst>
                    <a:gs pos="0">
                      <a:schemeClr val="accent4"/>
                    </a:gs>
                    <a:gs pos="50000">
                      <a:srgbClr val="7030A0"/>
                    </a:gs>
                    <a:gs pos="100000">
                      <a:srgbClr val="FF0000"/>
                    </a:gs>
                  </a:gsLst>
                  <a:lin ang="5400000"/>
                </a:gradFill>
                <a:effectLst>
                  <a:outerShdw blurRad="88000" dist="50800" dir="5040000" algn="tl">
                    <a:schemeClr val="accent4">
                      <a:tint val="80000"/>
                      <a:satMod val="250000"/>
                      <a:alpha val="45000"/>
                    </a:schemeClr>
                  </a:outerShdw>
                </a:effectLst>
              </a:rPr>
              <a:t>التعريف بالمشروع</a:t>
            </a:r>
            <a:endParaRPr lang="en-US" sz="5400" b="1" cap="none" spc="0" dirty="0">
              <a:ln>
                <a:prstDash val="solid"/>
              </a:ln>
              <a:gradFill rotWithShape="1">
                <a:gsLst>
                  <a:gs pos="0">
                    <a:schemeClr val="accent4"/>
                  </a:gs>
                  <a:gs pos="50000">
                    <a:srgbClr val="7030A0"/>
                  </a:gs>
                  <a:gs pos="100000">
                    <a:srgbClr val="FF0000"/>
                  </a:gs>
                </a:gsLst>
                <a:lin ang="5400000"/>
              </a:gradFill>
              <a:effectLst>
                <a:outerShdw blurRad="88000" dist="50800" dir="5040000" algn="tl">
                  <a:schemeClr val="accent4">
                    <a:tint val="80000"/>
                    <a:satMod val="250000"/>
                    <a:alpha val="45000"/>
                  </a:schemeClr>
                </a:outerShdw>
              </a:effectLst>
            </a:endParaRPr>
          </a:p>
        </p:txBody>
      </p:sp>
      <p:sp>
        <p:nvSpPr>
          <p:cNvPr id="6" name="TextBox 5"/>
          <p:cNvSpPr txBox="1"/>
          <p:nvPr/>
        </p:nvSpPr>
        <p:spPr>
          <a:xfrm>
            <a:off x="1115616" y="1772816"/>
            <a:ext cx="7416824" cy="2308324"/>
          </a:xfrm>
          <a:prstGeom prst="rect">
            <a:avLst/>
          </a:prstGeom>
          <a:noFill/>
        </p:spPr>
        <p:txBody>
          <a:bodyPr wrap="square" rtlCol="1">
            <a:spAutoFit/>
          </a:bodyPr>
          <a:lstStyle/>
          <a:p>
            <a:r>
              <a:rPr lang="ar-SA" sz="4800" b="1" dirty="0" smtClean="0">
                <a:solidFill>
                  <a:srgbClr val="7030A0"/>
                </a:solidFill>
              </a:rPr>
              <a:t>هو مشروع لعمل نواة لموقع تواصل اجتماعي عربي لتطويره من قبلنا أو غيرنا</a:t>
            </a:r>
            <a:endParaRPr lang="ar-SA" sz="4800" b="1" dirty="0">
              <a:solidFill>
                <a:srgbClr val="7030A0"/>
              </a:solidFill>
            </a:endParaRPr>
          </a:p>
        </p:txBody>
      </p:sp>
    </p:spTree>
    <p:extLst>
      <p:ext uri="{BB962C8B-B14F-4D97-AF65-F5344CB8AC3E}">
        <p14:creationId xmlns:p14="http://schemas.microsoft.com/office/powerpoint/2010/main" val="1473564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ar-SA" dirty="0" smtClean="0"/>
              <a:t>أنه يتطلع إلى المجتمع العربي خصوصاً.</a:t>
            </a:r>
          </a:p>
          <a:p>
            <a:pPr>
              <a:buFont typeface="Wingdings" pitchFamily="2" charset="2"/>
              <a:buChar char="q"/>
            </a:pPr>
            <a:r>
              <a:rPr lang="ar-SA" dirty="0" smtClean="0"/>
              <a:t>إمكانية جمع جميع أنواع مواقع الويب فيه من:</a:t>
            </a:r>
          </a:p>
          <a:p>
            <a:pPr lvl="1">
              <a:buFont typeface="Wingdings" pitchFamily="2" charset="2"/>
              <a:buChar char="v"/>
            </a:pPr>
            <a:r>
              <a:rPr lang="ar-SA" dirty="0" smtClean="0"/>
              <a:t>أخبار سريعة</a:t>
            </a:r>
          </a:p>
          <a:p>
            <a:pPr lvl="1">
              <a:buFont typeface="Wingdings" pitchFamily="2" charset="2"/>
              <a:buChar char="v"/>
            </a:pPr>
            <a:r>
              <a:rPr lang="ar-SA" dirty="0" smtClean="0"/>
              <a:t>صور</a:t>
            </a:r>
          </a:p>
          <a:p>
            <a:pPr lvl="1">
              <a:buFont typeface="Wingdings" pitchFamily="2" charset="2"/>
              <a:buChar char="v"/>
            </a:pPr>
            <a:r>
              <a:rPr lang="ar-SA" dirty="0" smtClean="0"/>
              <a:t>فيديو قصير</a:t>
            </a:r>
          </a:p>
          <a:p>
            <a:pPr lvl="1">
              <a:buFont typeface="Wingdings" pitchFamily="2" charset="2"/>
              <a:buChar char="v"/>
            </a:pPr>
            <a:r>
              <a:rPr lang="ar-SA" dirty="0" smtClean="0"/>
              <a:t>ألعاب</a:t>
            </a:r>
          </a:p>
          <a:p>
            <a:pPr lvl="1">
              <a:buFont typeface="Wingdings" pitchFamily="2" charset="2"/>
              <a:buChar char="v"/>
            </a:pPr>
            <a:r>
              <a:rPr lang="ar-SA" dirty="0" smtClean="0"/>
              <a:t>فيديو</a:t>
            </a:r>
          </a:p>
          <a:p>
            <a:pPr>
              <a:buFont typeface="Wingdings" pitchFamily="2" charset="2"/>
              <a:buChar char="q"/>
            </a:pPr>
            <a:r>
              <a:rPr lang="ar-SA" dirty="0" smtClean="0"/>
              <a:t>يتميز باسمه العربي الذي  يدل على تطلعاته</a:t>
            </a:r>
            <a:endParaRPr lang="ar-SA" dirty="0"/>
          </a:p>
        </p:txBody>
      </p:sp>
      <p:sp>
        <p:nvSpPr>
          <p:cNvPr id="3" name="Title 2"/>
          <p:cNvSpPr>
            <a:spLocks noGrp="1"/>
          </p:cNvSpPr>
          <p:nvPr>
            <p:ph type="title"/>
          </p:nvPr>
        </p:nvSpPr>
        <p:spPr/>
        <p:txBody>
          <a:bodyPr/>
          <a:lstStyle/>
          <a:p>
            <a:r>
              <a:rPr lang="ar-SA" dirty="0" smtClean="0"/>
              <a:t>الميزات</a:t>
            </a:r>
            <a:endParaRPr lang="ar-SA" dirty="0"/>
          </a:p>
        </p:txBody>
      </p:sp>
    </p:spTree>
    <p:extLst>
      <p:ext uri="{BB962C8B-B14F-4D97-AF65-F5344CB8AC3E}">
        <p14:creationId xmlns:p14="http://schemas.microsoft.com/office/powerpoint/2010/main" val="4452130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2000"/>
                                        <p:tgtEl>
                                          <p:spTgt spid="2">
                                            <p:txEl>
                                              <p:pRg st="0" end="0"/>
                                            </p:txEl>
                                          </p:spTgt>
                                        </p:tgtEl>
                                      </p:cBhvr>
                                    </p:animEffect>
                                    <p:anim calcmode="lin" valueType="num">
                                      <p:cBhvr>
                                        <p:cTn id="26"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fade">
                                      <p:cBhvr>
                                        <p:cTn id="32" dur="2000"/>
                                        <p:tgtEl>
                                          <p:spTgt spid="2">
                                            <p:txEl>
                                              <p:pRg st="1" end="1"/>
                                            </p:txEl>
                                          </p:spTgt>
                                        </p:tgtEl>
                                      </p:cBhvr>
                                    </p:animEffect>
                                    <p:anim calcmode="lin" valueType="num">
                                      <p:cBhvr>
                                        <p:cTn id="3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34" dur="2000" fill="hold"/>
                                        <p:tgtEl>
                                          <p:spTgt spid="2">
                                            <p:txEl>
                                              <p:pRg st="1" end="1"/>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fade">
                                      <p:cBhvr>
                                        <p:cTn id="37" dur="2000"/>
                                        <p:tgtEl>
                                          <p:spTgt spid="2">
                                            <p:txEl>
                                              <p:pRg st="2" end="2"/>
                                            </p:txEl>
                                          </p:spTgt>
                                        </p:tgtEl>
                                      </p:cBhvr>
                                    </p:animEffect>
                                    <p:anim calcmode="lin" valueType="num">
                                      <p:cBhvr>
                                        <p:cTn id="38"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39" dur="2000" fill="hold"/>
                                        <p:tgtEl>
                                          <p:spTgt spid="2">
                                            <p:txEl>
                                              <p:pRg st="2" end="2"/>
                                            </p:txEl>
                                          </p:spTgt>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2000"/>
                                        <p:tgtEl>
                                          <p:spTgt spid="2">
                                            <p:txEl>
                                              <p:pRg st="3" end="3"/>
                                            </p:txEl>
                                          </p:spTgt>
                                        </p:tgtEl>
                                      </p:cBhvr>
                                    </p:animEffect>
                                    <p:anim calcmode="lin" valueType="num">
                                      <p:cBhvr>
                                        <p:cTn id="43"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44" dur="2000" fill="hold"/>
                                        <p:tgtEl>
                                          <p:spTgt spid="2">
                                            <p:txEl>
                                              <p:pRg st="3" end="3"/>
                                            </p:txEl>
                                          </p:spTgt>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2000"/>
                                        <p:tgtEl>
                                          <p:spTgt spid="2">
                                            <p:txEl>
                                              <p:pRg st="4" end="4"/>
                                            </p:txEl>
                                          </p:spTgt>
                                        </p:tgtEl>
                                      </p:cBhvr>
                                    </p:animEffect>
                                    <p:anim calcmode="lin" valueType="num">
                                      <p:cBhvr>
                                        <p:cTn id="48"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49" dur="2000" fill="hold"/>
                                        <p:tgtEl>
                                          <p:spTgt spid="2">
                                            <p:txEl>
                                              <p:pRg st="4" end="4"/>
                                            </p:txEl>
                                          </p:spTgt>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fade">
                                      <p:cBhvr>
                                        <p:cTn id="52" dur="2000"/>
                                        <p:tgtEl>
                                          <p:spTgt spid="2">
                                            <p:txEl>
                                              <p:pRg st="5" end="5"/>
                                            </p:txEl>
                                          </p:spTgt>
                                        </p:tgtEl>
                                      </p:cBhvr>
                                    </p:animEffect>
                                    <p:anim calcmode="lin" valueType="num">
                                      <p:cBhvr>
                                        <p:cTn id="53"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54" dur="2000" fill="hold"/>
                                        <p:tgtEl>
                                          <p:spTgt spid="2">
                                            <p:txEl>
                                              <p:pRg st="5" end="5"/>
                                            </p:txEl>
                                          </p:spTgt>
                                        </p:tgtEl>
                                        <p:attrNameLst>
                                          <p:attrName>ppt_h</p:attrName>
                                        </p:attrNameLst>
                                      </p:cBhvr>
                                      <p:tavLst>
                                        <p:tav tm="0">
                                          <p:val>
                                            <p:strVal val="#ppt_h"/>
                                          </p:val>
                                        </p:tav>
                                        <p:tav tm="100000">
                                          <p:val>
                                            <p:strVal val="#ppt_h"/>
                                          </p:val>
                                        </p:tav>
                                      </p:tavLst>
                                    </p:anim>
                                  </p:childTnLst>
                                </p:cTn>
                              </p:par>
                              <p:par>
                                <p:cTn id="55" presetID="45" presetClass="entr" presetSubtype="0" fill="hold" grpId="0" nodeType="withEffect">
                                  <p:stCondLst>
                                    <p:cond delay="0"/>
                                  </p:stCondLst>
                                  <p:childTnLst>
                                    <p:set>
                                      <p:cBhvr>
                                        <p:cTn id="56" dur="1" fill="hold">
                                          <p:stCondLst>
                                            <p:cond delay="0"/>
                                          </p:stCondLst>
                                        </p:cTn>
                                        <p:tgtEl>
                                          <p:spTgt spid="2">
                                            <p:txEl>
                                              <p:pRg st="6" end="6"/>
                                            </p:txEl>
                                          </p:spTgt>
                                        </p:tgtEl>
                                        <p:attrNameLst>
                                          <p:attrName>style.visibility</p:attrName>
                                        </p:attrNameLst>
                                      </p:cBhvr>
                                      <p:to>
                                        <p:strVal val="visible"/>
                                      </p:to>
                                    </p:set>
                                    <p:animEffect transition="in" filter="fade">
                                      <p:cBhvr>
                                        <p:cTn id="57" dur="2000"/>
                                        <p:tgtEl>
                                          <p:spTgt spid="2">
                                            <p:txEl>
                                              <p:pRg st="6" end="6"/>
                                            </p:txEl>
                                          </p:spTgt>
                                        </p:tgtEl>
                                      </p:cBhvr>
                                    </p:animEffect>
                                    <p:anim calcmode="lin" valueType="num">
                                      <p:cBhvr>
                                        <p:cTn id="58"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59" dur="20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45" presetClass="entr" presetSubtype="0" fill="hold" grpId="0" nodeType="click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fade">
                                      <p:cBhvr>
                                        <p:cTn id="64" dur="2000"/>
                                        <p:tgtEl>
                                          <p:spTgt spid="2">
                                            <p:txEl>
                                              <p:pRg st="7" end="7"/>
                                            </p:txEl>
                                          </p:spTgt>
                                        </p:tgtEl>
                                      </p:cBhvr>
                                    </p:animEffect>
                                    <p:anim calcmode="lin" valueType="num">
                                      <p:cBhvr>
                                        <p:cTn id="65" dur="2000" fill="hold"/>
                                        <p:tgtEl>
                                          <p:spTgt spid="2">
                                            <p:txEl>
                                              <p:pRg st="7" end="7"/>
                                            </p:txEl>
                                          </p:spTgt>
                                        </p:tgtEl>
                                        <p:attrNameLst>
                                          <p:attrName>ppt_w</p:attrName>
                                        </p:attrNameLst>
                                      </p:cBhvr>
                                      <p:tavLst>
                                        <p:tav tm="0" fmla="#ppt_w*sin(2.5*pi*$)">
                                          <p:val>
                                            <p:fltVal val="0"/>
                                          </p:val>
                                        </p:tav>
                                        <p:tav tm="100000">
                                          <p:val>
                                            <p:fltVal val="1"/>
                                          </p:val>
                                        </p:tav>
                                      </p:tavLst>
                                    </p:anim>
                                    <p:anim calcmode="lin" valueType="num">
                                      <p:cBhvr>
                                        <p:cTn id="66" dur="20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ar-SA" dirty="0" smtClean="0"/>
              <a:t>يعيبه نقص الحماية ولكن يستطاع تعويض ذلك بجعل نسخ له محمية وتطويره ليكون محمياً بما فيه الكفاية</a:t>
            </a:r>
          </a:p>
          <a:p>
            <a:pPr>
              <a:buFont typeface="Wingdings" pitchFamily="2" charset="2"/>
              <a:buChar char="q"/>
            </a:pPr>
            <a:r>
              <a:rPr lang="ar-SA" dirty="0" smtClean="0"/>
              <a:t>يناسب جميع الفئات والأعمار فمثلاً:</a:t>
            </a:r>
          </a:p>
          <a:p>
            <a:pPr lvl="1">
              <a:buFont typeface="Wingdings" pitchFamily="2" charset="2"/>
              <a:buChar char="v"/>
            </a:pPr>
            <a:r>
              <a:rPr lang="ar-SA" dirty="0" smtClean="0"/>
              <a:t>فالألعاب مناسبة للأطفال</a:t>
            </a:r>
          </a:p>
          <a:p>
            <a:pPr lvl="1">
              <a:buFont typeface="Wingdings" pitchFamily="2" charset="2"/>
              <a:buChar char="v"/>
            </a:pPr>
            <a:r>
              <a:rPr lang="ar-SA" dirty="0" smtClean="0"/>
              <a:t>والفيديوهات والصور مناسبة للأميين</a:t>
            </a:r>
          </a:p>
          <a:p>
            <a:pPr lvl="1">
              <a:buFont typeface="Wingdings" pitchFamily="2" charset="2"/>
              <a:buChar char="v"/>
            </a:pPr>
            <a:r>
              <a:rPr lang="ar-SA" dirty="0" smtClean="0"/>
              <a:t>والأخبار السريعة مناسبة لغير الأميين الغير متعلمين</a:t>
            </a:r>
          </a:p>
          <a:p>
            <a:pPr lvl="1">
              <a:buFont typeface="Wingdings" pitchFamily="2" charset="2"/>
              <a:buChar char="v"/>
            </a:pPr>
            <a:r>
              <a:rPr lang="ar-SA" dirty="0" smtClean="0"/>
              <a:t>والمقالات مناسبة للمتعلمين والمثقفين</a:t>
            </a:r>
          </a:p>
        </p:txBody>
      </p:sp>
      <p:sp>
        <p:nvSpPr>
          <p:cNvPr id="3" name="Title 2"/>
          <p:cNvSpPr>
            <a:spLocks noGrp="1"/>
          </p:cNvSpPr>
          <p:nvPr>
            <p:ph type="title"/>
          </p:nvPr>
        </p:nvSpPr>
        <p:spPr/>
        <p:txBody>
          <a:bodyPr/>
          <a:lstStyle/>
          <a:p>
            <a:r>
              <a:rPr lang="ar-SA" dirty="0" smtClean="0"/>
              <a:t>الميزات</a:t>
            </a:r>
            <a:endParaRPr lang="ar-SA" dirty="0"/>
          </a:p>
        </p:txBody>
      </p:sp>
      <p:pic>
        <p:nvPicPr>
          <p:cNvPr id="7" name="Picture 6" descr="Screen Clipping"/>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555775" y="4437112"/>
            <a:ext cx="6398507" cy="2010422"/>
          </a:xfrm>
          <a:prstGeom prst="rect">
            <a:avLst/>
          </a:prstGeom>
          <a:noFill/>
        </p:spPr>
      </p:pic>
      <p:sp>
        <p:nvSpPr>
          <p:cNvPr id="8" name="TextBox 7"/>
          <p:cNvSpPr txBox="1"/>
          <p:nvPr/>
        </p:nvSpPr>
        <p:spPr>
          <a:xfrm>
            <a:off x="3131840" y="4653136"/>
            <a:ext cx="4248472" cy="369332"/>
          </a:xfrm>
          <a:prstGeom prst="rect">
            <a:avLst/>
          </a:prstGeom>
          <a:noFill/>
        </p:spPr>
        <p:txBody>
          <a:bodyPr wrap="square" rtlCol="1">
            <a:spAutoFit/>
          </a:bodyPr>
          <a:lstStyle/>
          <a:p>
            <a:r>
              <a:rPr lang="ar-SA" b="1" dirty="0" smtClean="0">
                <a:solidFill>
                  <a:srgbClr val="7030A0"/>
                </a:solidFill>
              </a:rPr>
              <a:t>أحد ثغرات الموقع</a:t>
            </a:r>
            <a:endParaRPr lang="ar-SA" b="1" dirty="0">
              <a:solidFill>
                <a:srgbClr val="7030A0"/>
              </a:solidFill>
            </a:endParaRPr>
          </a:p>
        </p:txBody>
      </p:sp>
    </p:spTree>
    <p:extLst>
      <p:ext uri="{BB962C8B-B14F-4D97-AF65-F5344CB8AC3E}">
        <p14:creationId xmlns:p14="http://schemas.microsoft.com/office/powerpoint/2010/main" val="2768284606"/>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2000"/>
                                        <p:tgtEl>
                                          <p:spTgt spid="2">
                                            <p:txEl>
                                              <p:pRg st="0" end="0"/>
                                            </p:txEl>
                                          </p:spTgt>
                                        </p:tgtEl>
                                      </p:cBhvr>
                                    </p:animEffect>
                                    <p:anim calcmode="lin" valueType="num">
                                      <p:cBhvr>
                                        <p:cTn id="26"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fade">
                                      <p:cBhvr>
                                        <p:cTn id="32" dur="2000"/>
                                        <p:tgtEl>
                                          <p:spTgt spid="2">
                                            <p:txEl>
                                              <p:pRg st="1" end="1"/>
                                            </p:txEl>
                                          </p:spTgt>
                                        </p:tgtEl>
                                      </p:cBhvr>
                                    </p:animEffect>
                                    <p:anim calcmode="lin" valueType="num">
                                      <p:cBhvr>
                                        <p:cTn id="3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34" dur="2000" fill="hold"/>
                                        <p:tgtEl>
                                          <p:spTgt spid="2">
                                            <p:txEl>
                                              <p:pRg st="1" end="1"/>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fade">
                                      <p:cBhvr>
                                        <p:cTn id="37" dur="2000"/>
                                        <p:tgtEl>
                                          <p:spTgt spid="2">
                                            <p:txEl>
                                              <p:pRg st="2" end="2"/>
                                            </p:txEl>
                                          </p:spTgt>
                                        </p:tgtEl>
                                      </p:cBhvr>
                                    </p:animEffect>
                                    <p:anim calcmode="lin" valueType="num">
                                      <p:cBhvr>
                                        <p:cTn id="38"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39" dur="2000" fill="hold"/>
                                        <p:tgtEl>
                                          <p:spTgt spid="2">
                                            <p:txEl>
                                              <p:pRg st="2" end="2"/>
                                            </p:txEl>
                                          </p:spTgt>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2000"/>
                                        <p:tgtEl>
                                          <p:spTgt spid="2">
                                            <p:txEl>
                                              <p:pRg st="3" end="3"/>
                                            </p:txEl>
                                          </p:spTgt>
                                        </p:tgtEl>
                                      </p:cBhvr>
                                    </p:animEffect>
                                    <p:anim calcmode="lin" valueType="num">
                                      <p:cBhvr>
                                        <p:cTn id="43"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44" dur="2000" fill="hold"/>
                                        <p:tgtEl>
                                          <p:spTgt spid="2">
                                            <p:txEl>
                                              <p:pRg st="3" end="3"/>
                                            </p:txEl>
                                          </p:spTgt>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2000"/>
                                        <p:tgtEl>
                                          <p:spTgt spid="2">
                                            <p:txEl>
                                              <p:pRg st="4" end="4"/>
                                            </p:txEl>
                                          </p:spTgt>
                                        </p:tgtEl>
                                      </p:cBhvr>
                                    </p:animEffect>
                                    <p:anim calcmode="lin" valueType="num">
                                      <p:cBhvr>
                                        <p:cTn id="48"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49" dur="2000" fill="hold"/>
                                        <p:tgtEl>
                                          <p:spTgt spid="2">
                                            <p:txEl>
                                              <p:pRg st="4" end="4"/>
                                            </p:txEl>
                                          </p:spTgt>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fade">
                                      <p:cBhvr>
                                        <p:cTn id="52" dur="2000"/>
                                        <p:tgtEl>
                                          <p:spTgt spid="2">
                                            <p:txEl>
                                              <p:pRg st="5" end="5"/>
                                            </p:txEl>
                                          </p:spTgt>
                                        </p:tgtEl>
                                      </p:cBhvr>
                                    </p:animEffect>
                                    <p:anim calcmode="lin" valueType="num">
                                      <p:cBhvr>
                                        <p:cTn id="53"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54"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arn(inVertic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ppt_x"/>
                                          </p:val>
                                        </p:tav>
                                        <p:tav tm="100000">
                                          <p:val>
                                            <p:strVal val="#ppt_x"/>
                                          </p:val>
                                        </p:tav>
                                      </p:tavLst>
                                    </p:anim>
                                    <p:anim calcmode="lin" valueType="num">
                                      <p:cBhvr additive="base">
                                        <p:cTn id="6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ar-SA" dirty="0" smtClean="0"/>
              <a:t>يمكن التعامل معه بسهولة بانسيابية ومرونة</a:t>
            </a:r>
          </a:p>
          <a:p>
            <a:pPr>
              <a:buFont typeface="Wingdings" pitchFamily="2" charset="2"/>
              <a:buChar char="q"/>
            </a:pPr>
            <a:r>
              <a:rPr lang="ar-SA" dirty="0" smtClean="0"/>
              <a:t>يتميز باللون البنفسجي المخلوط من لونين الأحمر والأزرق وهما عكس بعضهما فهذا يدل على الحرارة والحماس والآخر يدل على البرودة والهدوء أما البنفسجي فهو لون متوازن بين بينهما ويصلح لكل الفئات</a:t>
            </a:r>
          </a:p>
          <a:p>
            <a:pPr>
              <a:buFont typeface="Wingdings" pitchFamily="2" charset="2"/>
              <a:buChar char="q"/>
            </a:pPr>
            <a:r>
              <a:rPr lang="ar-SA" dirty="0" smtClean="0"/>
              <a:t>يتميز بألوان متناسقة وجذابة</a:t>
            </a:r>
          </a:p>
        </p:txBody>
      </p:sp>
      <p:sp>
        <p:nvSpPr>
          <p:cNvPr id="3" name="Title 2"/>
          <p:cNvSpPr>
            <a:spLocks noGrp="1"/>
          </p:cNvSpPr>
          <p:nvPr>
            <p:ph type="title"/>
          </p:nvPr>
        </p:nvSpPr>
        <p:spPr/>
        <p:txBody>
          <a:bodyPr/>
          <a:lstStyle/>
          <a:p>
            <a:r>
              <a:rPr lang="ar-SA" dirty="0" smtClean="0"/>
              <a:t>الميزات</a:t>
            </a:r>
            <a:endParaRPr lang="ar-SA" dirty="0"/>
          </a:p>
        </p:txBody>
      </p:sp>
      <p:pic>
        <p:nvPicPr>
          <p:cNvPr id="4" name="Picture 3" descr="‪abdulla - Google Chrom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832" y="4013573"/>
            <a:ext cx="5184576" cy="2827261"/>
          </a:xfrm>
          <a:prstGeom prst="rect">
            <a:avLst/>
          </a:prstGeom>
        </p:spPr>
      </p:pic>
      <p:sp>
        <p:nvSpPr>
          <p:cNvPr id="5" name="TextBox 4"/>
          <p:cNvSpPr txBox="1"/>
          <p:nvPr/>
        </p:nvSpPr>
        <p:spPr>
          <a:xfrm>
            <a:off x="3203848" y="4653136"/>
            <a:ext cx="3240360" cy="646331"/>
          </a:xfrm>
          <a:prstGeom prst="rect">
            <a:avLst/>
          </a:prstGeom>
          <a:noFill/>
        </p:spPr>
        <p:txBody>
          <a:bodyPr wrap="square" rtlCol="1">
            <a:spAutoFit/>
          </a:bodyPr>
          <a:lstStyle/>
          <a:p>
            <a:pPr algn="ctr"/>
            <a:r>
              <a:rPr lang="ar-SA" dirty="0" smtClean="0">
                <a:solidFill>
                  <a:srgbClr val="7030A0"/>
                </a:solidFill>
              </a:rPr>
              <a:t>أحد صفحات الموقع والتي تبين سهولته وبساطته</a:t>
            </a:r>
            <a:endParaRPr lang="ar-SA" dirty="0">
              <a:solidFill>
                <a:srgbClr val="7030A0"/>
              </a:solidFill>
            </a:endParaRPr>
          </a:p>
        </p:txBody>
      </p:sp>
      <p:cxnSp>
        <p:nvCxnSpPr>
          <p:cNvPr id="7" name="Straight Arrow Connector 6"/>
          <p:cNvCxnSpPr/>
          <p:nvPr/>
        </p:nvCxnSpPr>
        <p:spPr>
          <a:xfrm flipV="1">
            <a:off x="6421883" y="4678263"/>
            <a:ext cx="79208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24028" y="5517232"/>
            <a:ext cx="1836204" cy="369332"/>
          </a:xfrm>
          <a:prstGeom prst="rect">
            <a:avLst/>
          </a:prstGeom>
          <a:noFill/>
        </p:spPr>
        <p:txBody>
          <a:bodyPr wrap="square" rtlCol="1">
            <a:spAutoFit/>
          </a:bodyPr>
          <a:lstStyle/>
          <a:p>
            <a:r>
              <a:rPr lang="ar-SA" dirty="0" smtClean="0">
                <a:solidFill>
                  <a:srgbClr val="7030A0"/>
                </a:solidFill>
              </a:rPr>
              <a:t>اللون النفسجي للشعار</a:t>
            </a:r>
            <a:endParaRPr lang="ar-SA" dirty="0">
              <a:solidFill>
                <a:srgbClr val="7030A0"/>
              </a:solidFill>
            </a:endParaRPr>
          </a:p>
        </p:txBody>
      </p:sp>
    </p:spTree>
    <p:extLst>
      <p:ext uri="{BB962C8B-B14F-4D97-AF65-F5344CB8AC3E}">
        <p14:creationId xmlns:p14="http://schemas.microsoft.com/office/powerpoint/2010/main" val="1878783618"/>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2000"/>
                                        <p:tgtEl>
                                          <p:spTgt spid="2">
                                            <p:txEl>
                                              <p:pRg st="0" end="0"/>
                                            </p:txEl>
                                          </p:spTgt>
                                        </p:tgtEl>
                                      </p:cBhvr>
                                    </p:animEffect>
                                    <p:anim calcmode="lin" valueType="num">
                                      <p:cBhvr>
                                        <p:cTn id="26"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fade">
                                      <p:cBhvr>
                                        <p:cTn id="32" dur="2000"/>
                                        <p:tgtEl>
                                          <p:spTgt spid="2">
                                            <p:txEl>
                                              <p:pRg st="1" end="1"/>
                                            </p:txEl>
                                          </p:spTgt>
                                        </p:tgtEl>
                                      </p:cBhvr>
                                    </p:animEffect>
                                    <p:anim calcmode="lin" valueType="num">
                                      <p:cBhvr>
                                        <p:cTn id="3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34" dur="20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grpId="0"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fade">
                                      <p:cBhvr>
                                        <p:cTn id="39" dur="2000"/>
                                        <p:tgtEl>
                                          <p:spTgt spid="2">
                                            <p:txEl>
                                              <p:pRg st="2" end="2"/>
                                            </p:txEl>
                                          </p:spTgt>
                                        </p:tgtEl>
                                      </p:cBhvr>
                                    </p:animEffect>
                                    <p:anim calcmode="lin" valueType="num">
                                      <p:cBhvr>
                                        <p:cTn id="40"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41"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heel(1)">
                                      <p:cBhvr>
                                        <p:cTn id="46" dur="20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ar-SA" dirty="0" smtClean="0"/>
              <a:t>يتميز بأدوات التطوير مثل:</a:t>
            </a:r>
          </a:p>
          <a:p>
            <a:pPr lvl="1">
              <a:buFont typeface="Wingdings" pitchFamily="2" charset="2"/>
              <a:buChar char="v"/>
            </a:pPr>
            <a:r>
              <a:rPr lang="ar-SA" dirty="0" smtClean="0"/>
              <a:t>تطوير </a:t>
            </a:r>
            <a:r>
              <a:rPr lang="en-US" dirty="0" err="1" smtClean="0"/>
              <a:t>css</a:t>
            </a:r>
            <a:endParaRPr lang="ar-SA" dirty="0" smtClean="0"/>
          </a:p>
          <a:p>
            <a:pPr lvl="1">
              <a:buFont typeface="Wingdings" pitchFamily="2" charset="2"/>
              <a:buChar char="v"/>
            </a:pPr>
            <a:r>
              <a:rPr lang="ar-SA" dirty="0" smtClean="0"/>
              <a:t>تطوير قواعد بيانات و</a:t>
            </a:r>
            <a:r>
              <a:rPr lang="en-US" dirty="0" err="1" smtClean="0"/>
              <a:t>json</a:t>
            </a:r>
            <a:r>
              <a:rPr lang="en-US" dirty="0" smtClean="0"/>
              <a:t> </a:t>
            </a:r>
            <a:endParaRPr lang="en-US" dirty="0"/>
          </a:p>
          <a:p>
            <a:pPr>
              <a:buFont typeface="Wingdings" pitchFamily="2" charset="2"/>
              <a:buChar char="q"/>
            </a:pPr>
            <a:r>
              <a:rPr lang="ar-SA" dirty="0" smtClean="0"/>
              <a:t>يتميز بأنه تستطيع عمل أكثر من نسخة  ليناسب الجميع</a:t>
            </a:r>
          </a:p>
          <a:p>
            <a:pPr>
              <a:buFont typeface="Wingdings" pitchFamily="2" charset="2"/>
              <a:buChar char="q"/>
            </a:pPr>
            <a:endParaRPr lang="ar-SA" dirty="0" smtClean="0"/>
          </a:p>
        </p:txBody>
      </p:sp>
      <p:sp>
        <p:nvSpPr>
          <p:cNvPr id="3" name="Title 2"/>
          <p:cNvSpPr>
            <a:spLocks noGrp="1"/>
          </p:cNvSpPr>
          <p:nvPr>
            <p:ph type="title"/>
          </p:nvPr>
        </p:nvSpPr>
        <p:spPr/>
        <p:txBody>
          <a:bodyPr/>
          <a:lstStyle/>
          <a:p>
            <a:r>
              <a:rPr lang="ar-SA" dirty="0" smtClean="0"/>
              <a:t>الميزات</a:t>
            </a:r>
            <a:endParaRPr lang="ar-S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797152"/>
            <a:ext cx="5688632" cy="1416566"/>
          </a:xfrm>
          <a:prstGeom prst="rect">
            <a:avLst/>
          </a:prstGeom>
        </p:spPr>
      </p:pic>
      <p:sp>
        <p:nvSpPr>
          <p:cNvPr id="5" name="TextBox 4"/>
          <p:cNvSpPr txBox="1"/>
          <p:nvPr/>
        </p:nvSpPr>
        <p:spPr>
          <a:xfrm>
            <a:off x="4303935" y="5435937"/>
            <a:ext cx="3240360" cy="369332"/>
          </a:xfrm>
          <a:prstGeom prst="rect">
            <a:avLst/>
          </a:prstGeom>
          <a:noFill/>
        </p:spPr>
        <p:txBody>
          <a:bodyPr wrap="square" rtlCol="1">
            <a:spAutoFit/>
          </a:bodyPr>
          <a:lstStyle/>
          <a:p>
            <a:r>
              <a:rPr lang="ar-SA" b="1" dirty="0" smtClean="0">
                <a:solidFill>
                  <a:srgbClr val="7030A0"/>
                </a:solidFill>
              </a:rPr>
              <a:t>أحد أدوات التطوير </a:t>
            </a:r>
            <a:r>
              <a:rPr lang="en-US" b="1" dirty="0" err="1" smtClean="0">
                <a:solidFill>
                  <a:srgbClr val="7030A0"/>
                </a:solidFill>
              </a:rPr>
              <a:t>css</a:t>
            </a:r>
            <a:endParaRPr lang="ar-SA" b="1" dirty="0">
              <a:solidFill>
                <a:srgbClr val="7030A0"/>
              </a:solidFill>
            </a:endParaRPr>
          </a:p>
        </p:txBody>
      </p:sp>
    </p:spTree>
    <p:extLst>
      <p:ext uri="{BB962C8B-B14F-4D97-AF65-F5344CB8AC3E}">
        <p14:creationId xmlns:p14="http://schemas.microsoft.com/office/powerpoint/2010/main" val="195207903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2000"/>
                                        <p:tgtEl>
                                          <p:spTgt spid="2">
                                            <p:txEl>
                                              <p:pRg st="0" end="0"/>
                                            </p:txEl>
                                          </p:spTgt>
                                        </p:tgtEl>
                                      </p:cBhvr>
                                    </p:animEffect>
                                    <p:anim calcmode="lin" valueType="num">
                                      <p:cBhvr>
                                        <p:cTn id="26"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0" end="0"/>
                                            </p:txEl>
                                          </p:spTgt>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2000"/>
                                        <p:tgtEl>
                                          <p:spTgt spid="2">
                                            <p:txEl>
                                              <p:pRg st="1" end="1"/>
                                            </p:txEl>
                                          </p:spTgt>
                                        </p:tgtEl>
                                      </p:cBhvr>
                                    </p:animEffect>
                                    <p:anim calcmode="lin" valueType="num">
                                      <p:cBhvr>
                                        <p:cTn id="31"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32" dur="2000" fill="hold"/>
                                        <p:tgtEl>
                                          <p:spTgt spid="2">
                                            <p:txEl>
                                              <p:pRg st="1" end="1"/>
                                            </p:txEl>
                                          </p:spTgt>
                                        </p:tgtEl>
                                        <p:attrNameLst>
                                          <p:attrName>ppt_h</p:attrName>
                                        </p:attrNameLst>
                                      </p:cBhvr>
                                      <p:tavLst>
                                        <p:tav tm="0">
                                          <p:val>
                                            <p:strVal val="#ppt_h"/>
                                          </p:val>
                                        </p:tav>
                                        <p:tav tm="100000">
                                          <p:val>
                                            <p:strVal val="#ppt_h"/>
                                          </p:val>
                                        </p:tav>
                                      </p:tavLst>
                                    </p:anim>
                                  </p:childTnLst>
                                </p:cTn>
                              </p:par>
                              <p:par>
                                <p:cTn id="33" presetID="45" presetClass="entr" presetSubtype="0" fill="hold" grpId="0" nodeType="with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2000"/>
                                        <p:tgtEl>
                                          <p:spTgt spid="2">
                                            <p:txEl>
                                              <p:pRg st="2" end="2"/>
                                            </p:txEl>
                                          </p:spTgt>
                                        </p:tgtEl>
                                      </p:cBhvr>
                                    </p:animEffect>
                                    <p:anim calcmode="lin" valueType="num">
                                      <p:cBhvr>
                                        <p:cTn id="36"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37"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2000"/>
                                        <p:tgtEl>
                                          <p:spTgt spid="2">
                                            <p:txEl>
                                              <p:pRg st="3" end="3"/>
                                            </p:txEl>
                                          </p:spTgt>
                                        </p:tgtEl>
                                      </p:cBhvr>
                                    </p:animEffect>
                                    <p:anim calcmode="lin" valueType="num">
                                      <p:cBhvr>
                                        <p:cTn id="43"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44" dur="20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heel(1)">
                                      <p:cBhvr>
                                        <p:cTn id="49" dur="20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q"/>
            </a:pPr>
            <a:r>
              <a:rPr lang="ar-SA" dirty="0" smtClean="0"/>
              <a:t>يستطيع مالكه الكسب منه بطرق عديدة $ منها:</a:t>
            </a:r>
          </a:p>
          <a:p>
            <a:pPr lvl="1">
              <a:buFont typeface="Wingdings" pitchFamily="2" charset="2"/>
              <a:buChar char="v"/>
            </a:pPr>
            <a:r>
              <a:rPr lang="ar-SA" dirty="0" smtClean="0"/>
              <a:t>الإعلانات بأكثر من شكل مثل:</a:t>
            </a:r>
          </a:p>
          <a:p>
            <a:pPr lvl="2">
              <a:buFont typeface="Wingdings" pitchFamily="2" charset="2"/>
              <a:buChar char="Ø"/>
            </a:pPr>
            <a:r>
              <a:rPr lang="ar-SA" dirty="0" smtClean="0"/>
              <a:t>الموجهة</a:t>
            </a:r>
          </a:p>
          <a:p>
            <a:pPr lvl="2">
              <a:buFont typeface="Wingdings" pitchFamily="2" charset="2"/>
              <a:buChar char="Ø"/>
            </a:pPr>
            <a:r>
              <a:rPr lang="ar-SA" dirty="0" smtClean="0"/>
              <a:t>للصفحات</a:t>
            </a:r>
          </a:p>
          <a:p>
            <a:pPr lvl="2">
              <a:buFont typeface="Wingdings" pitchFamily="2" charset="2"/>
              <a:buChar char="Ø"/>
            </a:pPr>
            <a:r>
              <a:rPr lang="ar-SA" dirty="0" smtClean="0"/>
              <a:t>الغير موجهة</a:t>
            </a:r>
          </a:p>
          <a:p>
            <a:pPr lvl="1">
              <a:buFont typeface="Wingdings" pitchFamily="2" charset="2"/>
              <a:buChar char="v"/>
            </a:pPr>
            <a:r>
              <a:rPr lang="ar-SA" dirty="0" smtClean="0"/>
              <a:t>التطوير</a:t>
            </a:r>
          </a:p>
          <a:p>
            <a:pPr lvl="1">
              <a:buFont typeface="Wingdings" pitchFamily="2" charset="2"/>
              <a:buChar char="v"/>
            </a:pPr>
            <a:r>
              <a:rPr lang="ar-SA" dirty="0" smtClean="0"/>
              <a:t>الألعاب </a:t>
            </a:r>
          </a:p>
          <a:p>
            <a:pPr lvl="1">
              <a:buFont typeface="Wingdings" pitchFamily="2" charset="2"/>
              <a:buChar char="v"/>
            </a:pPr>
            <a:r>
              <a:rPr lang="ar-SA" dirty="0" smtClean="0"/>
              <a:t>التطبيقات</a:t>
            </a:r>
          </a:p>
          <a:p>
            <a:pPr lvl="1">
              <a:buFont typeface="Wingdings" pitchFamily="2" charset="2"/>
              <a:buChar char="v"/>
            </a:pPr>
            <a:r>
              <a:rPr lang="ar-SA" dirty="0" smtClean="0"/>
              <a:t>الأشخاص</a:t>
            </a:r>
          </a:p>
          <a:p>
            <a:pPr lvl="1">
              <a:buFont typeface="Wingdings" pitchFamily="2" charset="2"/>
              <a:buChar char="v"/>
            </a:pPr>
            <a:r>
              <a:rPr lang="ar-SA" dirty="0" smtClean="0"/>
              <a:t>الصفحات</a:t>
            </a:r>
          </a:p>
          <a:p>
            <a:pPr>
              <a:buFont typeface="Wingdings" pitchFamily="2" charset="2"/>
              <a:buChar char="q"/>
            </a:pPr>
            <a:r>
              <a:rPr lang="ar-SA" dirty="0" smtClean="0"/>
              <a:t>السمت الإسلامي</a:t>
            </a:r>
          </a:p>
          <a:p>
            <a:pPr>
              <a:buFont typeface="Wingdings" pitchFamily="2" charset="2"/>
              <a:buChar char="q"/>
            </a:pPr>
            <a:endParaRPr lang="ar-SA" dirty="0" smtClean="0"/>
          </a:p>
        </p:txBody>
      </p:sp>
      <p:sp>
        <p:nvSpPr>
          <p:cNvPr id="3" name="Title 2"/>
          <p:cNvSpPr>
            <a:spLocks noGrp="1"/>
          </p:cNvSpPr>
          <p:nvPr>
            <p:ph type="title"/>
          </p:nvPr>
        </p:nvSpPr>
        <p:spPr/>
        <p:txBody>
          <a:bodyPr/>
          <a:lstStyle/>
          <a:p>
            <a:r>
              <a:rPr lang="ar-SA" dirty="0" smtClean="0"/>
              <a:t>الميزات</a:t>
            </a:r>
            <a:endParaRPr lang="ar-SA" dirty="0"/>
          </a:p>
        </p:txBody>
      </p:sp>
    </p:spTree>
    <p:extLst>
      <p:ext uri="{BB962C8B-B14F-4D97-AF65-F5344CB8AC3E}">
        <p14:creationId xmlns:p14="http://schemas.microsoft.com/office/powerpoint/2010/main" val="122130228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2000"/>
                                        <p:tgtEl>
                                          <p:spTgt spid="2">
                                            <p:txEl>
                                              <p:pRg st="0" end="0"/>
                                            </p:txEl>
                                          </p:spTgt>
                                        </p:tgtEl>
                                      </p:cBhvr>
                                    </p:animEffect>
                                    <p:anim calcmode="lin" valueType="num">
                                      <p:cBhvr>
                                        <p:cTn id="26"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0" end="0"/>
                                            </p:txEl>
                                          </p:spTgt>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2000"/>
                                        <p:tgtEl>
                                          <p:spTgt spid="2">
                                            <p:txEl>
                                              <p:pRg st="1" end="1"/>
                                            </p:txEl>
                                          </p:spTgt>
                                        </p:tgtEl>
                                      </p:cBhvr>
                                    </p:animEffect>
                                    <p:anim calcmode="lin" valueType="num">
                                      <p:cBhvr>
                                        <p:cTn id="31"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32" dur="2000" fill="hold"/>
                                        <p:tgtEl>
                                          <p:spTgt spid="2">
                                            <p:txEl>
                                              <p:pRg st="1" end="1"/>
                                            </p:txEl>
                                          </p:spTgt>
                                        </p:tgtEl>
                                        <p:attrNameLst>
                                          <p:attrName>ppt_h</p:attrName>
                                        </p:attrNameLst>
                                      </p:cBhvr>
                                      <p:tavLst>
                                        <p:tav tm="0">
                                          <p:val>
                                            <p:strVal val="#ppt_h"/>
                                          </p:val>
                                        </p:tav>
                                        <p:tav tm="100000">
                                          <p:val>
                                            <p:strVal val="#ppt_h"/>
                                          </p:val>
                                        </p:tav>
                                      </p:tavLst>
                                    </p:anim>
                                  </p:childTnLst>
                                </p:cTn>
                              </p:par>
                              <p:par>
                                <p:cTn id="33" presetID="45" presetClass="entr" presetSubtype="0" fill="hold" grpId="0" nodeType="with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2000"/>
                                        <p:tgtEl>
                                          <p:spTgt spid="2">
                                            <p:txEl>
                                              <p:pRg st="2" end="2"/>
                                            </p:txEl>
                                          </p:spTgt>
                                        </p:tgtEl>
                                      </p:cBhvr>
                                    </p:animEffect>
                                    <p:anim calcmode="lin" valueType="num">
                                      <p:cBhvr>
                                        <p:cTn id="36"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37" dur="2000" fill="hold"/>
                                        <p:tgtEl>
                                          <p:spTgt spid="2">
                                            <p:txEl>
                                              <p:pRg st="2" end="2"/>
                                            </p:txEl>
                                          </p:spTgt>
                                        </p:tgtEl>
                                        <p:attrNameLst>
                                          <p:attrName>ppt_h</p:attrName>
                                        </p:attrNameLst>
                                      </p:cBhvr>
                                      <p:tavLst>
                                        <p:tav tm="0">
                                          <p:val>
                                            <p:strVal val="#ppt_h"/>
                                          </p:val>
                                        </p:tav>
                                        <p:tav tm="100000">
                                          <p:val>
                                            <p:strVal val="#ppt_h"/>
                                          </p:val>
                                        </p:tav>
                                      </p:tavLst>
                                    </p:anim>
                                  </p:childTnLst>
                                </p:cTn>
                              </p:par>
                              <p:par>
                                <p:cTn id="38" presetID="45" presetClass="entr" presetSubtype="0" fill="hold" grpId="0" nodeType="with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2000"/>
                                        <p:tgtEl>
                                          <p:spTgt spid="2">
                                            <p:txEl>
                                              <p:pRg st="3" end="3"/>
                                            </p:txEl>
                                          </p:spTgt>
                                        </p:tgtEl>
                                      </p:cBhvr>
                                    </p:animEffect>
                                    <p:anim calcmode="lin" valueType="num">
                                      <p:cBhvr>
                                        <p:cTn id="41"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42" dur="2000" fill="hold"/>
                                        <p:tgtEl>
                                          <p:spTgt spid="2">
                                            <p:txEl>
                                              <p:pRg st="3" end="3"/>
                                            </p:txEl>
                                          </p:spTgt>
                                        </p:tgtEl>
                                        <p:attrNameLst>
                                          <p:attrName>ppt_h</p:attrName>
                                        </p:attrNameLst>
                                      </p:cBhvr>
                                      <p:tavLst>
                                        <p:tav tm="0">
                                          <p:val>
                                            <p:strVal val="#ppt_h"/>
                                          </p:val>
                                        </p:tav>
                                        <p:tav tm="100000">
                                          <p:val>
                                            <p:strVal val="#ppt_h"/>
                                          </p:val>
                                        </p:tav>
                                      </p:tavLst>
                                    </p:anim>
                                  </p:childTnLst>
                                </p:cTn>
                              </p:par>
                              <p:par>
                                <p:cTn id="43" presetID="45" presetClass="entr" presetSubtype="0" fill="hold" grpId="0"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fade">
                                      <p:cBhvr>
                                        <p:cTn id="45" dur="2000"/>
                                        <p:tgtEl>
                                          <p:spTgt spid="2">
                                            <p:txEl>
                                              <p:pRg st="4" end="4"/>
                                            </p:txEl>
                                          </p:spTgt>
                                        </p:tgtEl>
                                      </p:cBhvr>
                                    </p:animEffect>
                                    <p:anim calcmode="lin" valueType="num">
                                      <p:cBhvr>
                                        <p:cTn id="46"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47" dur="2000" fill="hold"/>
                                        <p:tgtEl>
                                          <p:spTgt spid="2">
                                            <p:txEl>
                                              <p:pRg st="4" end="4"/>
                                            </p:txEl>
                                          </p:spTgt>
                                        </p:tgtEl>
                                        <p:attrNameLst>
                                          <p:attrName>ppt_h</p:attrName>
                                        </p:attrNameLst>
                                      </p:cBhvr>
                                      <p:tavLst>
                                        <p:tav tm="0">
                                          <p:val>
                                            <p:strVal val="#ppt_h"/>
                                          </p:val>
                                        </p:tav>
                                        <p:tav tm="100000">
                                          <p:val>
                                            <p:strVal val="#ppt_h"/>
                                          </p:val>
                                        </p:tav>
                                      </p:tavLst>
                                    </p:anim>
                                  </p:childTnLst>
                                </p:cTn>
                              </p:par>
                              <p:par>
                                <p:cTn id="48" presetID="45" presetClass="entr" presetSubtype="0" fill="hold" grpId="0" nodeType="withEffect">
                                  <p:stCondLst>
                                    <p:cond delay="0"/>
                                  </p:stCondLst>
                                  <p:childTnLst>
                                    <p:set>
                                      <p:cBhvr>
                                        <p:cTn id="49" dur="1" fill="hold">
                                          <p:stCondLst>
                                            <p:cond delay="0"/>
                                          </p:stCondLst>
                                        </p:cTn>
                                        <p:tgtEl>
                                          <p:spTgt spid="2">
                                            <p:txEl>
                                              <p:pRg st="5" end="5"/>
                                            </p:txEl>
                                          </p:spTgt>
                                        </p:tgtEl>
                                        <p:attrNameLst>
                                          <p:attrName>style.visibility</p:attrName>
                                        </p:attrNameLst>
                                      </p:cBhvr>
                                      <p:to>
                                        <p:strVal val="visible"/>
                                      </p:to>
                                    </p:set>
                                    <p:animEffect transition="in" filter="fade">
                                      <p:cBhvr>
                                        <p:cTn id="50" dur="2000"/>
                                        <p:tgtEl>
                                          <p:spTgt spid="2">
                                            <p:txEl>
                                              <p:pRg st="5" end="5"/>
                                            </p:txEl>
                                          </p:spTgt>
                                        </p:tgtEl>
                                      </p:cBhvr>
                                    </p:animEffect>
                                    <p:anim calcmode="lin" valueType="num">
                                      <p:cBhvr>
                                        <p:cTn id="51"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52" dur="2000" fill="hold"/>
                                        <p:tgtEl>
                                          <p:spTgt spid="2">
                                            <p:txEl>
                                              <p:pRg st="5" end="5"/>
                                            </p:txEl>
                                          </p:spTgt>
                                        </p:tgtEl>
                                        <p:attrNameLst>
                                          <p:attrName>ppt_h</p:attrName>
                                        </p:attrNameLst>
                                      </p:cBhvr>
                                      <p:tavLst>
                                        <p:tav tm="0">
                                          <p:val>
                                            <p:strVal val="#ppt_h"/>
                                          </p:val>
                                        </p:tav>
                                        <p:tav tm="100000">
                                          <p:val>
                                            <p:strVal val="#ppt_h"/>
                                          </p:val>
                                        </p:tav>
                                      </p:tavLst>
                                    </p:anim>
                                  </p:childTnLst>
                                </p:cTn>
                              </p:par>
                              <p:par>
                                <p:cTn id="53" presetID="45" presetClass="entr" presetSubtype="0" fill="hold" grpId="0" nodeType="with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fade">
                                      <p:cBhvr>
                                        <p:cTn id="55" dur="2000"/>
                                        <p:tgtEl>
                                          <p:spTgt spid="2">
                                            <p:txEl>
                                              <p:pRg st="6" end="6"/>
                                            </p:txEl>
                                          </p:spTgt>
                                        </p:tgtEl>
                                      </p:cBhvr>
                                    </p:animEffect>
                                    <p:anim calcmode="lin" valueType="num">
                                      <p:cBhvr>
                                        <p:cTn id="56"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57" dur="2000" fill="hold"/>
                                        <p:tgtEl>
                                          <p:spTgt spid="2">
                                            <p:txEl>
                                              <p:pRg st="6" end="6"/>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0" nodeType="withEffect">
                                  <p:stCondLst>
                                    <p:cond delay="0"/>
                                  </p:stCondLst>
                                  <p:childTnLst>
                                    <p:set>
                                      <p:cBhvr>
                                        <p:cTn id="59" dur="1" fill="hold">
                                          <p:stCondLst>
                                            <p:cond delay="0"/>
                                          </p:stCondLst>
                                        </p:cTn>
                                        <p:tgtEl>
                                          <p:spTgt spid="2">
                                            <p:txEl>
                                              <p:pRg st="7" end="7"/>
                                            </p:txEl>
                                          </p:spTgt>
                                        </p:tgtEl>
                                        <p:attrNameLst>
                                          <p:attrName>style.visibility</p:attrName>
                                        </p:attrNameLst>
                                      </p:cBhvr>
                                      <p:to>
                                        <p:strVal val="visible"/>
                                      </p:to>
                                    </p:set>
                                    <p:animEffect transition="in" filter="fade">
                                      <p:cBhvr>
                                        <p:cTn id="60" dur="2000"/>
                                        <p:tgtEl>
                                          <p:spTgt spid="2">
                                            <p:txEl>
                                              <p:pRg st="7" end="7"/>
                                            </p:txEl>
                                          </p:spTgt>
                                        </p:tgtEl>
                                      </p:cBhvr>
                                    </p:animEffect>
                                    <p:anim calcmode="lin" valueType="num">
                                      <p:cBhvr>
                                        <p:cTn id="61" dur="2000" fill="hold"/>
                                        <p:tgtEl>
                                          <p:spTgt spid="2">
                                            <p:txEl>
                                              <p:pRg st="7" end="7"/>
                                            </p:txEl>
                                          </p:spTgt>
                                        </p:tgtEl>
                                        <p:attrNameLst>
                                          <p:attrName>ppt_w</p:attrName>
                                        </p:attrNameLst>
                                      </p:cBhvr>
                                      <p:tavLst>
                                        <p:tav tm="0" fmla="#ppt_w*sin(2.5*pi*$)">
                                          <p:val>
                                            <p:fltVal val="0"/>
                                          </p:val>
                                        </p:tav>
                                        <p:tav tm="100000">
                                          <p:val>
                                            <p:fltVal val="1"/>
                                          </p:val>
                                        </p:tav>
                                      </p:tavLst>
                                    </p:anim>
                                    <p:anim calcmode="lin" valueType="num">
                                      <p:cBhvr>
                                        <p:cTn id="62" dur="2000" fill="hold"/>
                                        <p:tgtEl>
                                          <p:spTgt spid="2">
                                            <p:txEl>
                                              <p:pRg st="7" end="7"/>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0" nodeType="withEffect">
                                  <p:stCondLst>
                                    <p:cond delay="0"/>
                                  </p:stCondLst>
                                  <p:childTnLst>
                                    <p:set>
                                      <p:cBhvr>
                                        <p:cTn id="64" dur="1" fill="hold">
                                          <p:stCondLst>
                                            <p:cond delay="0"/>
                                          </p:stCondLst>
                                        </p:cTn>
                                        <p:tgtEl>
                                          <p:spTgt spid="2">
                                            <p:txEl>
                                              <p:pRg st="8" end="8"/>
                                            </p:txEl>
                                          </p:spTgt>
                                        </p:tgtEl>
                                        <p:attrNameLst>
                                          <p:attrName>style.visibility</p:attrName>
                                        </p:attrNameLst>
                                      </p:cBhvr>
                                      <p:to>
                                        <p:strVal val="visible"/>
                                      </p:to>
                                    </p:set>
                                    <p:animEffect transition="in" filter="fade">
                                      <p:cBhvr>
                                        <p:cTn id="65" dur="2000"/>
                                        <p:tgtEl>
                                          <p:spTgt spid="2">
                                            <p:txEl>
                                              <p:pRg st="8" end="8"/>
                                            </p:txEl>
                                          </p:spTgt>
                                        </p:tgtEl>
                                      </p:cBhvr>
                                    </p:animEffect>
                                    <p:anim calcmode="lin" valueType="num">
                                      <p:cBhvr>
                                        <p:cTn id="66" dur="2000" fill="hold"/>
                                        <p:tgtEl>
                                          <p:spTgt spid="2">
                                            <p:txEl>
                                              <p:pRg st="8" end="8"/>
                                            </p:txEl>
                                          </p:spTgt>
                                        </p:tgtEl>
                                        <p:attrNameLst>
                                          <p:attrName>ppt_w</p:attrName>
                                        </p:attrNameLst>
                                      </p:cBhvr>
                                      <p:tavLst>
                                        <p:tav tm="0" fmla="#ppt_w*sin(2.5*pi*$)">
                                          <p:val>
                                            <p:fltVal val="0"/>
                                          </p:val>
                                        </p:tav>
                                        <p:tav tm="100000">
                                          <p:val>
                                            <p:fltVal val="1"/>
                                          </p:val>
                                        </p:tav>
                                      </p:tavLst>
                                    </p:anim>
                                    <p:anim calcmode="lin" valueType="num">
                                      <p:cBhvr>
                                        <p:cTn id="67" dur="2000" fill="hold"/>
                                        <p:tgtEl>
                                          <p:spTgt spid="2">
                                            <p:txEl>
                                              <p:pRg st="8" end="8"/>
                                            </p:txEl>
                                          </p:spTgt>
                                        </p:tgtEl>
                                        <p:attrNameLst>
                                          <p:attrName>ppt_h</p:attrName>
                                        </p:attrNameLst>
                                      </p:cBhvr>
                                      <p:tavLst>
                                        <p:tav tm="0">
                                          <p:val>
                                            <p:strVal val="#ppt_h"/>
                                          </p:val>
                                        </p:tav>
                                        <p:tav tm="100000">
                                          <p:val>
                                            <p:strVal val="#ppt_h"/>
                                          </p:val>
                                        </p:tav>
                                      </p:tavLst>
                                    </p:anim>
                                  </p:childTnLst>
                                </p:cTn>
                              </p:par>
                              <p:par>
                                <p:cTn id="68" presetID="45" presetClass="entr" presetSubtype="0" fill="hold" grpId="0" nodeType="with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2000"/>
                                        <p:tgtEl>
                                          <p:spTgt spid="2">
                                            <p:txEl>
                                              <p:pRg st="9" end="9"/>
                                            </p:txEl>
                                          </p:spTgt>
                                        </p:tgtEl>
                                      </p:cBhvr>
                                    </p:animEffect>
                                    <p:anim calcmode="lin" valueType="num">
                                      <p:cBhvr>
                                        <p:cTn id="71" dur="2000" fill="hold"/>
                                        <p:tgtEl>
                                          <p:spTgt spid="2">
                                            <p:txEl>
                                              <p:pRg st="9" end="9"/>
                                            </p:txEl>
                                          </p:spTgt>
                                        </p:tgtEl>
                                        <p:attrNameLst>
                                          <p:attrName>ppt_w</p:attrName>
                                        </p:attrNameLst>
                                      </p:cBhvr>
                                      <p:tavLst>
                                        <p:tav tm="0" fmla="#ppt_w*sin(2.5*pi*$)">
                                          <p:val>
                                            <p:fltVal val="0"/>
                                          </p:val>
                                        </p:tav>
                                        <p:tav tm="100000">
                                          <p:val>
                                            <p:fltVal val="1"/>
                                          </p:val>
                                        </p:tav>
                                      </p:tavLst>
                                    </p:anim>
                                    <p:anim calcmode="lin" valueType="num">
                                      <p:cBhvr>
                                        <p:cTn id="72" dur="2000" fill="hold"/>
                                        <p:tgtEl>
                                          <p:spTgt spid="2">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45" presetClass="entr" presetSubtype="0" fill="hold" grpId="0" nodeType="clickEffect">
                                  <p:stCondLst>
                                    <p:cond delay="0"/>
                                  </p:stCondLst>
                                  <p:childTnLst>
                                    <p:set>
                                      <p:cBhvr>
                                        <p:cTn id="76" dur="1" fill="hold">
                                          <p:stCondLst>
                                            <p:cond delay="0"/>
                                          </p:stCondLst>
                                        </p:cTn>
                                        <p:tgtEl>
                                          <p:spTgt spid="2">
                                            <p:txEl>
                                              <p:pRg st="10" end="10"/>
                                            </p:txEl>
                                          </p:spTgt>
                                        </p:tgtEl>
                                        <p:attrNameLst>
                                          <p:attrName>style.visibility</p:attrName>
                                        </p:attrNameLst>
                                      </p:cBhvr>
                                      <p:to>
                                        <p:strVal val="visible"/>
                                      </p:to>
                                    </p:set>
                                    <p:animEffect transition="in" filter="fade">
                                      <p:cBhvr>
                                        <p:cTn id="77" dur="2000"/>
                                        <p:tgtEl>
                                          <p:spTgt spid="2">
                                            <p:txEl>
                                              <p:pRg st="10" end="10"/>
                                            </p:txEl>
                                          </p:spTgt>
                                        </p:tgtEl>
                                      </p:cBhvr>
                                    </p:animEffect>
                                    <p:anim calcmode="lin" valueType="num">
                                      <p:cBhvr>
                                        <p:cTn id="78" dur="2000" fill="hold"/>
                                        <p:tgtEl>
                                          <p:spTgt spid="2">
                                            <p:txEl>
                                              <p:pRg st="10" end="10"/>
                                            </p:txEl>
                                          </p:spTgt>
                                        </p:tgtEl>
                                        <p:attrNameLst>
                                          <p:attrName>ppt_w</p:attrName>
                                        </p:attrNameLst>
                                      </p:cBhvr>
                                      <p:tavLst>
                                        <p:tav tm="0" fmla="#ppt_w*sin(2.5*pi*$)">
                                          <p:val>
                                            <p:fltVal val="0"/>
                                          </p:val>
                                        </p:tav>
                                        <p:tav tm="100000">
                                          <p:val>
                                            <p:fltVal val="1"/>
                                          </p:val>
                                        </p:tav>
                                      </p:tavLst>
                                    </p:anim>
                                    <p:anim calcmode="lin" valueType="num">
                                      <p:cBhvr>
                                        <p:cTn id="79" dur="2000" fill="hold"/>
                                        <p:tgtEl>
                                          <p:spTgt spid="2">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ar-SA" dirty="0" smtClean="0"/>
              <a:t>تكوين بيئة اجتماعية عربية مترابطة</a:t>
            </a:r>
          </a:p>
          <a:p>
            <a:pPr>
              <a:buFont typeface="Wingdings" pitchFamily="2" charset="2"/>
              <a:buChar char="q"/>
            </a:pPr>
            <a:r>
              <a:rPr lang="ar-SA" dirty="0" smtClean="0"/>
              <a:t>دفع الناس للإبداع</a:t>
            </a:r>
          </a:p>
          <a:p>
            <a:pPr>
              <a:buFont typeface="Wingdings" pitchFamily="2" charset="2"/>
              <a:buChar char="q"/>
            </a:pPr>
            <a:r>
              <a:rPr lang="ar-SA" dirty="0" smtClean="0"/>
              <a:t>تكوين دخل جيد لكثير من العرب $</a:t>
            </a:r>
          </a:p>
          <a:p>
            <a:pPr>
              <a:buFont typeface="Wingdings" pitchFamily="2" charset="2"/>
              <a:buChar char="q"/>
            </a:pPr>
            <a:r>
              <a:rPr lang="ar-SA" dirty="0" smtClean="0"/>
              <a:t>تكوين بيئة تطويرية عربية</a:t>
            </a:r>
          </a:p>
          <a:p>
            <a:pPr>
              <a:buFont typeface="Wingdings" pitchFamily="2" charset="2"/>
              <a:buChar char="q"/>
            </a:pPr>
            <a:r>
              <a:rPr lang="ar-SA" dirty="0" smtClean="0"/>
              <a:t>إنشاء شبكة تواصل</a:t>
            </a:r>
          </a:p>
          <a:p>
            <a:pPr>
              <a:buFont typeface="Wingdings" pitchFamily="2" charset="2"/>
              <a:buChar char="q"/>
            </a:pPr>
            <a:r>
              <a:rPr lang="ar-SA" dirty="0" smtClean="0"/>
              <a:t>زيادة مستوى الرفاهية والتعليم</a:t>
            </a:r>
          </a:p>
          <a:p>
            <a:pPr>
              <a:buFont typeface="Wingdings" pitchFamily="2" charset="2"/>
              <a:buChar char="q"/>
            </a:pPr>
            <a:r>
              <a:rPr lang="ar-SA" dirty="0" smtClean="0"/>
              <a:t>دفع الناس للتواصل مع العالم</a:t>
            </a:r>
          </a:p>
          <a:p>
            <a:pPr>
              <a:buFont typeface="Wingdings" pitchFamily="2" charset="2"/>
              <a:buChar char="q"/>
            </a:pPr>
            <a:r>
              <a:rPr lang="ar-SA" dirty="0" smtClean="0"/>
              <a:t>تقليل مصروفات الناس على الاتصالات $</a:t>
            </a:r>
          </a:p>
          <a:p>
            <a:pPr marL="18288" indent="0">
              <a:buNone/>
            </a:pPr>
            <a:endParaRPr lang="ar-SA" dirty="0" smtClean="0"/>
          </a:p>
          <a:p>
            <a:pPr>
              <a:buFont typeface="Wingdings" pitchFamily="2" charset="2"/>
              <a:buChar char="q"/>
            </a:pPr>
            <a:endParaRPr lang="ar-SA" dirty="0" smtClean="0"/>
          </a:p>
        </p:txBody>
      </p:sp>
      <p:sp>
        <p:nvSpPr>
          <p:cNvPr id="3" name="Title 2"/>
          <p:cNvSpPr>
            <a:spLocks noGrp="1"/>
          </p:cNvSpPr>
          <p:nvPr>
            <p:ph type="title"/>
          </p:nvPr>
        </p:nvSpPr>
        <p:spPr/>
        <p:txBody>
          <a:bodyPr/>
          <a:lstStyle/>
          <a:p>
            <a:r>
              <a:rPr lang="ar-SA" dirty="0" smtClean="0"/>
              <a:t>الأهداف</a:t>
            </a:r>
            <a:endParaRPr lang="ar-SA" dirty="0"/>
          </a:p>
        </p:txBody>
      </p:sp>
    </p:spTree>
    <p:extLst>
      <p:ext uri="{BB962C8B-B14F-4D97-AF65-F5344CB8AC3E}">
        <p14:creationId xmlns:p14="http://schemas.microsoft.com/office/powerpoint/2010/main" val="1919054360"/>
      </p:ext>
    </p:extLst>
  </p:cSld>
  <p:clrMapOvr>
    <a:masterClrMapping/>
  </p:clrMapOvr>
  <mc:AlternateContent xmlns:mc="http://schemas.openxmlformats.org/markup-compatibility/2006">
    <mc:Choice xmlns:p14="http://schemas.microsoft.com/office/powerpoint/2010/main" Requires="p14">
      <p:transition spd="slow" p14:dur="3400">
        <p14:reveal thruBlk="1"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2000"/>
                                        <p:tgtEl>
                                          <p:spTgt spid="2">
                                            <p:txEl>
                                              <p:pRg st="0" end="0"/>
                                            </p:txEl>
                                          </p:spTgt>
                                        </p:tgtEl>
                                      </p:cBhvr>
                                    </p:animEffect>
                                    <p:anim calcmode="lin" valueType="num">
                                      <p:cBhvr>
                                        <p:cTn id="26"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fade">
                                      <p:cBhvr>
                                        <p:cTn id="32" dur="2000"/>
                                        <p:tgtEl>
                                          <p:spTgt spid="2">
                                            <p:txEl>
                                              <p:pRg st="1" end="1"/>
                                            </p:txEl>
                                          </p:spTgt>
                                        </p:tgtEl>
                                      </p:cBhvr>
                                    </p:animEffect>
                                    <p:anim calcmode="lin" valueType="num">
                                      <p:cBhvr>
                                        <p:cTn id="3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34" dur="20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grpId="0"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fade">
                                      <p:cBhvr>
                                        <p:cTn id="39" dur="2000"/>
                                        <p:tgtEl>
                                          <p:spTgt spid="2">
                                            <p:txEl>
                                              <p:pRg st="2" end="2"/>
                                            </p:txEl>
                                          </p:spTgt>
                                        </p:tgtEl>
                                      </p:cBhvr>
                                    </p:animEffect>
                                    <p:anim calcmode="lin" valueType="num">
                                      <p:cBhvr>
                                        <p:cTn id="40"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41"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grpId="0" nodeType="clickEffect">
                                  <p:stCondLst>
                                    <p:cond delay="0"/>
                                  </p:stCondLst>
                                  <p:childTnLst>
                                    <p:set>
                                      <p:cBhvr>
                                        <p:cTn id="45" dur="1" fill="hold">
                                          <p:stCondLst>
                                            <p:cond delay="0"/>
                                          </p:stCondLst>
                                        </p:cTn>
                                        <p:tgtEl>
                                          <p:spTgt spid="2">
                                            <p:txEl>
                                              <p:pRg st="3" end="3"/>
                                            </p:txEl>
                                          </p:spTgt>
                                        </p:tgtEl>
                                        <p:attrNameLst>
                                          <p:attrName>style.visibility</p:attrName>
                                        </p:attrNameLst>
                                      </p:cBhvr>
                                      <p:to>
                                        <p:strVal val="visible"/>
                                      </p:to>
                                    </p:set>
                                    <p:animEffect transition="in" filter="fade">
                                      <p:cBhvr>
                                        <p:cTn id="46" dur="2000"/>
                                        <p:tgtEl>
                                          <p:spTgt spid="2">
                                            <p:txEl>
                                              <p:pRg st="3" end="3"/>
                                            </p:txEl>
                                          </p:spTgt>
                                        </p:tgtEl>
                                      </p:cBhvr>
                                    </p:animEffect>
                                    <p:anim calcmode="lin" valueType="num">
                                      <p:cBhvr>
                                        <p:cTn id="47"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48" dur="20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5" presetClass="entr" presetSubtype="0" fill="hold" grpId="0"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animEffect transition="in" filter="fade">
                                      <p:cBhvr>
                                        <p:cTn id="53" dur="2000"/>
                                        <p:tgtEl>
                                          <p:spTgt spid="2">
                                            <p:txEl>
                                              <p:pRg st="4" end="4"/>
                                            </p:txEl>
                                          </p:spTgt>
                                        </p:tgtEl>
                                      </p:cBhvr>
                                    </p:animEffect>
                                    <p:anim calcmode="lin" valueType="num">
                                      <p:cBhvr>
                                        <p:cTn id="54"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55" dur="20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45" presetClass="entr" presetSubtype="0" fill="hold" grpId="0" nodeType="clickEffect">
                                  <p:stCondLst>
                                    <p:cond delay="0"/>
                                  </p:stCondLst>
                                  <p:childTnLst>
                                    <p:set>
                                      <p:cBhvr>
                                        <p:cTn id="59" dur="1" fill="hold">
                                          <p:stCondLst>
                                            <p:cond delay="0"/>
                                          </p:stCondLst>
                                        </p:cTn>
                                        <p:tgtEl>
                                          <p:spTgt spid="2">
                                            <p:txEl>
                                              <p:pRg st="5" end="5"/>
                                            </p:txEl>
                                          </p:spTgt>
                                        </p:tgtEl>
                                        <p:attrNameLst>
                                          <p:attrName>style.visibility</p:attrName>
                                        </p:attrNameLst>
                                      </p:cBhvr>
                                      <p:to>
                                        <p:strVal val="visible"/>
                                      </p:to>
                                    </p:set>
                                    <p:animEffect transition="in" filter="fade">
                                      <p:cBhvr>
                                        <p:cTn id="60" dur="2000"/>
                                        <p:tgtEl>
                                          <p:spTgt spid="2">
                                            <p:txEl>
                                              <p:pRg st="5" end="5"/>
                                            </p:txEl>
                                          </p:spTgt>
                                        </p:tgtEl>
                                      </p:cBhvr>
                                    </p:animEffect>
                                    <p:anim calcmode="lin" valueType="num">
                                      <p:cBhvr>
                                        <p:cTn id="61"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62"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45" presetClass="entr" presetSubtype="0" fill="hold" grpId="0"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animEffect transition="in" filter="fade">
                                      <p:cBhvr>
                                        <p:cTn id="67" dur="2000"/>
                                        <p:tgtEl>
                                          <p:spTgt spid="2">
                                            <p:txEl>
                                              <p:pRg st="6" end="6"/>
                                            </p:txEl>
                                          </p:spTgt>
                                        </p:tgtEl>
                                      </p:cBhvr>
                                    </p:animEffect>
                                    <p:anim calcmode="lin" valueType="num">
                                      <p:cBhvr>
                                        <p:cTn id="68"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69" dur="20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45" presetClass="entr" presetSubtype="0" fill="hold" grpId="0" nodeType="clickEffect">
                                  <p:stCondLst>
                                    <p:cond delay="0"/>
                                  </p:stCondLst>
                                  <p:childTnLst>
                                    <p:set>
                                      <p:cBhvr>
                                        <p:cTn id="73" dur="1" fill="hold">
                                          <p:stCondLst>
                                            <p:cond delay="0"/>
                                          </p:stCondLst>
                                        </p:cTn>
                                        <p:tgtEl>
                                          <p:spTgt spid="2">
                                            <p:txEl>
                                              <p:pRg st="7" end="7"/>
                                            </p:txEl>
                                          </p:spTgt>
                                        </p:tgtEl>
                                        <p:attrNameLst>
                                          <p:attrName>style.visibility</p:attrName>
                                        </p:attrNameLst>
                                      </p:cBhvr>
                                      <p:to>
                                        <p:strVal val="visible"/>
                                      </p:to>
                                    </p:set>
                                    <p:animEffect transition="in" filter="fade">
                                      <p:cBhvr>
                                        <p:cTn id="74" dur="2000"/>
                                        <p:tgtEl>
                                          <p:spTgt spid="2">
                                            <p:txEl>
                                              <p:pRg st="7" end="7"/>
                                            </p:txEl>
                                          </p:spTgt>
                                        </p:tgtEl>
                                      </p:cBhvr>
                                    </p:animEffect>
                                    <p:anim calcmode="lin" valueType="num">
                                      <p:cBhvr>
                                        <p:cTn id="75" dur="2000" fill="hold"/>
                                        <p:tgtEl>
                                          <p:spTgt spid="2">
                                            <p:txEl>
                                              <p:pRg st="7" end="7"/>
                                            </p:txEl>
                                          </p:spTgt>
                                        </p:tgtEl>
                                        <p:attrNameLst>
                                          <p:attrName>ppt_w</p:attrName>
                                        </p:attrNameLst>
                                      </p:cBhvr>
                                      <p:tavLst>
                                        <p:tav tm="0" fmla="#ppt_w*sin(2.5*pi*$)">
                                          <p:val>
                                            <p:fltVal val="0"/>
                                          </p:val>
                                        </p:tav>
                                        <p:tav tm="100000">
                                          <p:val>
                                            <p:fltVal val="1"/>
                                          </p:val>
                                        </p:tav>
                                      </p:tavLst>
                                    </p:anim>
                                    <p:anim calcmode="lin" valueType="num">
                                      <p:cBhvr>
                                        <p:cTn id="76" dur="20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ar-SA" dirty="0" smtClean="0"/>
              <a:t>تداول الأخباروالأحداث والآراء والفكاهة  بسرعة وسهولة</a:t>
            </a:r>
          </a:p>
          <a:p>
            <a:pPr>
              <a:buFont typeface="Wingdings" pitchFamily="2" charset="2"/>
              <a:buChar char="q"/>
            </a:pPr>
            <a:r>
              <a:rPr lang="ar-SA" dirty="0" smtClean="0"/>
              <a:t>الحفاظ على وقت البشر</a:t>
            </a:r>
            <a:endParaRPr lang="ar-SA" dirty="0" smtClean="0"/>
          </a:p>
          <a:p>
            <a:pPr marL="18288" indent="0">
              <a:buNone/>
            </a:pPr>
            <a:endParaRPr lang="ar-SA" dirty="0" smtClean="0"/>
          </a:p>
          <a:p>
            <a:pPr>
              <a:buFont typeface="Wingdings" pitchFamily="2" charset="2"/>
              <a:buChar char="q"/>
            </a:pPr>
            <a:endParaRPr lang="ar-SA" dirty="0" smtClean="0"/>
          </a:p>
        </p:txBody>
      </p:sp>
      <p:sp>
        <p:nvSpPr>
          <p:cNvPr id="3" name="Title 2"/>
          <p:cNvSpPr>
            <a:spLocks noGrp="1"/>
          </p:cNvSpPr>
          <p:nvPr>
            <p:ph type="title"/>
          </p:nvPr>
        </p:nvSpPr>
        <p:spPr/>
        <p:txBody>
          <a:bodyPr/>
          <a:lstStyle/>
          <a:p>
            <a:r>
              <a:rPr lang="ar-SA" dirty="0" smtClean="0"/>
              <a:t>الأهداف</a:t>
            </a:r>
            <a:endParaRPr lang="ar-SA" dirty="0"/>
          </a:p>
        </p:txBody>
      </p:sp>
    </p:spTree>
    <p:extLst>
      <p:ext uri="{BB962C8B-B14F-4D97-AF65-F5344CB8AC3E}">
        <p14:creationId xmlns:p14="http://schemas.microsoft.com/office/powerpoint/2010/main" val="3835490922"/>
      </p:ext>
    </p:extLst>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2000"/>
                                        <p:tgtEl>
                                          <p:spTgt spid="2">
                                            <p:txEl>
                                              <p:pRg st="0" end="0"/>
                                            </p:txEl>
                                          </p:spTgt>
                                        </p:tgtEl>
                                      </p:cBhvr>
                                    </p:animEffect>
                                    <p:anim calcmode="lin" valueType="num">
                                      <p:cBhvr>
                                        <p:cTn id="26"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fade">
                                      <p:cBhvr>
                                        <p:cTn id="32" dur="2000"/>
                                        <p:tgtEl>
                                          <p:spTgt spid="2">
                                            <p:txEl>
                                              <p:pRg st="1" end="1"/>
                                            </p:txEl>
                                          </p:spTgt>
                                        </p:tgtEl>
                                      </p:cBhvr>
                                    </p:animEffect>
                                    <p:anim calcmode="lin" valueType="num">
                                      <p:cBhvr>
                                        <p:cTn id="3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34" dur="20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129</TotalTime>
  <Words>310</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Elemental</vt:lpstr>
      <vt:lpstr>PowerPoint Presentation</vt:lpstr>
      <vt:lpstr>PowerPoint Presentation</vt:lpstr>
      <vt:lpstr>الميزات</vt:lpstr>
      <vt:lpstr>الميزات</vt:lpstr>
      <vt:lpstr>الميزات</vt:lpstr>
      <vt:lpstr>الميزات</vt:lpstr>
      <vt:lpstr>الميزات</vt:lpstr>
      <vt:lpstr>الأهداف</vt:lpstr>
      <vt:lpstr>الأهداف</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MAMA</dc:creator>
  <cp:lastModifiedBy>MAMA</cp:lastModifiedBy>
  <cp:revision>12</cp:revision>
  <dcterms:created xsi:type="dcterms:W3CDTF">2013-10-06T20:24:26Z</dcterms:created>
  <dcterms:modified xsi:type="dcterms:W3CDTF">2013-10-07T12:22:08Z</dcterms:modified>
</cp:coreProperties>
</file>