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Cambria" panose="02040503050406030204" pitchFamily="18" charset="0"/>
      <p:regular r:id="rId25"/>
      <p:bold r:id="rId26"/>
      <p:italic r:id="rId27"/>
      <p:boldItalic r:id="rId28"/>
    </p:embeddedFont>
    <p:embeddedFont>
      <p:font typeface="Libre Franklin" pitchFamily="2" charset="0"/>
      <p:regular r:id="rId29"/>
      <p:bold r:id="rId30"/>
      <p:italic r:id="rId31"/>
      <p:boldItalic r:id="rId32"/>
    </p:embeddedFont>
    <p:embeddedFont>
      <p:font typeface="Play" panose="020B0604020202020204" charset="0"/>
      <p:regular r:id="rId33"/>
      <p:bold r:id="rId34"/>
    </p:embeddedFont>
    <p:embeddedFont>
      <p:font typeface="Verdana" panose="020B060403050404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8355145-C57C-4DE9-B2A7-319F3F6A6E47}">
  <a:tblStyle styleId="{D8355145-C57C-4DE9-B2A7-319F3F6A6E47}"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1" name="Google Shape;201;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8" name="Google Shape;208;p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2" name="Google Shape;222;p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3" name="Google Shape;133;p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a:lnSpc>
                <a:spcPct val="100000"/>
              </a:lnSpc>
              <a:spcBef>
                <a:spcPts val="400"/>
              </a:spcBef>
              <a:spcAft>
                <a:spcPts val="0"/>
              </a:spcAft>
              <a:buClr>
                <a:srgbClr val="17365D"/>
              </a:buClr>
              <a:buSzPts val="2000"/>
              <a:buNone/>
              <a:defRPr sz="2000" b="1">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a:solidFill>
                  <a:schemeClr val="dk1"/>
                </a:solidFill>
              </a:defRPr>
            </a:lvl1pPr>
            <a:lvl2pPr marL="914400" lvl="1" indent="-355600" algn="l">
              <a:lnSpc>
                <a:spcPct val="100000"/>
              </a:lnSpc>
              <a:spcBef>
                <a:spcPts val="400"/>
              </a:spcBef>
              <a:spcAft>
                <a:spcPts val="0"/>
              </a:spcAft>
              <a:buClr>
                <a:schemeClr val="dk1"/>
              </a:buClr>
              <a:buSzPts val="2000"/>
              <a:buChar char="–"/>
              <a:defRPr>
                <a:solidFill>
                  <a:schemeClr val="dk1"/>
                </a:solidFill>
              </a:defRPr>
            </a:lvl2pPr>
            <a:lvl3pPr marL="1371600" lvl="2" indent="-342900" algn="l">
              <a:lnSpc>
                <a:spcPct val="100000"/>
              </a:lnSpc>
              <a:spcBef>
                <a:spcPts val="360"/>
              </a:spcBef>
              <a:spcAft>
                <a:spcPts val="0"/>
              </a:spcAft>
              <a:buClr>
                <a:schemeClr val="dk1"/>
              </a:buClr>
              <a:buSzPts val="1800"/>
              <a:buChar char="•"/>
              <a:defRPr>
                <a:solidFill>
                  <a:schemeClr val="dk1"/>
                </a:solidFill>
              </a:defRPr>
            </a:lvl3pPr>
            <a:lvl4pPr marL="1828800" lvl="3" indent="-330200" algn="l">
              <a:lnSpc>
                <a:spcPct val="100000"/>
              </a:lnSpc>
              <a:spcBef>
                <a:spcPts val="320"/>
              </a:spcBef>
              <a:spcAft>
                <a:spcPts val="0"/>
              </a:spcAft>
              <a:buClr>
                <a:schemeClr val="dk1"/>
              </a:buClr>
              <a:buSzPts val="1600"/>
              <a:buChar char="–"/>
              <a:defRPr>
                <a:solidFill>
                  <a:schemeClr val="dk1"/>
                </a:solidFill>
              </a:defRPr>
            </a:lvl4pPr>
            <a:lvl5pPr marL="2286000" lvl="4" indent="-330200" algn="l">
              <a:lnSpc>
                <a:spcPct val="100000"/>
              </a:lnSpc>
              <a:spcBef>
                <a:spcPts val="320"/>
              </a:spcBef>
              <a:spcAft>
                <a:spcPts val="0"/>
              </a:spcAft>
              <a:buClr>
                <a:schemeClr val="dk1"/>
              </a:buClr>
              <a:buSzPts val="1600"/>
              <a:buChar char="»"/>
              <a:defRPr>
                <a:solidFill>
                  <a:schemeClr val="dk1"/>
                </a:solidFill>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rgbClr val="FF0000"/>
              </a:buClr>
              <a:buSzPts val="4000"/>
              <a:buFont typeface="Verdana"/>
              <a:buNone/>
              <a:defRPr sz="4000" b="1"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rgbClr val="FF0000"/>
              </a:buClr>
              <a:buSzPts val="2000"/>
              <a:buFont typeface="Verdana"/>
              <a:buNone/>
              <a:defRPr sz="20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US"/>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sm" len="sm"/>
            <a:tailEnd type="none" w="sm" len="sm"/>
          </a:ln>
        </p:spPr>
      </p:cxnSp>
      <p:pic>
        <p:nvPicPr>
          <p:cNvPr id="12" name="Google Shape;12;p1"/>
          <p:cNvPicPr preferRelativeResize="0"/>
          <p:nvPr/>
        </p:nvPicPr>
        <p:blipFill rotWithShape="1">
          <a:blip r:embed="rId13">
            <a:alphaModFix/>
          </a:blip>
          <a:srcRect b="18045"/>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75" y="1069100"/>
            <a:ext cx="10831500" cy="963000"/>
          </a:xfrm>
          <a:prstGeom prst="rect">
            <a:avLst/>
          </a:prstGeom>
          <a:noFill/>
          <a:ln>
            <a:noFill/>
          </a:ln>
        </p:spPr>
        <p:txBody>
          <a:bodyPr spcFirstLastPara="1" wrap="square" lIns="91425" tIns="45700" rIns="91425" bIns="45700" anchor="ctr" anchorCtr="0">
            <a:noAutofit/>
          </a:bodyPr>
          <a:lstStyle/>
          <a:p>
            <a:pPr marL="0" lvl="0" indent="0" algn="just" rtl="0">
              <a:lnSpc>
                <a:spcPct val="100000"/>
              </a:lnSpc>
              <a:spcBef>
                <a:spcPts val="0"/>
              </a:spcBef>
              <a:spcAft>
                <a:spcPts val="0"/>
              </a:spcAft>
              <a:buClr>
                <a:srgbClr val="17365D"/>
              </a:buClr>
              <a:buSzPts val="2800"/>
              <a:buFont typeface="Verdana"/>
              <a:buNone/>
            </a:pPr>
            <a:r>
              <a:rPr lang="en-US">
                <a:solidFill>
                  <a:schemeClr val="dk1"/>
                </a:solidFill>
                <a:latin typeface="Cambria"/>
                <a:ea typeface="Cambria"/>
                <a:cs typeface="Cambria"/>
                <a:sym typeface="Cambria"/>
              </a:rPr>
              <a:t>Developing a software that can translate resource material and other texts from English to other Indian regional languages.</a:t>
            </a:r>
            <a:endParaRPr>
              <a:solidFill>
                <a:schemeClr val="dk1"/>
              </a:solidFill>
              <a:latin typeface="Cambria"/>
              <a:ea typeface="Cambria"/>
              <a:cs typeface="Cambria"/>
              <a:sym typeface="Cambria"/>
            </a:endParaRPr>
          </a:p>
        </p:txBody>
      </p:sp>
      <p:graphicFrame>
        <p:nvGraphicFramePr>
          <p:cNvPr id="88" name="Google Shape;88;p13"/>
          <p:cNvGraphicFramePr/>
          <p:nvPr/>
        </p:nvGraphicFramePr>
        <p:xfrm>
          <a:off x="457200" y="2324100"/>
          <a:ext cx="6022975" cy="2743260"/>
        </p:xfrm>
        <a:graphic>
          <a:graphicData uri="http://schemas.openxmlformats.org/drawingml/2006/table">
            <a:tbl>
              <a:tblPr firstRow="1" bandRow="1">
                <a:noFill/>
                <a:tableStyleId>{D8355145-C57C-4DE9-B2A7-319F3F6A6E47}</a:tableStyleId>
              </a:tblPr>
              <a:tblGrid>
                <a:gridCol w="2769500">
                  <a:extLst>
                    <a:ext uri="{9D8B030D-6E8A-4147-A177-3AD203B41FA5}">
                      <a16:colId xmlns:a16="http://schemas.microsoft.com/office/drawing/2014/main" val="20000"/>
                    </a:ext>
                  </a:extLst>
                </a:gridCol>
                <a:gridCol w="3253475">
                  <a:extLst>
                    <a:ext uri="{9D8B030D-6E8A-4147-A177-3AD203B41FA5}">
                      <a16:colId xmlns:a16="http://schemas.microsoft.com/office/drawing/2014/main" val="20001"/>
                    </a:ext>
                  </a:extLst>
                </a:gridCol>
              </a:tblGrid>
              <a:tr h="487125">
                <a:tc>
                  <a:txBody>
                    <a:bodyPr/>
                    <a:lstStyle/>
                    <a:p>
                      <a:pPr marL="0" marR="0" lvl="1" indent="0" algn="ctr" rtl="0">
                        <a:lnSpc>
                          <a:spcPct val="100000"/>
                        </a:lnSpc>
                        <a:spcBef>
                          <a:spcPts val="0"/>
                        </a:spcBef>
                        <a:spcAft>
                          <a:spcPts val="0"/>
                        </a:spcAft>
                        <a:buClr>
                          <a:srgbClr val="000000"/>
                        </a:buClr>
                        <a:buSzPts val="1800"/>
                        <a:buFont typeface="Arial"/>
                        <a:buNone/>
                      </a:pPr>
                      <a:r>
                        <a:rPr lang="en-US" sz="1800" b="1" u="none" strike="noStrike" cap="none">
                          <a:solidFill>
                            <a:srgbClr val="17365D"/>
                          </a:solidFill>
                        </a:rPr>
                        <a:t>Roll Number</a:t>
                      </a:r>
                      <a:endParaRPr/>
                    </a:p>
                    <a:p>
                      <a:pPr marL="0" marR="0" lvl="1" indent="0" algn="ctr" rtl="0">
                        <a:lnSpc>
                          <a:spcPct val="100000"/>
                        </a:lnSpc>
                        <a:spcBef>
                          <a:spcPts val="0"/>
                        </a:spcBef>
                        <a:spcAft>
                          <a:spcPts val="0"/>
                        </a:spcAft>
                        <a:buClr>
                          <a:srgbClr val="000000"/>
                        </a:buClr>
                        <a:buSzPts val="1800"/>
                        <a:buFont typeface="Arial"/>
                        <a:buNone/>
                      </a:pP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rgbClr val="17365D"/>
                          </a:solidFill>
                        </a:rPr>
                        <a:t>        Student Name</a:t>
                      </a:r>
                      <a:endParaRPr/>
                    </a:p>
                    <a:p>
                      <a:pPr marL="0" marR="0" lvl="0" indent="0" algn="ctr" rtl="0">
                        <a:lnSpc>
                          <a:spcPct val="100000"/>
                        </a:lnSpc>
                        <a:spcBef>
                          <a:spcPts val="0"/>
                        </a:spcBef>
                        <a:spcAft>
                          <a:spcPts val="0"/>
                        </a:spcAft>
                        <a:buClr>
                          <a:srgbClr val="000000"/>
                        </a:buClr>
                        <a:buSzPts val="1800"/>
                        <a:buFont typeface="Arial"/>
                        <a:buNone/>
                      </a:pP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783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20211CSE0483</a:t>
                      </a: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JALADANGI ABDULLA</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6092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20221LCS0025</a:t>
                      </a:r>
                      <a:endParaRPr/>
                    </a:p>
                    <a:p>
                      <a:pPr marL="0" marR="0" lvl="0" indent="0" algn="ctr" rtl="0">
                        <a:lnSpc>
                          <a:spcPct val="100000"/>
                        </a:lnSpc>
                        <a:spcBef>
                          <a:spcPts val="0"/>
                        </a:spcBef>
                        <a:spcAft>
                          <a:spcPts val="0"/>
                        </a:spcAft>
                        <a:buClr>
                          <a:srgbClr val="000000"/>
                        </a:buClr>
                        <a:buSzPts val="1800"/>
                        <a:buFont typeface="Arial"/>
                        <a:buNone/>
                      </a:pPr>
                      <a:r>
                        <a:rPr lang="en-US" sz="1800" u="none" strike="noStrike" cap="none"/>
                        <a:t>20211CSE0293                                       </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MD MAAZ</a:t>
                      </a:r>
                      <a:endParaRPr/>
                    </a:p>
                    <a:p>
                      <a:pPr marL="0" marR="0" lvl="0" indent="0" algn="ctr" rtl="0">
                        <a:lnSpc>
                          <a:spcPct val="100000"/>
                        </a:lnSpc>
                        <a:spcBef>
                          <a:spcPts val="0"/>
                        </a:spcBef>
                        <a:spcAft>
                          <a:spcPts val="0"/>
                        </a:spcAft>
                        <a:buClr>
                          <a:srgbClr val="000000"/>
                        </a:buClr>
                        <a:buSzPts val="1800"/>
                        <a:buFont typeface="Arial"/>
                        <a:buNone/>
                      </a:pPr>
                      <a:r>
                        <a:rPr lang="en-US" sz="1800" u="none" strike="noStrike" cap="none"/>
                        <a:t>SYED TASEEN SAQQUAF</a:t>
                      </a:r>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78375">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78375">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78375">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9" name="Google Shape;89;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lnSpc>
                <a:spcPct val="100000"/>
              </a:lnSpc>
              <a:spcBef>
                <a:spcPts val="0"/>
              </a:spcBef>
              <a:spcAft>
                <a:spcPts val="0"/>
              </a:spcAft>
              <a:buClr>
                <a:srgbClr val="17365D"/>
              </a:buClr>
              <a:buSzPts val="2000"/>
              <a:buFont typeface="Arial"/>
              <a:buNone/>
            </a:pPr>
            <a:r>
              <a:rPr lang="en-US" sz="2000" b="1" i="0" u="none" strike="noStrike" cap="none">
                <a:solidFill>
                  <a:srgbClr val="17365D"/>
                </a:solidFill>
                <a:latin typeface="Cambria"/>
                <a:ea typeface="Cambria"/>
                <a:cs typeface="Cambria"/>
                <a:sym typeface="Cambria"/>
              </a:rPr>
              <a:t>Under the Supervision of,</a:t>
            </a:r>
            <a:endParaRPr sz="1400" b="0" i="0" u="none" strike="noStrike" cap="none">
              <a:solidFill>
                <a:srgbClr val="000000"/>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endParaRPr sz="2000" b="1" i="0" u="none" strike="noStrike" cap="none">
              <a:solidFill>
                <a:srgbClr val="17365D"/>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US" sz="1700" b="1" i="0" u="none" strike="noStrike" cap="none">
                <a:solidFill>
                  <a:srgbClr val="17365D"/>
                </a:solidFill>
                <a:latin typeface="Cambria"/>
                <a:ea typeface="Cambria"/>
                <a:cs typeface="Cambria"/>
                <a:sym typeface="Cambria"/>
              </a:rPr>
              <a:t>Ms.  Galiveeti Poornima </a:t>
            </a:r>
            <a:endParaRPr sz="1400" b="0" i="0" u="none" strike="noStrike" cap="none">
              <a:solidFill>
                <a:srgbClr val="000000"/>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US" sz="1700" b="1" i="0" u="none" strike="noStrike" cap="none">
                <a:solidFill>
                  <a:srgbClr val="17365D"/>
                </a:solidFill>
                <a:latin typeface="Cambria"/>
                <a:ea typeface="Cambria"/>
                <a:cs typeface="Cambria"/>
                <a:sym typeface="Cambria"/>
              </a:rPr>
              <a:t>Assistant Professor</a:t>
            </a:r>
            <a:endParaRPr sz="1400" b="0" i="0" u="none" strike="noStrike" cap="none">
              <a:solidFill>
                <a:srgbClr val="000000"/>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US" sz="1700" b="1" i="0" u="none" strike="noStrike" cap="none">
                <a:solidFill>
                  <a:srgbClr val="17365D"/>
                </a:solidFill>
                <a:latin typeface="Cambria"/>
                <a:ea typeface="Cambria"/>
                <a:cs typeface="Cambria"/>
                <a:sym typeface="Cambria"/>
              </a:rPr>
              <a:t>School of Computer Science and Engineering</a:t>
            </a:r>
            <a:endParaRPr sz="1400" b="0" i="0" u="none" strike="noStrike" cap="none">
              <a:solidFill>
                <a:srgbClr val="000000"/>
              </a:solidFill>
              <a:latin typeface="Cambria"/>
              <a:ea typeface="Cambria"/>
              <a:cs typeface="Cambria"/>
              <a:sym typeface="Cambria"/>
            </a:endParaRPr>
          </a:p>
          <a:p>
            <a:pPr marL="0" marR="0" lvl="0" indent="0" algn="l" rtl="0">
              <a:lnSpc>
                <a:spcPct val="100000"/>
              </a:lnSpc>
              <a:spcBef>
                <a:spcPts val="340"/>
              </a:spcBef>
              <a:spcAft>
                <a:spcPts val="0"/>
              </a:spcAft>
              <a:buClr>
                <a:srgbClr val="17365D"/>
              </a:buClr>
              <a:buSzPts val="1700"/>
              <a:buFont typeface="Arial"/>
              <a:buNone/>
            </a:pPr>
            <a:r>
              <a:rPr lang="en-US" sz="1700" b="1" i="0" u="none" strike="noStrike" cap="none">
                <a:solidFill>
                  <a:srgbClr val="17365D"/>
                </a:solidFill>
                <a:latin typeface="Cambria"/>
                <a:ea typeface="Cambria"/>
                <a:cs typeface="Cambria"/>
                <a:sym typeface="Cambria"/>
              </a:rPr>
              <a:t>Presidency University</a:t>
            </a:r>
            <a:endParaRPr sz="1400" b="0" i="0" u="none" strike="noStrike" cap="none">
              <a:solidFill>
                <a:srgbClr val="000000"/>
              </a:solidFill>
              <a:latin typeface="Cambria"/>
              <a:ea typeface="Cambria"/>
              <a:cs typeface="Cambria"/>
              <a:sym typeface="Cambria"/>
            </a:endParaRPr>
          </a:p>
          <a:p>
            <a:pPr marL="0" marR="0" lvl="0" indent="0" algn="l" rtl="0">
              <a:lnSpc>
                <a:spcPct val="100000"/>
              </a:lnSpc>
              <a:spcBef>
                <a:spcPts val="400"/>
              </a:spcBef>
              <a:spcAft>
                <a:spcPts val="0"/>
              </a:spcAft>
              <a:buClr>
                <a:srgbClr val="17365D"/>
              </a:buClr>
              <a:buSzPts val="2000"/>
              <a:buFont typeface="Arial"/>
              <a:buNone/>
            </a:pPr>
            <a:endParaRPr sz="2000" b="1" i="0" u="none" strike="noStrike" cap="none">
              <a:solidFill>
                <a:srgbClr val="17365D"/>
              </a:solidFill>
              <a:latin typeface="Cambria"/>
              <a:ea typeface="Cambria"/>
              <a:cs typeface="Cambria"/>
              <a:sym typeface="Cambria"/>
            </a:endParaRPr>
          </a:p>
        </p:txBody>
      </p:sp>
      <p:sp>
        <p:nvSpPr>
          <p:cNvPr id="90" name="Google Shape;90;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lnSpc>
                <a:spcPct val="100000"/>
              </a:lnSpc>
              <a:spcBef>
                <a:spcPts val="0"/>
              </a:spcBef>
              <a:spcAft>
                <a:spcPts val="0"/>
              </a:spcAft>
              <a:buClr>
                <a:srgbClr val="17365D"/>
              </a:buClr>
              <a:buSzPct val="100000"/>
              <a:buFont typeface="Arial"/>
              <a:buNone/>
            </a:pPr>
            <a:r>
              <a:rPr lang="en-US" sz="2000" b="1" i="0" u="none" strike="noStrike" cap="none">
                <a:solidFill>
                  <a:srgbClr val="17365D"/>
                </a:solidFill>
                <a:latin typeface="Cambria"/>
                <a:ea typeface="Cambria"/>
                <a:cs typeface="Cambria"/>
                <a:sym typeface="Cambria"/>
              </a:rPr>
              <a:t>PIP2001 Capstone Project</a:t>
            </a:r>
            <a:endParaRPr sz="1400" b="0" i="0" u="none" strike="noStrike" cap="none">
              <a:solidFill>
                <a:srgbClr val="000000"/>
              </a:solidFill>
              <a:latin typeface="Cambria"/>
              <a:ea typeface="Cambria"/>
              <a:cs typeface="Cambria"/>
              <a:sym typeface="Cambria"/>
            </a:endParaRPr>
          </a:p>
          <a:p>
            <a:pPr marL="0" marR="0" lvl="0" indent="0" algn="ctr" rtl="0">
              <a:lnSpc>
                <a:spcPct val="100000"/>
              </a:lnSpc>
              <a:spcBef>
                <a:spcPts val="310"/>
              </a:spcBef>
              <a:spcAft>
                <a:spcPts val="0"/>
              </a:spcAft>
              <a:buClr>
                <a:srgbClr val="17365D"/>
              </a:buClr>
              <a:buSzPct val="100000"/>
              <a:buFont typeface="Arial"/>
              <a:buNone/>
            </a:pPr>
            <a:r>
              <a:rPr lang="en-US" sz="2000" b="1" i="0" u="none" strike="noStrike" cap="none">
                <a:solidFill>
                  <a:srgbClr val="17365D"/>
                </a:solidFill>
                <a:latin typeface="Cambria"/>
                <a:ea typeface="Cambria"/>
                <a:cs typeface="Cambria"/>
                <a:sym typeface="Cambria"/>
              </a:rPr>
              <a:t>Review-3</a:t>
            </a:r>
            <a:endParaRPr sz="2000" b="1" i="0" u="none" strike="noStrike" cap="none">
              <a:solidFill>
                <a:srgbClr val="17365D"/>
              </a:solidFill>
              <a:latin typeface="Cambria"/>
              <a:ea typeface="Cambria"/>
              <a:cs typeface="Cambria"/>
              <a:sym typeface="Cambria"/>
            </a:endParaRPr>
          </a:p>
        </p:txBody>
      </p:sp>
      <p:sp>
        <p:nvSpPr>
          <p:cNvPr id="91"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17365D"/>
              </a:buClr>
              <a:buSzPts val="2000"/>
              <a:buFont typeface="Arial"/>
              <a:buNone/>
            </a:pPr>
            <a:r>
              <a:rPr lang="en-US" sz="2000" b="1" i="0" u="none" strike="noStrike" cap="none">
                <a:solidFill>
                  <a:schemeClr val="accent1"/>
                </a:solidFill>
                <a:latin typeface="Cambria"/>
                <a:ea typeface="Cambria"/>
                <a:cs typeface="Cambria"/>
                <a:sym typeface="Cambria"/>
              </a:rPr>
              <a:t>Name of the Program: </a:t>
            </a:r>
            <a:r>
              <a:rPr lang="en-US" sz="2000" b="1" i="0" u="none" strike="noStrike" cap="none">
                <a:solidFill>
                  <a:schemeClr val="dk1"/>
                </a:solidFill>
                <a:latin typeface="Cambria"/>
                <a:ea typeface="Cambria"/>
                <a:cs typeface="Cambria"/>
                <a:sym typeface="Cambria"/>
              </a:rPr>
              <a:t>CSE</a:t>
            </a:r>
            <a:endParaRPr/>
          </a:p>
          <a:p>
            <a:pPr marL="0" marR="0" lvl="0" indent="0" algn="l" rtl="0">
              <a:lnSpc>
                <a:spcPct val="100000"/>
              </a:lnSpc>
              <a:spcBef>
                <a:spcPts val="0"/>
              </a:spcBef>
              <a:spcAft>
                <a:spcPts val="0"/>
              </a:spcAft>
              <a:buClr>
                <a:srgbClr val="17365D"/>
              </a:buClr>
              <a:buSzPts val="2000"/>
              <a:buFont typeface="Arial"/>
              <a:buNone/>
            </a:pPr>
            <a:r>
              <a:rPr lang="en-US" sz="2000" b="1" i="0" u="none" strike="noStrike" cap="none">
                <a:solidFill>
                  <a:schemeClr val="accent1"/>
                </a:solidFill>
                <a:latin typeface="Cambria"/>
                <a:ea typeface="Cambria"/>
                <a:cs typeface="Cambria"/>
                <a:sym typeface="Cambria"/>
              </a:rPr>
              <a:t>Name of the HoD: </a:t>
            </a:r>
            <a:r>
              <a:rPr lang="en-US" sz="2000" b="1" i="0" u="none" strike="noStrike" cap="none">
                <a:solidFill>
                  <a:schemeClr val="dk1"/>
                </a:solidFill>
                <a:latin typeface="Cambria"/>
                <a:ea typeface="Cambria"/>
                <a:cs typeface="Cambria"/>
                <a:sym typeface="Cambria"/>
              </a:rPr>
              <a:t>Dr.Asif Mohammed H.B</a:t>
            </a:r>
            <a:endParaRPr/>
          </a:p>
          <a:p>
            <a:pPr marL="0" marR="0" lvl="0" indent="0" algn="l" rtl="0">
              <a:lnSpc>
                <a:spcPct val="100000"/>
              </a:lnSpc>
              <a:spcBef>
                <a:spcPts val="0"/>
              </a:spcBef>
              <a:spcAft>
                <a:spcPts val="0"/>
              </a:spcAft>
              <a:buClr>
                <a:srgbClr val="17365D"/>
              </a:buClr>
              <a:buSzPts val="2000"/>
              <a:buFont typeface="Arial"/>
              <a:buNone/>
            </a:pPr>
            <a:r>
              <a:rPr lang="en-US" sz="2000" b="1" i="0" u="none" strike="noStrike" cap="none">
                <a:solidFill>
                  <a:schemeClr val="accent1"/>
                </a:solidFill>
                <a:latin typeface="Cambria"/>
                <a:ea typeface="Cambria"/>
                <a:cs typeface="Cambria"/>
                <a:sym typeface="Cambria"/>
              </a:rPr>
              <a:t>Name of the Program Project Coordinator: </a:t>
            </a:r>
            <a:r>
              <a:rPr lang="en-US" sz="2000" b="1" i="0" u="none" strike="noStrike" cap="none">
                <a:solidFill>
                  <a:schemeClr val="dk1"/>
                </a:solidFill>
                <a:latin typeface="Cambria"/>
                <a:ea typeface="Cambria"/>
                <a:cs typeface="Cambria"/>
                <a:sym typeface="Cambria"/>
              </a:rPr>
              <a:t>Mr. Amarnath J.L &amp; Dr. Jayanthi. K.</a:t>
            </a:r>
            <a:endParaRPr sz="2000" b="1" i="0" u="none" strike="noStrike" cap="none">
              <a:solidFill>
                <a:schemeClr val="dk1"/>
              </a:solidFill>
              <a:latin typeface="Cambria"/>
              <a:ea typeface="Cambria"/>
              <a:cs typeface="Cambria"/>
              <a:sym typeface="Cambria"/>
            </a:endParaRPr>
          </a:p>
          <a:p>
            <a:pPr marL="0" marR="0" lvl="0" indent="0" algn="l" rtl="0">
              <a:lnSpc>
                <a:spcPct val="100000"/>
              </a:lnSpc>
              <a:spcBef>
                <a:spcPts val="0"/>
              </a:spcBef>
              <a:spcAft>
                <a:spcPts val="0"/>
              </a:spcAft>
              <a:buNone/>
            </a:pPr>
            <a:r>
              <a:rPr lang="en-US" sz="2000" b="1" i="0" u="none" strike="noStrike" cap="none">
                <a:solidFill>
                  <a:schemeClr val="accent1"/>
                </a:solidFill>
                <a:latin typeface="Cambria"/>
                <a:ea typeface="Cambria"/>
                <a:cs typeface="Cambria"/>
                <a:sym typeface="Cambria"/>
              </a:rPr>
              <a:t>Name of the School Project Coordinators: </a:t>
            </a:r>
            <a:r>
              <a:rPr lang="en-US" sz="2000" b="1" i="0" u="none" strike="noStrike" cap="none">
                <a:solidFill>
                  <a:schemeClr val="dk1"/>
                </a:solidFill>
                <a:latin typeface="Cambria"/>
                <a:ea typeface="Cambria"/>
                <a:cs typeface="Cambria"/>
                <a:sym typeface="Cambria"/>
              </a:rPr>
              <a:t>Dr. Sampath A K / Dr. Abdul Khadar A / Mr. Md Ziaur Rahman</a:t>
            </a:r>
            <a:endParaRPr sz="2000" b="1" i="0" u="none" strike="noStrike" cap="non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2"/>
          <p:cNvSpPr txBox="1">
            <a:spLocks noGrp="1"/>
          </p:cNvSpPr>
          <p:nvPr>
            <p:ph type="title"/>
          </p:nvPr>
        </p:nvSpPr>
        <p:spPr>
          <a:xfrm>
            <a:off x="812800" y="716418"/>
            <a:ext cx="10668000" cy="4571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sz="2800" b="1">
                <a:latin typeface="Times New Roman"/>
                <a:ea typeface="Times New Roman"/>
                <a:cs typeface="Times New Roman"/>
                <a:sym typeface="Times New Roman"/>
              </a:rPr>
              <a:t>UML DIAGRAMS</a:t>
            </a:r>
            <a:br>
              <a:rPr lang="en-US" sz="2800" b="1">
                <a:latin typeface="Times New Roman"/>
                <a:ea typeface="Times New Roman"/>
                <a:cs typeface="Times New Roman"/>
                <a:sym typeface="Times New Roman"/>
              </a:rPr>
            </a:br>
            <a:endParaRPr/>
          </a:p>
        </p:txBody>
      </p:sp>
      <p:sp>
        <p:nvSpPr>
          <p:cNvPr id="149" name="Google Shape;149;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342900" algn="just" rtl="0">
              <a:lnSpc>
                <a:spcPct val="150000"/>
              </a:lnSpc>
              <a:spcBef>
                <a:spcPts val="480"/>
              </a:spcBef>
              <a:spcAft>
                <a:spcPts val="0"/>
              </a:spcAft>
              <a:buSzPts val="2400"/>
              <a:buFont typeface="Noto Sans Symbols"/>
              <a:buChar char="▪"/>
            </a:pPr>
            <a:r>
              <a:rPr lang="en-US" sz="2400" b="1">
                <a:latin typeface="Times New Roman"/>
                <a:ea typeface="Times New Roman"/>
                <a:cs typeface="Times New Roman"/>
                <a:sym typeface="Times New Roman"/>
              </a:rPr>
              <a:t>Use Case Diagram:</a:t>
            </a:r>
            <a:endParaRPr/>
          </a:p>
          <a:p>
            <a:pPr marL="342900" lvl="0" indent="-342900" algn="just" rtl="0">
              <a:lnSpc>
                <a:spcPct val="150000"/>
              </a:lnSpc>
              <a:spcBef>
                <a:spcPts val="480"/>
              </a:spcBef>
              <a:spcAft>
                <a:spcPts val="0"/>
              </a:spcAft>
              <a:buSzPts val="2400"/>
              <a:buFont typeface="Noto Sans Symbols"/>
              <a:buChar char="▪"/>
            </a:pPr>
            <a:r>
              <a:rPr lang="en-US" sz="2400">
                <a:latin typeface="Times New Roman"/>
                <a:ea typeface="Times New Roman"/>
                <a:cs typeface="Times New Roman"/>
                <a:sym typeface="Times New Roman"/>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endParaRPr/>
          </a:p>
          <a:p>
            <a:pPr marL="457200" lvl="0" indent="-228600" algn="l" rtl="0">
              <a:lnSpc>
                <a:spcPct val="100000"/>
              </a:lnSpc>
              <a:spcBef>
                <a:spcPts val="480"/>
              </a:spcBef>
              <a:spcAft>
                <a:spcPts val="0"/>
              </a:spcAft>
              <a:buClr>
                <a:schemeClr val="dk1"/>
              </a:buClr>
              <a:buSzPts val="24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812800" y="716418"/>
            <a:ext cx="10668000" cy="4571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sz="2800" b="1">
                <a:latin typeface="Times New Roman"/>
                <a:ea typeface="Times New Roman"/>
                <a:cs typeface="Times New Roman"/>
                <a:sym typeface="Times New Roman"/>
              </a:rPr>
              <a:t>UML DIAGRAMS</a:t>
            </a:r>
            <a:br>
              <a:rPr lang="en-US" sz="2800" b="1">
                <a:latin typeface="Times New Roman"/>
                <a:ea typeface="Times New Roman"/>
                <a:cs typeface="Times New Roman"/>
                <a:sym typeface="Times New Roman"/>
              </a:rPr>
            </a:br>
            <a:endParaRPr/>
          </a:p>
        </p:txBody>
      </p:sp>
      <p:sp>
        <p:nvSpPr>
          <p:cNvPr id="155" name="Google Shape;155;p23"/>
          <p:cNvSpPr txBox="1">
            <a:spLocks noGrp="1"/>
          </p:cNvSpPr>
          <p:nvPr>
            <p:ph type="body" idx="1"/>
          </p:nvPr>
        </p:nvSpPr>
        <p:spPr>
          <a:xfrm>
            <a:off x="3786189" y="5595801"/>
            <a:ext cx="4386300" cy="545700"/>
          </a:xfrm>
          <a:prstGeom prst="rect">
            <a:avLst/>
          </a:prstGeom>
          <a:noFill/>
          <a:ln>
            <a:noFill/>
          </a:ln>
        </p:spPr>
        <p:txBody>
          <a:bodyPr spcFirstLastPara="1" wrap="square" lIns="91425" tIns="45700" rIns="91425" bIns="45700" anchor="t" anchorCtr="0">
            <a:normAutofit/>
          </a:bodyPr>
          <a:lstStyle/>
          <a:p>
            <a:pPr marL="457200" lvl="0" indent="-381000" algn="l" rtl="0">
              <a:lnSpc>
                <a:spcPct val="100000"/>
              </a:lnSpc>
              <a:spcBef>
                <a:spcPts val="480"/>
              </a:spcBef>
              <a:spcAft>
                <a:spcPts val="0"/>
              </a:spcAft>
              <a:buClr>
                <a:schemeClr val="dk1"/>
              </a:buClr>
              <a:buSzPts val="2400"/>
              <a:buChar char="•"/>
            </a:pPr>
            <a:r>
              <a:rPr lang="en-US" sz="1800" b="1">
                <a:latin typeface="Times New Roman"/>
                <a:ea typeface="Times New Roman"/>
                <a:cs typeface="Times New Roman"/>
                <a:sym typeface="Times New Roman"/>
              </a:rPr>
              <a:t>Figure: Use Case Diagram</a:t>
            </a:r>
            <a:endParaRPr/>
          </a:p>
          <a:p>
            <a:pPr marL="457200" lvl="0" indent="-228600" algn="l" rtl="0">
              <a:lnSpc>
                <a:spcPct val="100000"/>
              </a:lnSpc>
              <a:spcBef>
                <a:spcPts val="480"/>
              </a:spcBef>
              <a:spcAft>
                <a:spcPts val="0"/>
              </a:spcAft>
              <a:buClr>
                <a:schemeClr val="dk1"/>
              </a:buClr>
              <a:buSzPts val="2400"/>
              <a:buNone/>
            </a:pPr>
            <a:endParaRPr sz="1800"/>
          </a:p>
        </p:txBody>
      </p:sp>
      <p:pic>
        <p:nvPicPr>
          <p:cNvPr id="156" name="Google Shape;156;p23"/>
          <p:cNvPicPr preferRelativeResize="0"/>
          <p:nvPr/>
        </p:nvPicPr>
        <p:blipFill>
          <a:blip r:embed="rId3">
            <a:alphaModFix/>
          </a:blip>
          <a:stretch>
            <a:fillRect/>
          </a:stretch>
        </p:blipFill>
        <p:spPr>
          <a:xfrm>
            <a:off x="3591225" y="1066937"/>
            <a:ext cx="4776239" cy="452886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endParaRPr/>
          </a:p>
        </p:txBody>
      </p:sp>
      <p:sp>
        <p:nvSpPr>
          <p:cNvPr id="162" name="Google Shape;162;p24"/>
          <p:cNvSpPr txBox="1">
            <a:spLocks noGrp="1"/>
          </p:cNvSpPr>
          <p:nvPr>
            <p:ph type="body" idx="1"/>
          </p:nvPr>
        </p:nvSpPr>
        <p:spPr>
          <a:xfrm>
            <a:off x="812800" y="1143001"/>
            <a:ext cx="10668000" cy="2586037"/>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lnSpc>
                <a:spcPct val="150000"/>
              </a:lnSpc>
              <a:spcBef>
                <a:spcPts val="480"/>
              </a:spcBef>
              <a:spcAft>
                <a:spcPts val="0"/>
              </a:spcAft>
              <a:buSzPct val="108108"/>
              <a:buFont typeface="Noto Sans Symbols"/>
              <a:buChar char="▪"/>
            </a:pPr>
            <a:r>
              <a:rPr lang="en-US" sz="2400" b="1">
                <a:latin typeface="Times New Roman"/>
                <a:ea typeface="Times New Roman"/>
                <a:cs typeface="Times New Roman"/>
                <a:sym typeface="Times New Roman"/>
              </a:rPr>
              <a:t>Class Diagram:</a:t>
            </a:r>
            <a:endParaRPr/>
          </a:p>
          <a:p>
            <a:pPr marL="457200" lvl="0" indent="-381000" algn="just" rtl="0">
              <a:lnSpc>
                <a:spcPct val="150000"/>
              </a:lnSpc>
              <a:spcBef>
                <a:spcPts val="480"/>
              </a:spcBef>
              <a:spcAft>
                <a:spcPts val="0"/>
              </a:spcAft>
              <a:buSzPct val="108108"/>
              <a:buChar char="•"/>
            </a:pPr>
            <a:r>
              <a:rPr lang="en-US" sz="2400">
                <a:latin typeface="Times New Roman"/>
                <a:ea typeface="Times New Roman"/>
                <a:cs typeface="Times New Roman"/>
                <a:sym typeface="Times New Roman"/>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endParaRPr/>
          </a:p>
          <a:p>
            <a:pPr marL="76200" lvl="0" indent="0" algn="l" rtl="0">
              <a:lnSpc>
                <a:spcPct val="100000"/>
              </a:lnSpc>
              <a:spcBef>
                <a:spcPts val="480"/>
              </a:spcBef>
              <a:spcAft>
                <a:spcPts val="0"/>
              </a:spcAft>
              <a:buSzPct val="108108"/>
              <a:buNone/>
            </a:pPr>
            <a:endParaRPr b="1">
              <a:latin typeface="Times New Roman"/>
              <a:ea typeface="Times New Roman"/>
              <a:cs typeface="Times New Roman"/>
              <a:sym typeface="Times New Roman"/>
            </a:endParaRPr>
          </a:p>
        </p:txBody>
      </p:sp>
      <p:pic>
        <p:nvPicPr>
          <p:cNvPr id="163" name="Google Shape;163;p24"/>
          <p:cNvPicPr preferRelativeResize="0"/>
          <p:nvPr/>
        </p:nvPicPr>
        <p:blipFill>
          <a:blip r:embed="rId3">
            <a:alphaModFix/>
          </a:blip>
          <a:stretch>
            <a:fillRect/>
          </a:stretch>
        </p:blipFill>
        <p:spPr>
          <a:xfrm>
            <a:off x="8380375" y="3486238"/>
            <a:ext cx="3487523" cy="282416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endParaRPr/>
          </a:p>
        </p:txBody>
      </p:sp>
      <p:sp>
        <p:nvSpPr>
          <p:cNvPr id="169" name="Google Shape;169;p25"/>
          <p:cNvSpPr txBox="1">
            <a:spLocks noGrp="1"/>
          </p:cNvSpPr>
          <p:nvPr>
            <p:ph type="body" idx="1"/>
          </p:nvPr>
        </p:nvSpPr>
        <p:spPr>
          <a:xfrm>
            <a:off x="812800" y="1143001"/>
            <a:ext cx="10668000" cy="2571749"/>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just" rtl="0">
              <a:lnSpc>
                <a:spcPct val="150000"/>
              </a:lnSpc>
              <a:spcBef>
                <a:spcPts val="480"/>
              </a:spcBef>
              <a:spcAft>
                <a:spcPts val="0"/>
              </a:spcAft>
              <a:buSzPct val="108108"/>
              <a:buFont typeface="Noto Sans Symbols"/>
              <a:buChar char="▪"/>
            </a:pPr>
            <a:r>
              <a:rPr lang="en-US" sz="2400" b="1">
                <a:latin typeface="Times New Roman"/>
                <a:ea typeface="Times New Roman"/>
                <a:cs typeface="Times New Roman"/>
                <a:sym typeface="Times New Roman"/>
              </a:rPr>
              <a:t>Sequence Diagram:</a:t>
            </a:r>
            <a:endParaRPr sz="2400">
              <a:latin typeface="Times New Roman"/>
              <a:ea typeface="Times New Roman"/>
              <a:cs typeface="Times New Roman"/>
              <a:sym typeface="Times New Roman"/>
            </a:endParaRPr>
          </a:p>
          <a:p>
            <a:pPr marL="457200" lvl="0" indent="-381000" algn="just" rtl="0">
              <a:lnSpc>
                <a:spcPct val="150000"/>
              </a:lnSpc>
              <a:spcBef>
                <a:spcPts val="480"/>
              </a:spcBef>
              <a:spcAft>
                <a:spcPts val="0"/>
              </a:spcAft>
              <a:buSzPct val="108108"/>
              <a:buChar char="•"/>
            </a:pPr>
            <a:r>
              <a:rPr lang="en-US" sz="2400">
                <a:latin typeface="Times New Roman"/>
                <a:ea typeface="Times New Roman"/>
                <a:cs typeface="Times New Roman"/>
                <a:sym typeface="Times New Roman"/>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endParaRPr/>
          </a:p>
          <a:p>
            <a:pPr marL="342900" lvl="0" indent="-190500" algn="just" rtl="0">
              <a:lnSpc>
                <a:spcPct val="150000"/>
              </a:lnSpc>
              <a:spcBef>
                <a:spcPts val="480"/>
              </a:spcBef>
              <a:spcAft>
                <a:spcPts val="0"/>
              </a:spcAft>
              <a:buSzPct val="108108"/>
              <a:buFont typeface="Noto Sans Symbols"/>
              <a:buNone/>
            </a:pPr>
            <a:endParaRPr sz="2400" b="1">
              <a:latin typeface="Times New Roman"/>
              <a:ea typeface="Times New Roman"/>
              <a:cs typeface="Times New Roman"/>
              <a:sym typeface="Times New Roman"/>
            </a:endParaRPr>
          </a:p>
          <a:p>
            <a:pPr marL="76200" lvl="0" indent="0" algn="l" rtl="0">
              <a:lnSpc>
                <a:spcPct val="100000"/>
              </a:lnSpc>
              <a:spcBef>
                <a:spcPts val="480"/>
              </a:spcBef>
              <a:spcAft>
                <a:spcPts val="0"/>
              </a:spcAft>
              <a:buSzPct val="108108"/>
              <a:buNone/>
            </a:pPr>
            <a:endParaRPr/>
          </a:p>
        </p:txBody>
      </p:sp>
      <p:pic>
        <p:nvPicPr>
          <p:cNvPr id="170" name="Google Shape;170;p25"/>
          <p:cNvPicPr preferRelativeResize="0"/>
          <p:nvPr/>
        </p:nvPicPr>
        <p:blipFill>
          <a:blip r:embed="rId3">
            <a:alphaModFix/>
          </a:blip>
          <a:stretch>
            <a:fillRect/>
          </a:stretch>
        </p:blipFill>
        <p:spPr>
          <a:xfrm>
            <a:off x="7265750" y="3451700"/>
            <a:ext cx="4540608" cy="283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endParaRPr/>
          </a:p>
        </p:txBody>
      </p:sp>
      <p:sp>
        <p:nvSpPr>
          <p:cNvPr id="176" name="Google Shape;176;p26"/>
          <p:cNvSpPr txBox="1">
            <a:spLocks noGrp="1"/>
          </p:cNvSpPr>
          <p:nvPr>
            <p:ph type="body" idx="1"/>
          </p:nvPr>
        </p:nvSpPr>
        <p:spPr>
          <a:xfrm>
            <a:off x="812801" y="1143001"/>
            <a:ext cx="10498138" cy="3057524"/>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50000"/>
              </a:lnSpc>
              <a:spcBef>
                <a:spcPts val="480"/>
              </a:spcBef>
              <a:spcAft>
                <a:spcPts val="0"/>
              </a:spcAft>
              <a:buSzPct val="117647"/>
              <a:buFont typeface="Noto Sans Symbols"/>
              <a:buChar char="▪"/>
            </a:pPr>
            <a:r>
              <a:rPr lang="en-US" sz="2400" b="1">
                <a:latin typeface="Times New Roman"/>
                <a:ea typeface="Times New Roman"/>
                <a:cs typeface="Times New Roman"/>
                <a:sym typeface="Times New Roman"/>
              </a:rPr>
              <a:t>Collaboration Diagram:</a:t>
            </a:r>
            <a:endParaRPr sz="2400">
              <a:latin typeface="Times New Roman"/>
              <a:ea typeface="Times New Roman"/>
              <a:cs typeface="Times New Roman"/>
              <a:sym typeface="Times New Roman"/>
            </a:endParaRPr>
          </a:p>
          <a:p>
            <a:pPr marL="457200" lvl="0" indent="-381000" algn="just" rtl="0">
              <a:lnSpc>
                <a:spcPct val="150000"/>
              </a:lnSpc>
              <a:spcBef>
                <a:spcPts val="480"/>
              </a:spcBef>
              <a:spcAft>
                <a:spcPts val="0"/>
              </a:spcAft>
              <a:buSzPct val="117647"/>
              <a:buChar char="•"/>
            </a:pPr>
            <a:r>
              <a:rPr lang="en-US" sz="2400">
                <a:latin typeface="Times New Roman"/>
                <a:ea typeface="Times New Roman"/>
                <a:cs typeface="Times New Roman"/>
                <a:sym typeface="Times New Roman"/>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a:p>
          <a:p>
            <a:pPr marL="457200" lvl="0" indent="-228600" algn="l" rtl="0">
              <a:lnSpc>
                <a:spcPct val="100000"/>
              </a:lnSpc>
              <a:spcBef>
                <a:spcPts val="480"/>
              </a:spcBef>
              <a:spcAft>
                <a:spcPts val="0"/>
              </a:spcAft>
              <a:buClr>
                <a:schemeClr val="dk1"/>
              </a:buClr>
              <a:buSzPct val="117647"/>
              <a:buNone/>
            </a:pPr>
            <a:endParaRPr/>
          </a:p>
        </p:txBody>
      </p:sp>
      <p:pic>
        <p:nvPicPr>
          <p:cNvPr id="177" name="Google Shape;177;p26"/>
          <p:cNvPicPr preferRelativeResize="0"/>
          <p:nvPr/>
        </p:nvPicPr>
        <p:blipFill>
          <a:blip r:embed="rId3">
            <a:alphaModFix/>
          </a:blip>
          <a:stretch>
            <a:fillRect/>
          </a:stretch>
        </p:blipFill>
        <p:spPr>
          <a:xfrm>
            <a:off x="9241675" y="3978000"/>
            <a:ext cx="2287323" cy="23526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endParaRPr/>
          </a:p>
        </p:txBody>
      </p:sp>
      <p:sp>
        <p:nvSpPr>
          <p:cNvPr id="183" name="Google Shape;183;p27"/>
          <p:cNvSpPr txBox="1">
            <a:spLocks noGrp="1"/>
          </p:cNvSpPr>
          <p:nvPr>
            <p:ph type="body" idx="1"/>
          </p:nvPr>
        </p:nvSpPr>
        <p:spPr>
          <a:xfrm>
            <a:off x="812800" y="1143001"/>
            <a:ext cx="10668000" cy="2814637"/>
          </a:xfrm>
          <a:prstGeom prst="rect">
            <a:avLst/>
          </a:prstGeom>
          <a:noFill/>
          <a:ln>
            <a:noFill/>
          </a:ln>
        </p:spPr>
        <p:txBody>
          <a:bodyPr spcFirstLastPara="1" wrap="square" lIns="91425" tIns="45700" rIns="91425" bIns="45700" anchor="t" anchorCtr="0">
            <a:normAutofit lnSpcReduction="10000"/>
          </a:bodyPr>
          <a:lstStyle/>
          <a:p>
            <a:pPr marL="342900" lvl="0" indent="-342900" algn="just" rtl="0">
              <a:lnSpc>
                <a:spcPct val="150000"/>
              </a:lnSpc>
              <a:spcBef>
                <a:spcPts val="480"/>
              </a:spcBef>
              <a:spcAft>
                <a:spcPts val="0"/>
              </a:spcAft>
              <a:buSzPts val="2400"/>
              <a:buFont typeface="Noto Sans Symbols"/>
              <a:buChar char="▪"/>
            </a:pPr>
            <a:r>
              <a:rPr lang="en-US" sz="2400" b="1">
                <a:latin typeface="Times New Roman"/>
                <a:ea typeface="Times New Roman"/>
                <a:cs typeface="Times New Roman"/>
                <a:sym typeface="Times New Roman"/>
              </a:rPr>
              <a:t>Deployment Diagram</a:t>
            </a:r>
            <a:endParaRPr sz="2400">
              <a:latin typeface="Times New Roman"/>
              <a:ea typeface="Times New Roman"/>
              <a:cs typeface="Times New Roman"/>
              <a:sym typeface="Times New Roman"/>
            </a:endParaRPr>
          </a:p>
          <a:p>
            <a:pPr marL="457200" lvl="0" indent="-381000" algn="just" rtl="0">
              <a:lnSpc>
                <a:spcPct val="150000"/>
              </a:lnSpc>
              <a:spcBef>
                <a:spcPts val="480"/>
              </a:spcBef>
              <a:spcAft>
                <a:spcPts val="0"/>
              </a:spcAft>
              <a:buSzPts val="2400"/>
              <a:buChar char="•"/>
            </a:pPr>
            <a:r>
              <a:rPr lang="en-US" sz="2400">
                <a:latin typeface="Times New Roman"/>
                <a:ea typeface="Times New Roman"/>
                <a:cs typeface="Times New Roman"/>
                <a:sym typeface="Times New Roman"/>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a:p>
          <a:p>
            <a:pPr marL="457200" lvl="0" indent="-228600" algn="l" rtl="0">
              <a:lnSpc>
                <a:spcPct val="100000"/>
              </a:lnSpc>
              <a:spcBef>
                <a:spcPts val="480"/>
              </a:spcBef>
              <a:spcAft>
                <a:spcPts val="0"/>
              </a:spcAft>
              <a:buClr>
                <a:schemeClr val="dk1"/>
              </a:buClr>
              <a:buSzPts val="2400"/>
              <a:buNone/>
            </a:pPr>
            <a:endParaRPr/>
          </a:p>
        </p:txBody>
      </p:sp>
      <p:pic>
        <p:nvPicPr>
          <p:cNvPr id="184" name="Google Shape;184;p27"/>
          <p:cNvPicPr preferRelativeResize="0"/>
          <p:nvPr/>
        </p:nvPicPr>
        <p:blipFill>
          <a:blip r:embed="rId3">
            <a:alphaModFix/>
          </a:blip>
          <a:stretch>
            <a:fillRect/>
          </a:stretch>
        </p:blipFill>
        <p:spPr>
          <a:xfrm>
            <a:off x="8765450" y="3846588"/>
            <a:ext cx="2883424" cy="259556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endParaRPr/>
          </a:p>
        </p:txBody>
      </p:sp>
      <p:sp>
        <p:nvSpPr>
          <p:cNvPr id="190" name="Google Shape;190;p28"/>
          <p:cNvSpPr txBox="1">
            <a:spLocks noGrp="1"/>
          </p:cNvSpPr>
          <p:nvPr>
            <p:ph type="body" idx="1"/>
          </p:nvPr>
        </p:nvSpPr>
        <p:spPr>
          <a:xfrm>
            <a:off x="812800" y="1143001"/>
            <a:ext cx="10668000" cy="2671762"/>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just" rtl="0">
              <a:lnSpc>
                <a:spcPct val="150000"/>
              </a:lnSpc>
              <a:spcBef>
                <a:spcPts val="480"/>
              </a:spcBef>
              <a:spcAft>
                <a:spcPts val="0"/>
              </a:spcAft>
              <a:buSzPct val="117647"/>
              <a:buFont typeface="Noto Sans Symbols"/>
              <a:buChar char="▪"/>
            </a:pPr>
            <a:r>
              <a:rPr lang="en-US" sz="2400" b="1">
                <a:latin typeface="Times New Roman"/>
                <a:ea typeface="Times New Roman"/>
                <a:cs typeface="Times New Roman"/>
                <a:sym typeface="Times New Roman"/>
              </a:rPr>
              <a:t>Activity Diagram:</a:t>
            </a:r>
            <a:endParaRPr sz="2400">
              <a:latin typeface="Times New Roman"/>
              <a:ea typeface="Times New Roman"/>
              <a:cs typeface="Times New Roman"/>
              <a:sym typeface="Times New Roman"/>
            </a:endParaRPr>
          </a:p>
          <a:p>
            <a:pPr marL="457200" lvl="0" indent="-381000" algn="just" rtl="0">
              <a:lnSpc>
                <a:spcPct val="150000"/>
              </a:lnSpc>
              <a:spcBef>
                <a:spcPts val="480"/>
              </a:spcBef>
              <a:spcAft>
                <a:spcPts val="0"/>
              </a:spcAft>
              <a:buSzPct val="117647"/>
              <a:buChar char="•"/>
            </a:pPr>
            <a:r>
              <a:rPr lang="en-US" sz="2400">
                <a:latin typeface="Times New Roman"/>
                <a:ea typeface="Times New Roman"/>
                <a:cs typeface="Times New Roman"/>
                <a:sym typeface="Times New Roman"/>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a:p>
          <a:p>
            <a:pPr marL="457200" lvl="0" indent="-228600" algn="l" rtl="0">
              <a:lnSpc>
                <a:spcPct val="100000"/>
              </a:lnSpc>
              <a:spcBef>
                <a:spcPts val="480"/>
              </a:spcBef>
              <a:spcAft>
                <a:spcPts val="0"/>
              </a:spcAft>
              <a:buClr>
                <a:schemeClr val="dk1"/>
              </a:buClr>
              <a:buSzPct val="117647"/>
              <a:buNone/>
            </a:pPr>
            <a:endParaRPr/>
          </a:p>
        </p:txBody>
      </p:sp>
      <p:pic>
        <p:nvPicPr>
          <p:cNvPr id="191" name="Google Shape;191;p28"/>
          <p:cNvPicPr preferRelativeResize="0"/>
          <p:nvPr/>
        </p:nvPicPr>
        <p:blipFill>
          <a:blip r:embed="rId3">
            <a:alphaModFix/>
          </a:blip>
          <a:stretch>
            <a:fillRect/>
          </a:stretch>
        </p:blipFill>
        <p:spPr>
          <a:xfrm>
            <a:off x="9606475" y="3561838"/>
            <a:ext cx="2018394" cy="273843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9"/>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endParaRPr/>
          </a:p>
        </p:txBody>
      </p:sp>
      <p:sp>
        <p:nvSpPr>
          <p:cNvPr id="197" name="Google Shape;197;p29"/>
          <p:cNvSpPr txBox="1">
            <a:spLocks noGrp="1"/>
          </p:cNvSpPr>
          <p:nvPr>
            <p:ph type="body" idx="1"/>
          </p:nvPr>
        </p:nvSpPr>
        <p:spPr>
          <a:xfrm>
            <a:off x="812800" y="1143001"/>
            <a:ext cx="10517188" cy="2464491"/>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just" rtl="0">
              <a:lnSpc>
                <a:spcPct val="150000"/>
              </a:lnSpc>
              <a:spcBef>
                <a:spcPts val="480"/>
              </a:spcBef>
              <a:spcAft>
                <a:spcPts val="0"/>
              </a:spcAft>
              <a:buSzPct val="108108"/>
              <a:buFont typeface="Noto Sans Symbols"/>
              <a:buChar char="▪"/>
            </a:pPr>
            <a:r>
              <a:rPr lang="en-US" sz="2400" b="1">
                <a:latin typeface="Times New Roman"/>
                <a:ea typeface="Times New Roman"/>
                <a:cs typeface="Times New Roman"/>
                <a:sym typeface="Times New Roman"/>
              </a:rPr>
              <a:t>Component Diagram</a:t>
            </a:r>
            <a:r>
              <a:rPr lang="en-US" sz="2400">
                <a:latin typeface="Times New Roman"/>
                <a:ea typeface="Times New Roman"/>
                <a:cs typeface="Times New Roman"/>
                <a:sym typeface="Times New Roman"/>
              </a:rPr>
              <a:t>:</a:t>
            </a:r>
            <a:endParaRPr/>
          </a:p>
          <a:p>
            <a:pPr marL="457200" lvl="0" indent="-381000" algn="just" rtl="0">
              <a:lnSpc>
                <a:spcPct val="150000"/>
              </a:lnSpc>
              <a:spcBef>
                <a:spcPts val="480"/>
              </a:spcBef>
              <a:spcAft>
                <a:spcPts val="0"/>
              </a:spcAft>
              <a:buSzPct val="108108"/>
              <a:buChar char="•"/>
            </a:pPr>
            <a:r>
              <a:rPr lang="en-US" sz="2400">
                <a:latin typeface="Times New Roman"/>
                <a:ea typeface="Times New Roman"/>
                <a:cs typeface="Times New Roman"/>
                <a:sym typeface="Times New Roman"/>
              </a:rPr>
              <a:t>A component diagram, also known as a UML component diagram, describes the organization and wiring of the physical </a:t>
            </a:r>
            <a:r>
              <a:rPr lang="en-US" sz="2400" b="1">
                <a:latin typeface="Times New Roman"/>
                <a:ea typeface="Times New Roman"/>
                <a:cs typeface="Times New Roman"/>
                <a:sym typeface="Times New Roman"/>
              </a:rPr>
              <a:t>c</a:t>
            </a:r>
            <a:r>
              <a:rPr lang="en-US" sz="2400">
                <a:latin typeface="Times New Roman"/>
                <a:ea typeface="Times New Roman"/>
                <a:cs typeface="Times New Roman"/>
                <a:sym typeface="Times New Roman"/>
              </a:rPr>
              <a:t>omponents in a system. Component diagrams are often drawn to help model implementation details and double-check that every aspect of the system's required functions is covered by planned development.</a:t>
            </a:r>
            <a:endParaRPr/>
          </a:p>
          <a:p>
            <a:pPr marL="457200" lvl="0" indent="-228600" algn="l" rtl="0">
              <a:lnSpc>
                <a:spcPct val="100000"/>
              </a:lnSpc>
              <a:spcBef>
                <a:spcPts val="480"/>
              </a:spcBef>
              <a:spcAft>
                <a:spcPts val="0"/>
              </a:spcAft>
              <a:buClr>
                <a:schemeClr val="dk1"/>
              </a:buClr>
              <a:buSzPct val="108108"/>
              <a:buNone/>
            </a:pPr>
            <a:endParaRPr/>
          </a:p>
        </p:txBody>
      </p:sp>
      <p:pic>
        <p:nvPicPr>
          <p:cNvPr id="198" name="Google Shape;198;p29"/>
          <p:cNvPicPr preferRelativeResize="0"/>
          <p:nvPr/>
        </p:nvPicPr>
        <p:blipFill>
          <a:blip r:embed="rId3">
            <a:alphaModFix/>
          </a:blip>
          <a:stretch>
            <a:fillRect/>
          </a:stretch>
        </p:blipFill>
        <p:spPr>
          <a:xfrm>
            <a:off x="6556425" y="3506567"/>
            <a:ext cx="5227823" cy="294570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0"/>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endParaRPr/>
          </a:p>
        </p:txBody>
      </p:sp>
      <p:sp>
        <p:nvSpPr>
          <p:cNvPr id="204" name="Google Shape;204;p30"/>
          <p:cNvSpPr txBox="1">
            <a:spLocks noGrp="1"/>
          </p:cNvSpPr>
          <p:nvPr>
            <p:ph type="body" idx="1"/>
          </p:nvPr>
        </p:nvSpPr>
        <p:spPr>
          <a:xfrm>
            <a:off x="812800" y="1143001"/>
            <a:ext cx="10460038" cy="3157537"/>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just" rtl="0">
              <a:lnSpc>
                <a:spcPct val="150000"/>
              </a:lnSpc>
              <a:spcBef>
                <a:spcPts val="480"/>
              </a:spcBef>
              <a:spcAft>
                <a:spcPts val="0"/>
              </a:spcAft>
              <a:buSzPct val="142857"/>
              <a:buFont typeface="Noto Sans Symbols"/>
              <a:buChar char="▪"/>
            </a:pPr>
            <a:r>
              <a:rPr lang="en-US" sz="2400" b="1">
                <a:latin typeface="Times New Roman"/>
                <a:ea typeface="Times New Roman"/>
                <a:cs typeface="Times New Roman"/>
                <a:sym typeface="Times New Roman"/>
              </a:rPr>
              <a:t>ER Diagram:</a:t>
            </a:r>
            <a:endParaRPr sz="2400">
              <a:latin typeface="Times New Roman"/>
              <a:ea typeface="Times New Roman"/>
              <a:cs typeface="Times New Roman"/>
              <a:sym typeface="Times New Roman"/>
            </a:endParaRPr>
          </a:p>
          <a:p>
            <a:pPr marL="342900" lvl="0" indent="-342900" algn="just" rtl="0">
              <a:lnSpc>
                <a:spcPct val="150000"/>
              </a:lnSpc>
              <a:spcBef>
                <a:spcPts val="480"/>
              </a:spcBef>
              <a:spcAft>
                <a:spcPts val="0"/>
              </a:spcAft>
              <a:buSzPct val="142857"/>
              <a:buFont typeface="Noto Sans Symbols"/>
              <a:buChar char="▪"/>
            </a:pPr>
            <a:r>
              <a:rPr lang="en-US" sz="2400">
                <a:latin typeface="Times New Roman"/>
                <a:ea typeface="Times New Roman"/>
                <a:cs typeface="Times New Roman"/>
                <a:sym typeface="Times New Roman"/>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a:p>
          <a:p>
            <a:pPr marL="342900" lvl="0" indent="-342900" algn="just" rtl="0">
              <a:lnSpc>
                <a:spcPct val="150000"/>
              </a:lnSpc>
              <a:spcBef>
                <a:spcPts val="480"/>
              </a:spcBef>
              <a:spcAft>
                <a:spcPts val="0"/>
              </a:spcAft>
              <a:buSzPct val="142857"/>
              <a:buFont typeface="Noto Sans Symbols"/>
              <a:buChar char="▪"/>
            </a:pPr>
            <a:r>
              <a:rPr lang="en-US" sz="2400">
                <a:latin typeface="Times New Roman"/>
                <a:ea typeface="Times New Roman"/>
                <a:cs typeface="Times New Roman"/>
                <a:sym typeface="Times New Roman"/>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a:p>
          <a:p>
            <a:pPr marL="457200" lvl="0" indent="-228600" algn="l" rtl="0">
              <a:lnSpc>
                <a:spcPct val="100000"/>
              </a:lnSpc>
              <a:spcBef>
                <a:spcPts val="480"/>
              </a:spcBef>
              <a:spcAft>
                <a:spcPts val="0"/>
              </a:spcAft>
              <a:buClr>
                <a:schemeClr val="dk1"/>
              </a:buClr>
              <a:buSzPct val="142857"/>
              <a:buNone/>
            </a:pPr>
            <a:endParaRPr/>
          </a:p>
        </p:txBody>
      </p:sp>
      <p:pic>
        <p:nvPicPr>
          <p:cNvPr id="205" name="Google Shape;205;p30"/>
          <p:cNvPicPr preferRelativeResize="0"/>
          <p:nvPr/>
        </p:nvPicPr>
        <p:blipFill>
          <a:blip r:embed="rId3">
            <a:alphaModFix/>
          </a:blip>
          <a:stretch>
            <a:fillRect/>
          </a:stretch>
        </p:blipFill>
        <p:spPr>
          <a:xfrm>
            <a:off x="8228400" y="4159063"/>
            <a:ext cx="3125568" cy="225266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endParaRPr/>
          </a:p>
        </p:txBody>
      </p:sp>
      <p:sp>
        <p:nvSpPr>
          <p:cNvPr id="211" name="Google Shape;211;p31"/>
          <p:cNvSpPr txBox="1">
            <a:spLocks noGrp="1"/>
          </p:cNvSpPr>
          <p:nvPr>
            <p:ph type="body" idx="1"/>
          </p:nvPr>
        </p:nvSpPr>
        <p:spPr>
          <a:xfrm>
            <a:off x="812800" y="1143001"/>
            <a:ext cx="10402888" cy="3457574"/>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just" rtl="0">
              <a:lnSpc>
                <a:spcPct val="150000"/>
              </a:lnSpc>
              <a:spcBef>
                <a:spcPts val="480"/>
              </a:spcBef>
              <a:spcAft>
                <a:spcPts val="0"/>
              </a:spcAft>
              <a:buSzPct val="117647"/>
              <a:buFont typeface="Noto Sans Symbols"/>
              <a:buChar char="▪"/>
            </a:pPr>
            <a:r>
              <a:rPr lang="en-US" sz="2400" b="1">
                <a:latin typeface="Times New Roman"/>
                <a:ea typeface="Times New Roman"/>
                <a:cs typeface="Times New Roman"/>
                <a:sym typeface="Times New Roman"/>
              </a:rPr>
              <a:t>DFD Diagram:</a:t>
            </a:r>
            <a:endParaRPr sz="2400">
              <a:latin typeface="Times New Roman"/>
              <a:ea typeface="Times New Roman"/>
              <a:cs typeface="Times New Roman"/>
              <a:sym typeface="Times New Roman"/>
            </a:endParaRPr>
          </a:p>
          <a:p>
            <a:pPr marL="457200" lvl="0" indent="-381000" algn="just" rtl="0">
              <a:lnSpc>
                <a:spcPct val="150000"/>
              </a:lnSpc>
              <a:spcBef>
                <a:spcPts val="480"/>
              </a:spcBef>
              <a:spcAft>
                <a:spcPts val="0"/>
              </a:spcAft>
              <a:buSzPct val="117647"/>
              <a:buChar char="•"/>
            </a:pPr>
            <a:r>
              <a:rPr lang="en-US" sz="2400">
                <a:latin typeface="Times New Roman"/>
                <a:ea typeface="Times New Roman"/>
                <a:cs typeface="Times New Roman"/>
                <a:sym typeface="Times New Roman"/>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a:p>
          <a:p>
            <a:pPr marL="457200" lvl="0" indent="-228600" algn="l" rtl="0">
              <a:lnSpc>
                <a:spcPct val="100000"/>
              </a:lnSpc>
              <a:spcBef>
                <a:spcPts val="480"/>
              </a:spcBef>
              <a:spcAft>
                <a:spcPts val="0"/>
              </a:spcAft>
              <a:buClr>
                <a:schemeClr val="dk1"/>
              </a:buClr>
              <a:buSzPct val="117647"/>
              <a:buNone/>
            </a:pPr>
            <a:endParaRPr/>
          </a:p>
        </p:txBody>
      </p:sp>
      <p:pic>
        <p:nvPicPr>
          <p:cNvPr id="212" name="Google Shape;212;p31"/>
          <p:cNvPicPr preferRelativeResize="0"/>
          <p:nvPr/>
        </p:nvPicPr>
        <p:blipFill rotWithShape="1">
          <a:blip r:embed="rId3">
            <a:alphaModFix/>
          </a:blip>
          <a:srcRect/>
          <a:stretch/>
        </p:blipFill>
        <p:spPr>
          <a:xfrm>
            <a:off x="8861334" y="4049547"/>
            <a:ext cx="2517866" cy="23593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 | Index</a:t>
            </a:r>
            <a:endParaRPr>
              <a:latin typeface="Cambria"/>
              <a:ea typeface="Cambria"/>
              <a:cs typeface="Cambria"/>
              <a:sym typeface="Cambria"/>
            </a:endParaRPr>
          </a:p>
        </p:txBody>
      </p:sp>
      <p:sp>
        <p:nvSpPr>
          <p:cNvPr id="97" name="Google Shape;97;p14"/>
          <p:cNvSpPr txBox="1">
            <a:spLocks noGrp="1"/>
          </p:cNvSpPr>
          <p:nvPr>
            <p:ph type="body" idx="1"/>
          </p:nvPr>
        </p:nvSpPr>
        <p:spPr>
          <a:xfrm>
            <a:off x="812800" y="1157288"/>
            <a:ext cx="4873625" cy="4875510"/>
          </a:xfrm>
          <a:prstGeom prst="rect">
            <a:avLst/>
          </a:prstGeom>
          <a:noFill/>
          <a:ln>
            <a:noFill/>
          </a:ln>
        </p:spPr>
        <p:txBody>
          <a:bodyPr spcFirstLastPara="1" wrap="square" lIns="91425" tIns="45700" rIns="91425" bIns="45700" anchor="t" anchorCtr="0">
            <a:normAutofit/>
          </a:bodyPr>
          <a:lstStyle/>
          <a:p>
            <a:pPr marL="1371600" lvl="2" indent="-342900" algn="l" rtl="0">
              <a:lnSpc>
                <a:spcPct val="170000"/>
              </a:lnSpc>
              <a:spcBef>
                <a:spcPts val="360"/>
              </a:spcBef>
              <a:spcAft>
                <a:spcPts val="0"/>
              </a:spcAft>
              <a:buSzPts val="1800"/>
              <a:buFont typeface="Noto Sans Symbols"/>
              <a:buChar char="❖"/>
            </a:pPr>
            <a:r>
              <a:rPr lang="en-US">
                <a:latin typeface="Times New Roman"/>
                <a:ea typeface="Times New Roman"/>
                <a:cs typeface="Times New Roman"/>
                <a:sym typeface="Times New Roman"/>
              </a:rPr>
              <a:t>Abstract</a:t>
            </a:r>
            <a:endParaRPr/>
          </a:p>
          <a:p>
            <a:pPr marL="1371600" lvl="2" indent="-342900" algn="l" rtl="0">
              <a:lnSpc>
                <a:spcPct val="170000"/>
              </a:lnSpc>
              <a:spcBef>
                <a:spcPts val="360"/>
              </a:spcBef>
              <a:spcAft>
                <a:spcPts val="0"/>
              </a:spcAft>
              <a:buSzPts val="1800"/>
              <a:buFont typeface="Noto Sans Symbols"/>
              <a:buChar char="❖"/>
            </a:pPr>
            <a:r>
              <a:rPr lang="en-US">
                <a:latin typeface="Times New Roman"/>
                <a:ea typeface="Times New Roman"/>
                <a:cs typeface="Times New Roman"/>
                <a:sym typeface="Times New Roman"/>
              </a:rPr>
              <a:t>Objective of project</a:t>
            </a:r>
            <a:endParaRPr/>
          </a:p>
          <a:p>
            <a:pPr marL="1371600" lvl="2" indent="-342900" algn="l" rtl="0">
              <a:lnSpc>
                <a:spcPct val="170000"/>
              </a:lnSpc>
              <a:spcBef>
                <a:spcPts val="360"/>
              </a:spcBef>
              <a:spcAft>
                <a:spcPts val="0"/>
              </a:spcAft>
              <a:buSzPts val="1800"/>
              <a:buFont typeface="Noto Sans Symbols"/>
              <a:buChar char="❖"/>
            </a:pPr>
            <a:r>
              <a:rPr lang="en-US">
                <a:latin typeface="Times New Roman"/>
                <a:ea typeface="Times New Roman"/>
                <a:cs typeface="Times New Roman"/>
                <a:sym typeface="Times New Roman"/>
              </a:rPr>
              <a:t>Problem Statement</a:t>
            </a:r>
            <a:endParaRPr/>
          </a:p>
          <a:p>
            <a:pPr marL="1371600" lvl="2" indent="-342900" algn="l" rtl="0">
              <a:lnSpc>
                <a:spcPct val="170000"/>
              </a:lnSpc>
              <a:spcBef>
                <a:spcPts val="360"/>
              </a:spcBef>
              <a:spcAft>
                <a:spcPts val="0"/>
              </a:spcAft>
              <a:buSzPts val="1800"/>
              <a:buFont typeface="Noto Sans Symbols"/>
              <a:buChar char="❖"/>
            </a:pPr>
            <a:r>
              <a:rPr lang="en-US">
                <a:latin typeface="Times New Roman"/>
                <a:ea typeface="Times New Roman"/>
                <a:cs typeface="Times New Roman"/>
                <a:sym typeface="Times New Roman"/>
              </a:rPr>
              <a:t>github link</a:t>
            </a:r>
            <a:endParaRPr/>
          </a:p>
          <a:p>
            <a:pPr marL="1371600" lvl="2" indent="-342900" algn="l" rtl="0">
              <a:lnSpc>
                <a:spcPct val="170000"/>
              </a:lnSpc>
              <a:spcBef>
                <a:spcPts val="360"/>
              </a:spcBef>
              <a:spcAft>
                <a:spcPts val="0"/>
              </a:spcAft>
              <a:buSzPts val="1800"/>
              <a:buFont typeface="Noto Sans Symbols"/>
              <a:buChar char="❖"/>
            </a:pPr>
            <a:r>
              <a:rPr lang="en-US">
                <a:latin typeface="Times New Roman"/>
                <a:ea typeface="Times New Roman"/>
                <a:cs typeface="Times New Roman"/>
                <a:sym typeface="Times New Roman"/>
              </a:rPr>
              <a:t>Introduction</a:t>
            </a:r>
            <a:endParaRPr/>
          </a:p>
          <a:p>
            <a:pPr marL="1371600" lvl="2" indent="-342900" algn="l" rtl="0">
              <a:lnSpc>
                <a:spcPct val="170000"/>
              </a:lnSpc>
              <a:spcBef>
                <a:spcPts val="360"/>
              </a:spcBef>
              <a:spcAft>
                <a:spcPts val="0"/>
              </a:spcAft>
              <a:buSzPts val="1800"/>
              <a:buFont typeface="Noto Sans Symbols"/>
              <a:buChar char="❖"/>
            </a:pPr>
            <a:r>
              <a:rPr lang="en-US">
                <a:latin typeface="Times New Roman"/>
                <a:ea typeface="Times New Roman"/>
                <a:cs typeface="Times New Roman"/>
                <a:sym typeface="Times New Roman"/>
              </a:rPr>
              <a:t>Existing Method</a:t>
            </a:r>
            <a:endParaRPr/>
          </a:p>
          <a:p>
            <a:pPr marL="1371600" lvl="2" indent="-342900" algn="l" rtl="0">
              <a:lnSpc>
                <a:spcPct val="170000"/>
              </a:lnSpc>
              <a:spcBef>
                <a:spcPts val="360"/>
              </a:spcBef>
              <a:spcAft>
                <a:spcPts val="0"/>
              </a:spcAft>
              <a:buSzPts val="1800"/>
              <a:buFont typeface="Noto Sans Symbols"/>
              <a:buChar char="❖"/>
            </a:pPr>
            <a:r>
              <a:rPr lang="en-US">
                <a:latin typeface="Times New Roman"/>
                <a:ea typeface="Times New Roman"/>
                <a:cs typeface="Times New Roman"/>
                <a:sym typeface="Times New Roman"/>
              </a:rPr>
              <a:t>Disadvantages</a:t>
            </a:r>
            <a:endParaRPr/>
          </a:p>
          <a:p>
            <a:pPr marL="1371600" lvl="2" indent="-342900" algn="l" rtl="0">
              <a:lnSpc>
                <a:spcPct val="170000"/>
              </a:lnSpc>
              <a:spcBef>
                <a:spcPts val="360"/>
              </a:spcBef>
              <a:spcAft>
                <a:spcPts val="0"/>
              </a:spcAft>
              <a:buSzPts val="1800"/>
              <a:buFont typeface="Noto Sans Symbols"/>
              <a:buChar char="❖"/>
            </a:pPr>
            <a:r>
              <a:rPr lang="en-US">
                <a:latin typeface="Times New Roman"/>
                <a:ea typeface="Times New Roman"/>
                <a:cs typeface="Times New Roman"/>
                <a:sym typeface="Times New Roman"/>
              </a:rPr>
              <a:t>Proposed method</a:t>
            </a:r>
            <a:endParaRPr/>
          </a:p>
          <a:p>
            <a:pPr marL="1371600" lvl="2" indent="-342900" algn="l" rtl="0">
              <a:lnSpc>
                <a:spcPct val="170000"/>
              </a:lnSpc>
              <a:spcBef>
                <a:spcPts val="360"/>
              </a:spcBef>
              <a:spcAft>
                <a:spcPts val="0"/>
              </a:spcAft>
              <a:buSzPts val="1800"/>
              <a:buFont typeface="Noto Sans Symbols"/>
              <a:buChar char="❖"/>
            </a:pPr>
            <a:r>
              <a:rPr lang="en-US">
                <a:latin typeface="Times New Roman"/>
                <a:ea typeface="Times New Roman"/>
                <a:cs typeface="Times New Roman"/>
                <a:sym typeface="Times New Roman"/>
              </a:rPr>
              <a:t>Advantages</a:t>
            </a:r>
            <a:endParaRPr/>
          </a:p>
          <a:p>
            <a:pPr marL="1371600" lvl="2" indent="-228600" algn="l" rtl="0">
              <a:lnSpc>
                <a:spcPct val="170000"/>
              </a:lnSpc>
              <a:spcBef>
                <a:spcPts val="360"/>
              </a:spcBef>
              <a:spcAft>
                <a:spcPts val="0"/>
              </a:spcAft>
              <a:buSzPts val="1800"/>
              <a:buFont typeface="Noto Sans Symbols"/>
              <a:buNone/>
            </a:pPr>
            <a:endParaRPr>
              <a:latin typeface="Times New Roman"/>
              <a:ea typeface="Times New Roman"/>
              <a:cs typeface="Times New Roman"/>
              <a:sym typeface="Times New Roman"/>
            </a:endParaRPr>
          </a:p>
          <a:p>
            <a:pPr marL="1028700" lvl="2" indent="0" algn="l" rtl="0">
              <a:lnSpc>
                <a:spcPct val="170000"/>
              </a:lnSpc>
              <a:spcBef>
                <a:spcPts val="360"/>
              </a:spcBef>
              <a:spcAft>
                <a:spcPts val="0"/>
              </a:spcAft>
              <a:buSzPts val="1800"/>
              <a:buNone/>
            </a:pPr>
            <a:endParaRPr>
              <a:latin typeface="Times New Roman"/>
              <a:ea typeface="Times New Roman"/>
              <a:cs typeface="Times New Roman"/>
              <a:sym typeface="Times New Roman"/>
            </a:endParaRPr>
          </a:p>
          <a:p>
            <a:pPr marL="495300" lvl="0" indent="-190500" algn="just" rtl="0">
              <a:lnSpc>
                <a:spcPct val="200000"/>
              </a:lnSpc>
              <a:spcBef>
                <a:spcPts val="0"/>
              </a:spcBef>
              <a:spcAft>
                <a:spcPts val="0"/>
              </a:spcAft>
              <a:buClr>
                <a:schemeClr val="dk1"/>
              </a:buClr>
              <a:buSzPts val="2400"/>
              <a:buFont typeface="Noto Sans Symbols"/>
              <a:buNone/>
            </a:pPr>
            <a:endParaRPr>
              <a:latin typeface="Cambria"/>
              <a:ea typeface="Cambria"/>
              <a:cs typeface="Cambria"/>
              <a:sym typeface="Cambria"/>
            </a:endParaRPr>
          </a:p>
        </p:txBody>
      </p:sp>
      <p:sp>
        <p:nvSpPr>
          <p:cNvPr id="98" name="Google Shape;98;p14"/>
          <p:cNvSpPr txBox="1"/>
          <p:nvPr/>
        </p:nvSpPr>
        <p:spPr>
          <a:xfrm>
            <a:off x="5915026" y="762138"/>
            <a:ext cx="5715000" cy="3325013"/>
          </a:xfrm>
          <a:prstGeom prst="rect">
            <a:avLst/>
          </a:prstGeom>
          <a:noFill/>
          <a:ln>
            <a:noFill/>
          </a:ln>
        </p:spPr>
        <p:txBody>
          <a:bodyPr spcFirstLastPara="1" wrap="square" lIns="91425" tIns="45700" rIns="91425" bIns="45700" anchor="t" anchorCtr="0">
            <a:spAutoFit/>
          </a:bodyPr>
          <a:lstStyle/>
          <a:p>
            <a:pPr marL="0" marR="0" lvl="2" indent="0" algn="l" rtl="0">
              <a:lnSpc>
                <a:spcPct val="170000"/>
              </a:lnSpc>
              <a:spcBef>
                <a:spcPts val="0"/>
              </a:spcBef>
              <a:spcAft>
                <a:spcPts val="0"/>
              </a:spcAft>
              <a:buNone/>
            </a:pPr>
            <a:endParaRPr sz="1800" b="0" i="0" u="none" strike="noStrike" cap="none">
              <a:solidFill>
                <a:srgbClr val="000000"/>
              </a:solidFill>
              <a:latin typeface="Times New Roman"/>
              <a:ea typeface="Times New Roman"/>
              <a:cs typeface="Times New Roman"/>
              <a:sym typeface="Times New Roman"/>
            </a:endParaRPr>
          </a:p>
          <a:p>
            <a:pPr marL="0" marR="0" lvl="2" indent="-114300" algn="l" rtl="0">
              <a:lnSpc>
                <a:spcPct val="17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Hardware and Software Requirements</a:t>
            </a:r>
            <a:endParaRPr/>
          </a:p>
          <a:p>
            <a:pPr marL="0" marR="0" lvl="2" indent="-114300" algn="l" rtl="0">
              <a:lnSpc>
                <a:spcPct val="17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Architecture</a:t>
            </a:r>
            <a:endParaRPr/>
          </a:p>
          <a:p>
            <a:pPr marL="0" marR="0" lvl="2" indent="-114300" algn="l" rtl="0">
              <a:lnSpc>
                <a:spcPct val="17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Modules</a:t>
            </a:r>
            <a:endParaRPr/>
          </a:p>
          <a:p>
            <a:pPr marL="0" marR="0" lvl="2" indent="-114300" algn="l" rtl="0">
              <a:lnSpc>
                <a:spcPct val="17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UML Diagram</a:t>
            </a:r>
            <a:endParaRPr/>
          </a:p>
          <a:p>
            <a:pPr marL="0" marR="0" lvl="2" indent="-114300" algn="l" rtl="0">
              <a:lnSpc>
                <a:spcPct val="17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Timeline of the project ( Gantt Chart)</a:t>
            </a:r>
            <a:endParaRPr/>
          </a:p>
          <a:p>
            <a:pPr marL="0" marR="0" lvl="2" indent="-114300" algn="l" rtl="0">
              <a:lnSpc>
                <a:spcPct val="17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Times New Roman"/>
                <a:ea typeface="Times New Roman"/>
                <a:cs typeface="Times New Roman"/>
                <a:sym typeface="Times New Roman"/>
              </a:rPr>
              <a:t> Conclusion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sp>
        <p:nvSpPr>
          <p:cNvPr id="218" name="Google Shape;218;p32"/>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100000"/>
              </a:lnSpc>
              <a:spcBef>
                <a:spcPts val="0"/>
              </a:spcBef>
              <a:spcAft>
                <a:spcPts val="0"/>
              </a:spcAft>
              <a:buClr>
                <a:schemeClr val="dk1"/>
              </a:buClr>
              <a:buSzPts val="2400"/>
              <a:buNone/>
            </a:pPr>
            <a:endParaRPr>
              <a:latin typeface="Cambria"/>
              <a:ea typeface="Cambria"/>
              <a:cs typeface="Cambria"/>
              <a:sym typeface="Cambria"/>
            </a:endParaRPr>
          </a:p>
        </p:txBody>
      </p:sp>
      <p:pic>
        <p:nvPicPr>
          <p:cNvPr id="219" name="Google Shape;219;p32"/>
          <p:cNvPicPr preferRelativeResize="0"/>
          <p:nvPr/>
        </p:nvPicPr>
        <p:blipFill>
          <a:blip r:embed="rId3">
            <a:alphaModFix/>
          </a:blip>
          <a:stretch>
            <a:fillRect/>
          </a:stretch>
        </p:blipFill>
        <p:spPr>
          <a:xfrm>
            <a:off x="812800" y="1043300"/>
            <a:ext cx="10668001" cy="50527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a:t>Conclusion</a:t>
            </a:r>
            <a:endParaRPr/>
          </a:p>
        </p:txBody>
      </p:sp>
      <p:sp>
        <p:nvSpPr>
          <p:cNvPr id="225" name="Google Shape;225;p3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7500" lnSpcReduction="20000"/>
          </a:bodyPr>
          <a:lstStyle/>
          <a:p>
            <a:pPr marL="457200" lvl="0" indent="-346710" algn="l" rtl="0">
              <a:lnSpc>
                <a:spcPct val="100000"/>
              </a:lnSpc>
              <a:spcBef>
                <a:spcPts val="480"/>
              </a:spcBef>
              <a:spcAft>
                <a:spcPts val="0"/>
              </a:spcAft>
              <a:buClr>
                <a:schemeClr val="dk1"/>
              </a:buClr>
              <a:buSzPct val="100000"/>
              <a:buChar char="•"/>
            </a:pPr>
            <a:r>
              <a:rPr lang="en-US" b="1">
                <a:latin typeface="Times New Roman"/>
                <a:ea typeface="Times New Roman"/>
                <a:cs typeface="Times New Roman"/>
                <a:sym typeface="Times New Roman"/>
              </a:rPr>
              <a:t>Conclusion:</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This project successfully provides Multilingual Translation System for Enhancing Knowledge Accessibility in India addresses the critical issue of language barriers by providing a unified platform for translating resources from English to major Indian regional languages. By integrating AI, NLP, and OCR technologies, the system ensures context-aware and accurate translations, making essential information accessible to a broader audience.</a:t>
            </a:r>
            <a:endParaRPr>
              <a:latin typeface="Times New Roman"/>
              <a:ea typeface="Times New Roman"/>
              <a:cs typeface="Times New Roman"/>
              <a:sym typeface="Times New Roman"/>
            </a:endParaRPr>
          </a:p>
          <a:p>
            <a:pPr marL="0" lvl="0" indent="0" algn="l" rtl="0">
              <a:spcBef>
                <a:spcPts val="480"/>
              </a:spcBef>
              <a:spcAft>
                <a:spcPts val="0"/>
              </a:spcAft>
              <a:buNone/>
            </a:pPr>
            <a:endParaRPr>
              <a:latin typeface="Times New Roman"/>
              <a:ea typeface="Times New Roman"/>
              <a:cs typeface="Times New Roman"/>
              <a:sym typeface="Times New Roman"/>
            </a:endParaRPr>
          </a:p>
          <a:p>
            <a:pPr marL="457200" lvl="0" indent="-346710" algn="l" rtl="0">
              <a:spcBef>
                <a:spcPts val="480"/>
              </a:spcBef>
              <a:spcAft>
                <a:spcPts val="0"/>
              </a:spcAft>
              <a:buSzPct val="100000"/>
              <a:buChar char="•"/>
            </a:pPr>
            <a:r>
              <a:rPr lang="en-US">
                <a:latin typeface="Times New Roman"/>
                <a:ea typeface="Times New Roman"/>
                <a:cs typeface="Times New Roman"/>
                <a:sym typeface="Times New Roman"/>
              </a:rPr>
              <a:t>The project streamlines the translation process, simplifies language access, and offers streamlined management of translations. The ER diagram facilitates efficient data management, while module-based architecture allows flexibility and scalability.</a:t>
            </a:r>
            <a:endParaRPr>
              <a:latin typeface="Times New Roman"/>
              <a:ea typeface="Times New Roman"/>
              <a:cs typeface="Times New Roman"/>
              <a:sym typeface="Times New Roman"/>
            </a:endParaRPr>
          </a:p>
          <a:p>
            <a:pPr marL="457200" lvl="0" indent="0" algn="l" rtl="0">
              <a:spcBef>
                <a:spcPts val="480"/>
              </a:spcBef>
              <a:spcAft>
                <a:spcPts val="0"/>
              </a:spcAft>
              <a:buNone/>
            </a:pPr>
            <a:endParaRPr>
              <a:latin typeface="Times New Roman"/>
              <a:ea typeface="Times New Roman"/>
              <a:cs typeface="Times New Roman"/>
              <a:sym typeface="Times New Roman"/>
            </a:endParaRPr>
          </a:p>
          <a:p>
            <a:pPr marL="457200" lvl="0" indent="-346710" algn="l" rtl="0">
              <a:spcBef>
                <a:spcPts val="480"/>
              </a:spcBef>
              <a:spcAft>
                <a:spcPts val="0"/>
              </a:spcAft>
              <a:buSzPct val="100000"/>
              <a:buChar char="•"/>
            </a:pPr>
            <a:r>
              <a:rPr lang="en-US">
                <a:latin typeface="Times New Roman"/>
                <a:ea typeface="Times New Roman"/>
                <a:cs typeface="Times New Roman"/>
                <a:sym typeface="Times New Roman"/>
              </a:rPr>
              <a:t>By breaking down language silos and improving access to vital information, this system enhances awareness, education, and legal understanding across diverse linguistic communities in India. It empowers students, industries, law enforcement, and policymakers, bridging the knowledge gap and promoting digital inclusion. The system offers a centralized repository of translated information, allowing users to quickly find the data they need. Overall, the project plays a crucial role in democratizing knowledge and fostering a more informed and engaged society in India.</a:t>
            </a:r>
            <a:endParaRPr>
              <a:latin typeface="Times New Roman"/>
              <a:ea typeface="Times New Roman"/>
              <a:cs typeface="Times New Roman"/>
              <a:sym typeface="Times New Roman"/>
            </a:endParaRPr>
          </a:p>
          <a:p>
            <a:pPr marL="0" lvl="0" indent="0" algn="l" rtl="0">
              <a:lnSpc>
                <a:spcPct val="100000"/>
              </a:lnSpc>
              <a:spcBef>
                <a:spcPts val="480"/>
              </a:spcBef>
              <a:spcAft>
                <a:spcPts val="0"/>
              </a:spcAft>
              <a:buNone/>
            </a:pPr>
            <a:endParaRPr>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pic>
        <p:nvPicPr>
          <p:cNvPr id="230" name="Google Shape;230;p34"/>
          <p:cNvPicPr preferRelativeResize="0"/>
          <p:nvPr/>
        </p:nvPicPr>
        <p:blipFill rotWithShape="1">
          <a:blip r:embed="rId3">
            <a:alphaModFix/>
          </a:blip>
          <a:srcRect/>
          <a:stretch/>
        </p:blipFill>
        <p:spPr>
          <a:xfrm>
            <a:off x="4082811" y="1441315"/>
            <a:ext cx="3893305" cy="39354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 </a:t>
            </a:r>
            <a:r>
              <a:rPr lang="en-US" sz="2800" b="1">
                <a:latin typeface="Times New Roman"/>
                <a:ea typeface="Times New Roman"/>
                <a:cs typeface="Times New Roman"/>
                <a:sym typeface="Times New Roman"/>
              </a:rPr>
              <a:t>Abstract and Objective of project</a:t>
            </a:r>
            <a:endParaRPr>
              <a:latin typeface="Cambria"/>
              <a:ea typeface="Cambria"/>
              <a:cs typeface="Cambria"/>
              <a:sym typeface="Cambria"/>
            </a:endParaRPr>
          </a:p>
        </p:txBody>
      </p:sp>
      <p:sp>
        <p:nvSpPr>
          <p:cNvPr id="104" name="Google Shape;104;p15"/>
          <p:cNvSpPr txBox="1">
            <a:spLocks noGrp="1"/>
          </p:cNvSpPr>
          <p:nvPr>
            <p:ph type="body" idx="1"/>
          </p:nvPr>
        </p:nvSpPr>
        <p:spPr>
          <a:xfrm>
            <a:off x="812800" y="1143000"/>
            <a:ext cx="10668000" cy="5100637"/>
          </a:xfrm>
          <a:prstGeom prst="rect">
            <a:avLst/>
          </a:prstGeom>
          <a:noFill/>
          <a:ln>
            <a:noFill/>
          </a:ln>
        </p:spPr>
        <p:txBody>
          <a:bodyPr spcFirstLastPara="1" wrap="square" lIns="91425" tIns="45700" rIns="91425" bIns="45700" anchor="t" anchorCtr="0">
            <a:normAutofit fontScale="55000" lnSpcReduction="20000"/>
          </a:bodyPr>
          <a:lstStyle/>
          <a:p>
            <a:pPr marL="342900" lvl="0" indent="-190500" algn="just" rtl="0">
              <a:lnSpc>
                <a:spcPct val="100000"/>
              </a:lnSpc>
              <a:spcBef>
                <a:spcPts val="0"/>
              </a:spcBef>
              <a:spcAft>
                <a:spcPts val="0"/>
              </a:spcAft>
              <a:buSzPct val="85714"/>
              <a:buNone/>
            </a:pPr>
            <a:r>
              <a:rPr lang="en-US" sz="2800">
                <a:latin typeface="Times New Roman"/>
                <a:ea typeface="Times New Roman"/>
                <a:cs typeface="Times New Roman"/>
                <a:sym typeface="Times New Roman"/>
              </a:rPr>
              <a:t>ABSTARCT</a:t>
            </a:r>
            <a:r>
              <a:rPr lang="en-US" sz="2800">
                <a:latin typeface="Libre Franklin"/>
                <a:ea typeface="Libre Franklin"/>
                <a:cs typeface="Libre Franklin"/>
                <a:sym typeface="Libre Franklin"/>
              </a:rPr>
              <a:t>:</a:t>
            </a:r>
            <a:endParaRPr/>
          </a:p>
          <a:p>
            <a:pPr marL="457200" lvl="0" indent="-312420" algn="l" rtl="0">
              <a:lnSpc>
                <a:spcPct val="115000"/>
              </a:lnSpc>
              <a:spcBef>
                <a:spcPts val="1200"/>
              </a:spcBef>
              <a:spcAft>
                <a:spcPts val="0"/>
              </a:spcAft>
              <a:buSzPct val="120315"/>
              <a:buChar char="•"/>
            </a:pPr>
            <a:r>
              <a:rPr lang="en-US" sz="1994">
                <a:latin typeface="Cambria"/>
                <a:ea typeface="Cambria"/>
                <a:cs typeface="Cambria"/>
                <a:sym typeface="Cambria"/>
              </a:rPr>
              <a:t>I</a:t>
            </a:r>
            <a:r>
              <a:rPr lang="en-US" sz="2557">
                <a:latin typeface="Cambria"/>
                <a:ea typeface="Cambria"/>
                <a:cs typeface="Cambria"/>
                <a:sym typeface="Cambria"/>
              </a:rPr>
              <a:t>ndia is a highly diverse country with multiple regional languages spoken across different states. However, a significant portion of educational, legal, and informational resources is primarily available in English. This creates a major language barrier for individuals who are not proficient in English, limiting their access to crucial knowledge and services.</a:t>
            </a:r>
            <a:endParaRPr sz="2557">
              <a:latin typeface="Cambria"/>
              <a:ea typeface="Cambria"/>
              <a:cs typeface="Cambria"/>
              <a:sym typeface="Cambria"/>
            </a:endParaRPr>
          </a:p>
          <a:p>
            <a:pPr marL="457200" lvl="0" indent="-329184" algn="l" rtl="0">
              <a:lnSpc>
                <a:spcPct val="115000"/>
              </a:lnSpc>
              <a:spcBef>
                <a:spcPts val="0"/>
              </a:spcBef>
              <a:spcAft>
                <a:spcPts val="0"/>
              </a:spcAft>
              <a:buSzPct val="112603"/>
              <a:buChar char="•"/>
            </a:pPr>
            <a:r>
              <a:rPr lang="en-US" sz="2557">
                <a:latin typeface="Cambria"/>
                <a:ea typeface="Cambria"/>
                <a:cs typeface="Cambria"/>
                <a:sym typeface="Cambria"/>
              </a:rPr>
              <a:t>Many essential materials, such as government documents, legal notices, educational textbooks, and industry reports, remain inaccessible to a large section of the population. Existing translation tools often fail to capture the contextual meaning of the text, resulting in inaccurate or confusing translations. Additionally, many documents exist in formats like PDFs or scanned images, which require advanced text extraction capabilities before translation.</a:t>
            </a:r>
            <a:endParaRPr sz="2557">
              <a:latin typeface="Cambria"/>
              <a:ea typeface="Cambria"/>
              <a:cs typeface="Cambria"/>
              <a:sym typeface="Cambria"/>
            </a:endParaRPr>
          </a:p>
          <a:p>
            <a:pPr marL="457200" lvl="0" indent="-329184" algn="l" rtl="0">
              <a:lnSpc>
                <a:spcPct val="115000"/>
              </a:lnSpc>
              <a:spcBef>
                <a:spcPts val="0"/>
              </a:spcBef>
              <a:spcAft>
                <a:spcPts val="0"/>
              </a:spcAft>
              <a:buSzPct val="112603"/>
              <a:buChar char="•"/>
            </a:pPr>
            <a:r>
              <a:rPr lang="en-US" sz="2557">
                <a:latin typeface="Cambria"/>
                <a:ea typeface="Cambria"/>
                <a:cs typeface="Cambria"/>
                <a:sym typeface="Cambria"/>
              </a:rPr>
              <a:t>The lack of reliable, context-aware translation software prevents effective communication and knowledge dissemination, impacting students, professionals, policymakers, and the general public. To bridge this gap, there is a need for an AI-powered translation system that can accurately convert English-language resources into major Indian languages while preserving meaning and readability. This solution will enhance accessibility, promote inclusivity, and ensure that critical information reaches a wider audience.</a:t>
            </a:r>
            <a:endParaRPr sz="1600">
              <a:latin typeface="Times New Roman"/>
              <a:ea typeface="Times New Roman"/>
              <a:cs typeface="Times New Roman"/>
              <a:sym typeface="Times New Roman"/>
            </a:endParaRPr>
          </a:p>
          <a:p>
            <a:pPr marL="457200" lvl="0" indent="-324117" algn="just" rtl="0">
              <a:lnSpc>
                <a:spcPct val="150000"/>
              </a:lnSpc>
              <a:spcBef>
                <a:spcPts val="1280"/>
              </a:spcBef>
              <a:spcAft>
                <a:spcPts val="0"/>
              </a:spcAft>
              <a:buSzPct val="141345"/>
              <a:buChar char="•"/>
            </a:pPr>
            <a:r>
              <a:rPr lang="en-US" sz="1934">
                <a:latin typeface="Times New Roman"/>
                <a:ea typeface="Times New Roman"/>
                <a:cs typeface="Times New Roman"/>
                <a:sym typeface="Times New Roman"/>
              </a:rPr>
              <a:t>Keywords: Machine Translation, Natural Language Processing (NLP), Artificial Intelligence (AI), Multilingual Support, Optical Character Recognition (OCR), Context-Aware Translation, Indian Regional Languages, Language Accessibility, Knowledge Dissemination, Educational Resources, Legal Document Translation, Text Extraction.</a:t>
            </a:r>
            <a:endParaRPr sz="1934">
              <a:latin typeface="Times New Roman"/>
              <a:ea typeface="Times New Roman"/>
              <a:cs typeface="Times New Roman"/>
              <a:sym typeface="Times New Roman"/>
            </a:endParaRPr>
          </a:p>
          <a:p>
            <a:pPr marL="342900" lvl="0" indent="-190500" algn="just" rtl="0">
              <a:lnSpc>
                <a:spcPct val="100000"/>
              </a:lnSpc>
              <a:spcBef>
                <a:spcPts val="800"/>
              </a:spcBef>
              <a:spcAft>
                <a:spcPts val="0"/>
              </a:spcAft>
              <a:buSzPct val="100000"/>
              <a:buNone/>
            </a:pPr>
            <a:r>
              <a:rPr lang="en-US" b="1">
                <a:latin typeface="Times New Roman"/>
                <a:ea typeface="Times New Roman"/>
                <a:cs typeface="Times New Roman"/>
                <a:sym typeface="Times New Roman"/>
              </a:rPr>
              <a:t>OBJECTIVE OF PROJECT </a:t>
            </a:r>
            <a:r>
              <a:rPr lang="en-US" sz="2800" b="1">
                <a:latin typeface="Times New Roman"/>
                <a:ea typeface="Times New Roman"/>
                <a:cs typeface="Times New Roman"/>
                <a:sym typeface="Times New Roman"/>
              </a:rPr>
              <a:t>:</a:t>
            </a:r>
            <a:endParaRPr/>
          </a:p>
          <a:p>
            <a:pPr marL="0" lvl="0" indent="0" algn="l" rtl="0">
              <a:lnSpc>
                <a:spcPct val="115000"/>
              </a:lnSpc>
              <a:spcBef>
                <a:spcPts val="1200"/>
              </a:spcBef>
              <a:spcAft>
                <a:spcPts val="0"/>
              </a:spcAft>
              <a:buClr>
                <a:schemeClr val="dk1"/>
              </a:buClr>
              <a:buSzPct val="47856"/>
              <a:buFont typeface="Arial"/>
              <a:buNone/>
            </a:pPr>
            <a:r>
              <a:rPr lang="en-US" sz="2298">
                <a:latin typeface="Times New Roman"/>
                <a:ea typeface="Times New Roman"/>
                <a:cs typeface="Times New Roman"/>
                <a:sym typeface="Times New Roman"/>
              </a:rPr>
              <a:t>To develop an AI-powered, context-aware translation system that accurately converts English resource materials into major Indian regional languages, ensuring accessibility and readability for diverse linguistic communities.</a:t>
            </a:r>
            <a:endParaRPr sz="2298">
              <a:latin typeface="Times New Roman"/>
              <a:ea typeface="Times New Roman"/>
              <a:cs typeface="Times New Roman"/>
              <a:sym typeface="Times New Roman"/>
            </a:endParaRPr>
          </a:p>
          <a:p>
            <a:pPr marL="342900" lvl="0" indent="-190500" algn="just" rtl="0">
              <a:lnSpc>
                <a:spcPct val="100000"/>
              </a:lnSpc>
              <a:spcBef>
                <a:spcPts val="1200"/>
              </a:spcBef>
              <a:spcAft>
                <a:spcPts val="0"/>
              </a:spcAft>
              <a:buSzPct val="150000"/>
              <a:buNone/>
            </a:pPr>
            <a:endParaRPr sz="1600">
              <a:latin typeface="Times New Roman"/>
              <a:ea typeface="Times New Roman"/>
              <a:cs typeface="Times New Roman"/>
              <a:sym typeface="Times New Roman"/>
            </a:endParaRPr>
          </a:p>
          <a:p>
            <a:pPr marL="342900" lvl="0" indent="-190500" algn="just" rtl="0">
              <a:lnSpc>
                <a:spcPct val="100000"/>
              </a:lnSpc>
              <a:spcBef>
                <a:spcPts val="0"/>
              </a:spcBef>
              <a:spcAft>
                <a:spcPts val="0"/>
              </a:spcAft>
              <a:buSzPct val="85714"/>
              <a:buNone/>
            </a:pPr>
            <a:endParaRPr sz="2800" b="1">
              <a:latin typeface="Times New Roman"/>
              <a:ea typeface="Times New Roman"/>
              <a:cs typeface="Times New Roman"/>
              <a:sym typeface="Times New Roman"/>
            </a:endParaRPr>
          </a:p>
          <a:p>
            <a:pPr marL="342900" lvl="0" indent="-190500" algn="just" rtl="0">
              <a:lnSpc>
                <a:spcPct val="100000"/>
              </a:lnSpc>
              <a:spcBef>
                <a:spcPts val="0"/>
              </a:spcBef>
              <a:spcAft>
                <a:spcPts val="0"/>
              </a:spcAft>
              <a:buSzPct val="66666"/>
              <a:buNone/>
            </a:pPr>
            <a:endParaRPr sz="3600">
              <a:latin typeface="Play"/>
              <a:ea typeface="Play"/>
              <a:cs typeface="Play"/>
              <a:sym typeface="Play"/>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6"/>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indent="0" algn="l" rtl="0">
              <a:lnSpc>
                <a:spcPct val="200000"/>
              </a:lnSpc>
              <a:spcBef>
                <a:spcPts val="0"/>
              </a:spcBef>
              <a:spcAft>
                <a:spcPts val="0"/>
              </a:spcAft>
              <a:buSzPts val="2800"/>
              <a:buNone/>
            </a:pPr>
            <a:r>
              <a:rPr lang="en-US">
                <a:latin typeface="Cambria"/>
                <a:ea typeface="Cambria"/>
                <a:cs typeface="Cambria"/>
                <a:sym typeface="Cambria"/>
              </a:rPr>
              <a:t>Github Link</a:t>
            </a:r>
            <a:endParaRPr/>
          </a:p>
        </p:txBody>
      </p:sp>
      <p:sp>
        <p:nvSpPr>
          <p:cNvPr id="110" name="Google Shape;110;p16"/>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100000"/>
              </a:lnSpc>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100000"/>
              </a:lnSpc>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200000"/>
              </a:lnSpc>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200000"/>
              </a:lnSpc>
              <a:spcBef>
                <a:spcPts val="0"/>
              </a:spcBef>
              <a:spcAft>
                <a:spcPts val="0"/>
              </a:spcAft>
              <a:buClr>
                <a:schemeClr val="dk1"/>
              </a:buClr>
              <a:buSzPts val="2400"/>
              <a:buNone/>
            </a:pPr>
            <a:endParaRPr>
              <a:latin typeface="Cambria"/>
              <a:ea typeface="Cambria"/>
              <a:cs typeface="Cambria"/>
              <a:sym typeface="Cambria"/>
            </a:endParaRPr>
          </a:p>
          <a:p>
            <a:pPr marL="342900" lvl="0" indent="-190500" algn="just" rtl="0">
              <a:lnSpc>
                <a:spcPct val="200000"/>
              </a:lnSpc>
              <a:spcBef>
                <a:spcPts val="0"/>
              </a:spcBef>
              <a:spcAft>
                <a:spcPts val="0"/>
              </a:spcAft>
              <a:buClr>
                <a:schemeClr val="dk1"/>
              </a:buClr>
              <a:buSzPts val="2400"/>
              <a:buNone/>
            </a:pPr>
            <a:endParaRPr>
              <a:latin typeface="Cambria"/>
              <a:ea typeface="Cambria"/>
              <a:cs typeface="Cambria"/>
              <a:sym typeface="Cambria"/>
            </a:endParaRPr>
          </a:p>
        </p:txBody>
      </p:sp>
      <p:sp>
        <p:nvSpPr>
          <p:cNvPr id="111" name="Google Shape;111;p16"/>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p>
            <a:pPr marL="342900" marR="0" lvl="0" indent="-19050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p:txBody>
      </p:sp>
      <p:sp>
        <p:nvSpPr>
          <p:cNvPr id="112" name="Google Shape;112;p16"/>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p>
            <a:pPr marL="342900" marR="0" lvl="0" indent="-190500" algn="just" rtl="0">
              <a:lnSpc>
                <a:spcPct val="100000"/>
              </a:lnSpc>
              <a:spcBef>
                <a:spcPts val="0"/>
              </a:spcBef>
              <a:spcAft>
                <a:spcPts val="0"/>
              </a:spcAft>
              <a:buClr>
                <a:schemeClr val="dk1"/>
              </a:buClr>
              <a:buSzPts val="2400"/>
              <a:buFont typeface="Arial"/>
              <a:buNone/>
            </a:pPr>
            <a:r>
              <a:rPr lang="en-US" sz="2400" b="1" i="0" u="none" strike="noStrike" cap="none">
                <a:solidFill>
                  <a:srgbClr val="953734"/>
                </a:solidFill>
                <a:latin typeface="Cambria"/>
                <a:ea typeface="Cambria"/>
                <a:cs typeface="Cambria"/>
                <a:sym typeface="Cambria"/>
              </a:rPr>
              <a:t>Github Link</a:t>
            </a:r>
            <a:endParaRPr/>
          </a:p>
          <a:p>
            <a:pPr marL="342900" marR="0" lvl="0" indent="-190500" algn="just" rtl="0">
              <a:lnSpc>
                <a:spcPct val="1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lvl="0" indent="-190500" algn="just" rtl="0">
              <a:lnSpc>
                <a:spcPct val="200000"/>
              </a:lnSpc>
              <a:spcBef>
                <a:spcPts val="0"/>
              </a:spcBef>
              <a:spcAft>
                <a:spcPts val="0"/>
              </a:spcAft>
              <a:buClr>
                <a:schemeClr val="dk1"/>
              </a:buClr>
              <a:buSzPts val="2400"/>
              <a:buFont typeface="Arial"/>
              <a:buNone/>
            </a:pPr>
            <a:r>
              <a:rPr lang="en-US" sz="2400">
                <a:solidFill>
                  <a:schemeClr val="dk1"/>
                </a:solidFill>
                <a:latin typeface="Cambria"/>
                <a:ea typeface="Cambria"/>
                <a:cs typeface="Cambria"/>
                <a:sym typeface="Cambria"/>
              </a:rPr>
              <a:t>https://github.com/Abdulla2403/Multilingual-Translation-System.</a:t>
            </a:r>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a:p>
            <a:pPr marL="342900" marR="0" lvl="0" indent="-190500" algn="just" rtl="0">
              <a:lnSpc>
                <a:spcPct val="200000"/>
              </a:lnSpc>
              <a:spcBef>
                <a:spcPts val="0"/>
              </a:spcBef>
              <a:spcAft>
                <a:spcPts val="0"/>
              </a:spcAft>
              <a:buClr>
                <a:schemeClr val="dk1"/>
              </a:buClr>
              <a:buSzPts val="2400"/>
              <a:buFont typeface="Arial"/>
              <a:buNone/>
            </a:pPr>
            <a:endParaRPr sz="2400" b="0" i="0" u="none" strike="noStrike" cap="none">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7"/>
          <p:cNvSpPr txBox="1">
            <a:spLocks noGrp="1"/>
          </p:cNvSpPr>
          <p:nvPr>
            <p:ph type="title"/>
          </p:nvPr>
        </p:nvSpPr>
        <p:spPr>
          <a:xfrm>
            <a:off x="812800" y="518249"/>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sz="2800" b="1">
                <a:latin typeface="Times New Roman"/>
                <a:ea typeface="Times New Roman"/>
                <a:cs typeface="Times New Roman"/>
                <a:sym typeface="Times New Roman"/>
              </a:rPr>
              <a:t>INTRODUCTION</a:t>
            </a:r>
            <a:br>
              <a:rPr lang="en-US" sz="2800" b="1">
                <a:latin typeface="Times New Roman"/>
                <a:ea typeface="Times New Roman"/>
                <a:cs typeface="Times New Roman"/>
                <a:sym typeface="Times New Roman"/>
              </a:rPr>
            </a:br>
            <a:endParaRPr/>
          </a:p>
        </p:txBody>
      </p:sp>
      <p:sp>
        <p:nvSpPr>
          <p:cNvPr id="118" name="Google Shape;118;p17"/>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20000"/>
          </a:bodyPr>
          <a:lstStyle/>
          <a:p>
            <a:pPr marL="0" lvl="0" indent="0" algn="l" rtl="0">
              <a:spcBef>
                <a:spcPts val="0"/>
              </a:spcBef>
              <a:spcAft>
                <a:spcPts val="0"/>
              </a:spcAft>
              <a:buNone/>
            </a:pPr>
            <a:r>
              <a:rPr lang="en-US" sz="1200">
                <a:latin typeface="Calibri"/>
                <a:ea typeface="Calibri"/>
                <a:cs typeface="Calibri"/>
                <a:sym typeface="Calibri"/>
              </a:rPr>
              <a:t>I</a:t>
            </a:r>
            <a:r>
              <a:rPr lang="en-US" sz="1674">
                <a:latin typeface="Calibri"/>
                <a:ea typeface="Calibri"/>
                <a:cs typeface="Calibri"/>
                <a:sym typeface="Calibri"/>
              </a:rPr>
              <a:t>ndia is a multilingual country where many important educational, legal, and informational resources are available primarily in English. This creates a language barrier, making it difficult for non-English speakers to access and understand crucial information. To address this issue, we propose the development of a </a:t>
            </a:r>
            <a:r>
              <a:rPr lang="en-US" sz="1674" b="1">
                <a:latin typeface="Calibri"/>
                <a:ea typeface="Calibri"/>
                <a:cs typeface="Calibri"/>
                <a:sym typeface="Calibri"/>
              </a:rPr>
              <a:t>translation software</a:t>
            </a:r>
            <a:r>
              <a:rPr lang="en-US" sz="1674">
                <a:latin typeface="Calibri"/>
                <a:ea typeface="Calibri"/>
                <a:cs typeface="Calibri"/>
                <a:sym typeface="Calibri"/>
              </a:rPr>
              <a:t> that can convert resource materials from English to major Indian regional languages, including </a:t>
            </a:r>
            <a:r>
              <a:rPr lang="en-US" sz="1674" b="1">
                <a:latin typeface="Calibri"/>
                <a:ea typeface="Calibri"/>
                <a:cs typeface="Calibri"/>
                <a:sym typeface="Calibri"/>
              </a:rPr>
              <a:t>Hindi, Marathi, Bengali, Gujarati, Tamil, and Telugu</a:t>
            </a:r>
            <a:r>
              <a:rPr lang="en-US" sz="1674">
                <a:latin typeface="Calibri"/>
                <a:ea typeface="Calibri"/>
                <a:cs typeface="Calibri"/>
                <a:sym typeface="Calibri"/>
              </a:rPr>
              <a:t>.</a:t>
            </a:r>
            <a:endParaRPr sz="1674">
              <a:latin typeface="Calibri"/>
              <a:ea typeface="Calibri"/>
              <a:cs typeface="Calibri"/>
              <a:sym typeface="Calibri"/>
            </a:endParaRPr>
          </a:p>
          <a:p>
            <a:pPr marL="0" lvl="0" indent="0" algn="l" rtl="0">
              <a:spcBef>
                <a:spcPts val="0"/>
              </a:spcBef>
              <a:spcAft>
                <a:spcPts val="0"/>
              </a:spcAft>
              <a:buNone/>
            </a:pPr>
            <a:endParaRPr sz="1674">
              <a:latin typeface="Calibri"/>
              <a:ea typeface="Calibri"/>
              <a:cs typeface="Calibri"/>
              <a:sym typeface="Calibri"/>
            </a:endParaRPr>
          </a:p>
          <a:p>
            <a:pPr marL="0" lvl="0" indent="0" algn="l" rtl="0">
              <a:spcBef>
                <a:spcPts val="0"/>
              </a:spcBef>
              <a:spcAft>
                <a:spcPts val="0"/>
              </a:spcAft>
              <a:buNone/>
            </a:pPr>
            <a:endParaRPr sz="1674">
              <a:latin typeface="Calibri"/>
              <a:ea typeface="Calibri"/>
              <a:cs typeface="Calibri"/>
              <a:sym typeface="Calibri"/>
            </a:endParaRPr>
          </a:p>
          <a:p>
            <a:pPr marL="0" lvl="0" indent="0" algn="l" rtl="0">
              <a:spcBef>
                <a:spcPts val="0"/>
              </a:spcBef>
              <a:spcAft>
                <a:spcPts val="0"/>
              </a:spcAft>
              <a:buNone/>
            </a:pPr>
            <a:r>
              <a:rPr lang="en-US" sz="1674">
                <a:latin typeface="Calibri"/>
                <a:ea typeface="Calibri"/>
                <a:cs typeface="Calibri"/>
                <a:sym typeface="Calibri"/>
              </a:rPr>
              <a:t>The software will support various formats such as </a:t>
            </a:r>
            <a:r>
              <a:rPr lang="en-US" sz="1674" b="1">
                <a:latin typeface="Calibri"/>
                <a:ea typeface="Calibri"/>
                <a:cs typeface="Calibri"/>
                <a:sym typeface="Calibri"/>
              </a:rPr>
              <a:t>Word documents, PDFs, and text extracted from images</a:t>
            </a:r>
            <a:r>
              <a:rPr lang="en-US" sz="1674">
                <a:latin typeface="Calibri"/>
                <a:ea typeface="Calibri"/>
                <a:cs typeface="Calibri"/>
                <a:sym typeface="Calibri"/>
              </a:rPr>
              <a:t>. Unlike basic translation tools that provide word-for-word translations, this system will focus on </a:t>
            </a:r>
            <a:r>
              <a:rPr lang="en-US" sz="1674" b="1">
                <a:latin typeface="Calibri"/>
                <a:ea typeface="Calibri"/>
                <a:cs typeface="Calibri"/>
                <a:sym typeface="Calibri"/>
              </a:rPr>
              <a:t>context-aware translation</a:t>
            </a:r>
            <a:r>
              <a:rPr lang="en-US" sz="1674">
                <a:latin typeface="Calibri"/>
                <a:ea typeface="Calibri"/>
                <a:cs typeface="Calibri"/>
                <a:sym typeface="Calibri"/>
              </a:rPr>
              <a:t>, ensuring that the meaning is preserved while keeping the language simple and easy to understand. The goal is to make the content </a:t>
            </a:r>
            <a:r>
              <a:rPr lang="en-US" sz="1674" b="1">
                <a:latin typeface="Calibri"/>
                <a:ea typeface="Calibri"/>
                <a:cs typeface="Calibri"/>
                <a:sym typeface="Calibri"/>
              </a:rPr>
              <a:t>accessible to the general public without using complex or colloquial terms</a:t>
            </a:r>
            <a:r>
              <a:rPr lang="en-US" sz="1674">
                <a:latin typeface="Calibri"/>
                <a:ea typeface="Calibri"/>
                <a:cs typeface="Calibri"/>
                <a:sym typeface="Calibri"/>
              </a:rPr>
              <a:t>.</a:t>
            </a:r>
            <a:endParaRPr sz="1674">
              <a:latin typeface="Calibri"/>
              <a:ea typeface="Calibri"/>
              <a:cs typeface="Calibri"/>
              <a:sym typeface="Calibri"/>
            </a:endParaRPr>
          </a:p>
          <a:p>
            <a:pPr marL="0" lvl="0" indent="0" algn="l" rtl="0">
              <a:spcBef>
                <a:spcPts val="0"/>
              </a:spcBef>
              <a:spcAft>
                <a:spcPts val="0"/>
              </a:spcAft>
              <a:buNone/>
            </a:pPr>
            <a:r>
              <a:rPr lang="en-US" sz="1674">
                <a:latin typeface="Calibri"/>
                <a:ea typeface="Calibri"/>
                <a:cs typeface="Calibri"/>
                <a:sym typeface="Calibri"/>
              </a:rPr>
              <a:t>To achieve this, the software will integrate </a:t>
            </a:r>
            <a:r>
              <a:rPr lang="en-US" sz="1674" b="1">
                <a:latin typeface="Calibri"/>
                <a:ea typeface="Calibri"/>
                <a:cs typeface="Calibri"/>
                <a:sym typeface="Calibri"/>
              </a:rPr>
              <a:t>Artificial Intelligence (AI), Natural Language Processing (NLP), and Optical Character Recognition (OCR)</a:t>
            </a:r>
            <a:r>
              <a:rPr lang="en-US" sz="1674">
                <a:latin typeface="Calibri"/>
                <a:ea typeface="Calibri"/>
                <a:cs typeface="Calibri"/>
                <a:sym typeface="Calibri"/>
              </a:rPr>
              <a:t> for text extraction and accurate translation. By providing clear and meaningful translations, this solution aims to </a:t>
            </a:r>
            <a:r>
              <a:rPr lang="en-US" sz="1674" b="1">
                <a:latin typeface="Calibri"/>
                <a:ea typeface="Calibri"/>
                <a:cs typeface="Calibri"/>
                <a:sym typeface="Calibri"/>
              </a:rPr>
              <a:t>improve awareness, education, and legal understanding</a:t>
            </a:r>
            <a:r>
              <a:rPr lang="en-US" sz="1674">
                <a:latin typeface="Calibri"/>
                <a:ea typeface="Calibri"/>
                <a:cs typeface="Calibri"/>
                <a:sym typeface="Calibri"/>
              </a:rPr>
              <a:t> across diverse linguistic communities in India.</a:t>
            </a:r>
            <a:endParaRPr sz="1674">
              <a:latin typeface="Calibri"/>
              <a:ea typeface="Calibri"/>
              <a:cs typeface="Calibri"/>
              <a:sym typeface="Calibri"/>
            </a:endParaRPr>
          </a:p>
          <a:p>
            <a:pPr marL="0" lvl="0" indent="0" algn="l" rtl="0">
              <a:spcBef>
                <a:spcPts val="0"/>
              </a:spcBef>
              <a:spcAft>
                <a:spcPts val="0"/>
              </a:spcAft>
              <a:buNone/>
            </a:pPr>
            <a:endParaRPr sz="1674">
              <a:latin typeface="Calibri"/>
              <a:ea typeface="Calibri"/>
              <a:cs typeface="Calibri"/>
              <a:sym typeface="Calibri"/>
            </a:endParaRPr>
          </a:p>
          <a:p>
            <a:pPr marL="0" lvl="0" indent="0" algn="l" rtl="0">
              <a:spcBef>
                <a:spcPts val="0"/>
              </a:spcBef>
              <a:spcAft>
                <a:spcPts val="0"/>
              </a:spcAft>
              <a:buNone/>
            </a:pPr>
            <a:endParaRPr sz="1674">
              <a:latin typeface="Calibri"/>
              <a:ea typeface="Calibri"/>
              <a:cs typeface="Calibri"/>
              <a:sym typeface="Calibri"/>
            </a:endParaRPr>
          </a:p>
          <a:p>
            <a:pPr marL="0" lvl="0" indent="0" algn="l" rtl="0">
              <a:spcBef>
                <a:spcPts val="0"/>
              </a:spcBef>
              <a:spcAft>
                <a:spcPts val="0"/>
              </a:spcAft>
              <a:buNone/>
            </a:pPr>
            <a:r>
              <a:rPr lang="en-US" sz="1674">
                <a:latin typeface="Calibri"/>
                <a:ea typeface="Calibri"/>
                <a:cs typeface="Calibri"/>
                <a:sym typeface="Calibri"/>
              </a:rPr>
              <a:t>This project will play a crucial role in making important information available to a larger audience, including students, industries, law enforcement, and policymakers, ultimately helping to </a:t>
            </a:r>
            <a:r>
              <a:rPr lang="en-US" sz="1674" b="1">
                <a:latin typeface="Calibri"/>
                <a:ea typeface="Calibri"/>
                <a:cs typeface="Calibri"/>
                <a:sym typeface="Calibri"/>
              </a:rPr>
              <a:t>bridge the language gap in knowledge dissemination</a:t>
            </a:r>
            <a:r>
              <a:rPr lang="en-US" sz="1674">
                <a:latin typeface="Calibri"/>
                <a:ea typeface="Calibri"/>
                <a:cs typeface="Calibri"/>
                <a:sym typeface="Calibri"/>
              </a:rPr>
              <a:t>.</a:t>
            </a:r>
            <a:endParaRPr sz="1674">
              <a:latin typeface="Calibri"/>
              <a:ea typeface="Calibri"/>
              <a:cs typeface="Calibri"/>
              <a:sym typeface="Calibri"/>
            </a:endParaRPr>
          </a:p>
          <a:p>
            <a:pPr marL="0" lvl="0" indent="0" algn="l" rtl="0">
              <a:lnSpc>
                <a:spcPct val="100000"/>
              </a:lnSpc>
              <a:spcBef>
                <a:spcPts val="480"/>
              </a:spcBef>
              <a:spcAft>
                <a:spcPts val="0"/>
              </a:spcAft>
              <a:buNone/>
            </a:pPr>
            <a:endParaRPr>
              <a:solidFill>
                <a:srgbClr val="000000"/>
              </a:solidFill>
              <a:latin typeface="Times New Roman"/>
              <a:ea typeface="Times New Roman"/>
              <a:cs typeface="Times New Roman"/>
              <a:sym typeface="Times New Roman"/>
            </a:endParaRPr>
          </a:p>
          <a:p>
            <a:pPr marL="457200" lvl="0" indent="-228600" algn="l" rtl="0">
              <a:lnSpc>
                <a:spcPct val="100000"/>
              </a:lnSpc>
              <a:spcBef>
                <a:spcPts val="480"/>
              </a:spcBef>
              <a:spcAft>
                <a:spcPts val="0"/>
              </a:spcAft>
              <a:buClr>
                <a:schemeClr val="dk1"/>
              </a:buClr>
              <a:buSzPts val="24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8"/>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sz="2800" b="1">
                <a:latin typeface="Times New Roman"/>
                <a:ea typeface="Times New Roman"/>
                <a:cs typeface="Times New Roman"/>
                <a:sym typeface="Times New Roman"/>
              </a:rPr>
              <a:t>Existing method and Disadvantages in it</a:t>
            </a:r>
            <a:endParaRPr/>
          </a:p>
        </p:txBody>
      </p:sp>
      <p:sp>
        <p:nvSpPr>
          <p:cNvPr id="124" name="Google Shape;124;p18"/>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115000"/>
              </a:lnSpc>
              <a:spcBef>
                <a:spcPts val="1400"/>
              </a:spcBef>
              <a:spcAft>
                <a:spcPts val="0"/>
              </a:spcAft>
              <a:buClr>
                <a:schemeClr val="dk1"/>
              </a:buClr>
              <a:buSzPct val="57894"/>
              <a:buFont typeface="Arial"/>
              <a:buNone/>
            </a:pPr>
            <a:r>
              <a:rPr lang="en-US" sz="1900" b="1">
                <a:latin typeface="Cambria"/>
                <a:ea typeface="Cambria"/>
                <a:cs typeface="Cambria"/>
                <a:sym typeface="Cambria"/>
              </a:rPr>
              <a:t>Existing Method and Disadvantages</a:t>
            </a:r>
            <a:endParaRPr sz="1900" b="1">
              <a:latin typeface="Cambria"/>
              <a:ea typeface="Cambria"/>
              <a:cs typeface="Cambria"/>
              <a:sym typeface="Cambria"/>
            </a:endParaRPr>
          </a:p>
          <a:p>
            <a:pPr marL="0" lvl="0" indent="0" algn="l" rtl="0">
              <a:lnSpc>
                <a:spcPct val="115000"/>
              </a:lnSpc>
              <a:spcBef>
                <a:spcPts val="1200"/>
              </a:spcBef>
              <a:spcAft>
                <a:spcPts val="0"/>
              </a:spcAft>
              <a:buClr>
                <a:schemeClr val="dk1"/>
              </a:buClr>
              <a:buSzPct val="64705"/>
              <a:buFont typeface="Arial"/>
              <a:buNone/>
            </a:pPr>
            <a:r>
              <a:rPr lang="en-US" sz="1700">
                <a:latin typeface="Cambria"/>
                <a:ea typeface="Cambria"/>
                <a:cs typeface="Cambria"/>
                <a:sym typeface="Cambria"/>
              </a:rPr>
              <a:t>Currently, users rely on basic translation tools like Google Translate or manual translation services to convert resource materials into Indian languages. These methods often fail to preserve the context, accuracy, and readability of the original content. Additionally, they struggle with multi-format documents such as PDFs, scanned images, and structured reports, making it difficult to extract and translate text effectively.</a:t>
            </a:r>
            <a:endParaRPr sz="1700">
              <a:latin typeface="Cambria"/>
              <a:ea typeface="Cambria"/>
              <a:cs typeface="Cambria"/>
              <a:sym typeface="Cambria"/>
            </a:endParaRPr>
          </a:p>
          <a:p>
            <a:pPr marL="0" lvl="0" indent="0" algn="l" rtl="0">
              <a:lnSpc>
                <a:spcPct val="115000"/>
              </a:lnSpc>
              <a:spcBef>
                <a:spcPts val="1200"/>
              </a:spcBef>
              <a:spcAft>
                <a:spcPts val="0"/>
              </a:spcAft>
              <a:buClr>
                <a:schemeClr val="dk1"/>
              </a:buClr>
              <a:buSzPct val="64705"/>
              <a:buFont typeface="Arial"/>
              <a:buNone/>
            </a:pPr>
            <a:r>
              <a:rPr lang="en-US" sz="1700" b="1">
                <a:latin typeface="Cambria"/>
                <a:ea typeface="Cambria"/>
                <a:cs typeface="Cambria"/>
                <a:sym typeface="Cambria"/>
              </a:rPr>
              <a:t>Disadvantages:</a:t>
            </a:r>
            <a:endParaRPr sz="1700" b="1">
              <a:latin typeface="Cambria"/>
              <a:ea typeface="Cambria"/>
              <a:cs typeface="Cambria"/>
              <a:sym typeface="Cambria"/>
            </a:endParaRPr>
          </a:p>
          <a:p>
            <a:pPr marL="457200" lvl="0" indent="-328453" algn="l" rtl="0">
              <a:lnSpc>
                <a:spcPct val="115000"/>
              </a:lnSpc>
              <a:spcBef>
                <a:spcPts val="1200"/>
              </a:spcBef>
              <a:spcAft>
                <a:spcPts val="0"/>
              </a:spcAft>
              <a:buSzPct val="100000"/>
              <a:buChar char="●"/>
            </a:pPr>
            <a:r>
              <a:rPr lang="en-US" sz="1700" b="1">
                <a:latin typeface="Cambria"/>
                <a:ea typeface="Cambria"/>
                <a:cs typeface="Cambria"/>
                <a:sym typeface="Cambria"/>
              </a:rPr>
              <a:t>Lack of Context Awareness:</a:t>
            </a:r>
            <a:r>
              <a:rPr lang="en-US" sz="1700">
                <a:latin typeface="Cambria"/>
                <a:ea typeface="Cambria"/>
                <a:cs typeface="Cambria"/>
                <a:sym typeface="Cambria"/>
              </a:rPr>
              <a:t> Generic translation tools provide word-for-word translations, often leading to misinterpretations.</a:t>
            </a:r>
            <a:endParaRPr sz="1700">
              <a:latin typeface="Cambria"/>
              <a:ea typeface="Cambria"/>
              <a:cs typeface="Cambria"/>
              <a:sym typeface="Cambria"/>
            </a:endParaRPr>
          </a:p>
          <a:p>
            <a:pPr marL="457200" lvl="0" indent="-328453" algn="l" rtl="0">
              <a:lnSpc>
                <a:spcPct val="115000"/>
              </a:lnSpc>
              <a:spcBef>
                <a:spcPts val="0"/>
              </a:spcBef>
              <a:spcAft>
                <a:spcPts val="0"/>
              </a:spcAft>
              <a:buSzPct val="100000"/>
              <a:buChar char="●"/>
            </a:pPr>
            <a:r>
              <a:rPr lang="en-US" sz="1700" b="1">
                <a:latin typeface="Cambria"/>
                <a:ea typeface="Cambria"/>
                <a:cs typeface="Cambria"/>
                <a:sym typeface="Cambria"/>
              </a:rPr>
              <a:t>Inaccuracy in Technical and Legal Documents:</a:t>
            </a:r>
            <a:r>
              <a:rPr lang="en-US" sz="1700">
                <a:latin typeface="Cambria"/>
                <a:ea typeface="Cambria"/>
                <a:cs typeface="Cambria"/>
                <a:sym typeface="Cambria"/>
              </a:rPr>
              <a:t> Critical information in legal, educational, or official documents may get distorted due to incorrect phrasing.</a:t>
            </a:r>
            <a:endParaRPr sz="1700">
              <a:latin typeface="Cambria"/>
              <a:ea typeface="Cambria"/>
              <a:cs typeface="Cambria"/>
              <a:sym typeface="Cambria"/>
            </a:endParaRPr>
          </a:p>
          <a:p>
            <a:pPr marL="457200" lvl="0" indent="-328453" algn="l" rtl="0">
              <a:lnSpc>
                <a:spcPct val="115000"/>
              </a:lnSpc>
              <a:spcBef>
                <a:spcPts val="0"/>
              </a:spcBef>
              <a:spcAft>
                <a:spcPts val="0"/>
              </a:spcAft>
              <a:buSzPct val="100000"/>
              <a:buChar char="●"/>
            </a:pPr>
            <a:r>
              <a:rPr lang="en-US" sz="1700" b="1">
                <a:latin typeface="Cambria"/>
                <a:ea typeface="Cambria"/>
                <a:cs typeface="Cambria"/>
                <a:sym typeface="Cambria"/>
              </a:rPr>
              <a:t>Limited Support for Multi-Format Documents:</a:t>
            </a:r>
            <a:r>
              <a:rPr lang="en-US" sz="1700">
                <a:latin typeface="Cambria"/>
                <a:ea typeface="Cambria"/>
                <a:cs typeface="Cambria"/>
                <a:sym typeface="Cambria"/>
              </a:rPr>
              <a:t> Many existing tools do not effectively process text from PDFs, scanned images, or structured reports.</a:t>
            </a:r>
            <a:endParaRPr sz="1700">
              <a:latin typeface="Cambria"/>
              <a:ea typeface="Cambria"/>
              <a:cs typeface="Cambria"/>
              <a:sym typeface="Cambria"/>
            </a:endParaRPr>
          </a:p>
          <a:p>
            <a:pPr marL="457200" lvl="0" indent="-328453" algn="l" rtl="0">
              <a:lnSpc>
                <a:spcPct val="115000"/>
              </a:lnSpc>
              <a:spcBef>
                <a:spcPts val="0"/>
              </a:spcBef>
              <a:spcAft>
                <a:spcPts val="0"/>
              </a:spcAft>
              <a:buSzPct val="100000"/>
              <a:buChar char="●"/>
            </a:pPr>
            <a:r>
              <a:rPr lang="en-US" sz="1700" b="1">
                <a:latin typeface="Cambria"/>
                <a:ea typeface="Cambria"/>
                <a:cs typeface="Cambria"/>
                <a:sym typeface="Cambria"/>
              </a:rPr>
              <a:t>Inconsistent Formatting:</a:t>
            </a:r>
            <a:r>
              <a:rPr lang="en-US" sz="1700">
                <a:latin typeface="Cambria"/>
                <a:ea typeface="Cambria"/>
                <a:cs typeface="Cambria"/>
                <a:sym typeface="Cambria"/>
              </a:rPr>
              <a:t> Translated content often loses its original structure, making it difficult to read and use.</a:t>
            </a:r>
            <a:endParaRPr sz="1700">
              <a:latin typeface="Cambria"/>
              <a:ea typeface="Cambria"/>
              <a:cs typeface="Cambria"/>
              <a:sym typeface="Cambria"/>
            </a:endParaRPr>
          </a:p>
          <a:p>
            <a:pPr marL="457200" lvl="0" indent="-328453" algn="l" rtl="0">
              <a:lnSpc>
                <a:spcPct val="115000"/>
              </a:lnSpc>
              <a:spcBef>
                <a:spcPts val="0"/>
              </a:spcBef>
              <a:spcAft>
                <a:spcPts val="0"/>
              </a:spcAft>
              <a:buSzPct val="100000"/>
              <a:buChar char="●"/>
            </a:pPr>
            <a:r>
              <a:rPr lang="en-US" sz="1700" b="1">
                <a:latin typeface="Cambria"/>
                <a:ea typeface="Cambria"/>
                <a:cs typeface="Cambria"/>
                <a:sym typeface="Cambria"/>
              </a:rPr>
              <a:t>Time-Consuming Manual Efforts:</a:t>
            </a:r>
            <a:r>
              <a:rPr lang="en-US" sz="1700">
                <a:latin typeface="Cambria"/>
                <a:ea typeface="Cambria"/>
                <a:cs typeface="Cambria"/>
                <a:sym typeface="Cambria"/>
              </a:rPr>
              <a:t> Manual translation is slow, costly, and not scalable for large volumes of content.</a:t>
            </a:r>
            <a:endParaRPr sz="1700">
              <a:latin typeface="Cambria"/>
              <a:ea typeface="Cambria"/>
              <a:cs typeface="Cambria"/>
              <a:sym typeface="Cambria"/>
            </a:endParaRPr>
          </a:p>
          <a:p>
            <a:pPr marL="0" lvl="0" indent="0" algn="l" rtl="0">
              <a:lnSpc>
                <a:spcPct val="115000"/>
              </a:lnSpc>
              <a:spcBef>
                <a:spcPts val="1200"/>
              </a:spcBef>
              <a:spcAft>
                <a:spcPts val="0"/>
              </a:spcAft>
              <a:buClr>
                <a:schemeClr val="dk1"/>
              </a:buClr>
              <a:buSzPct val="64705"/>
              <a:buFont typeface="Arial"/>
              <a:buNone/>
            </a:pPr>
            <a:r>
              <a:rPr lang="en-US" sz="1700">
                <a:latin typeface="Cambria"/>
                <a:ea typeface="Cambria"/>
                <a:cs typeface="Cambria"/>
                <a:sym typeface="Cambria"/>
              </a:rPr>
              <a:t>A unified, AI-powered solution is required to ensure accurate, context-aware, and scalable translation while preserving document structure and readability.</a:t>
            </a:r>
            <a:endParaRPr sz="1700">
              <a:latin typeface="Cambria"/>
              <a:ea typeface="Cambria"/>
              <a:cs typeface="Cambria"/>
              <a:sym typeface="Cambria"/>
            </a:endParaRPr>
          </a:p>
          <a:p>
            <a:pPr marL="457200" lvl="0" indent="-228600" algn="l" rtl="0">
              <a:lnSpc>
                <a:spcPct val="100000"/>
              </a:lnSpc>
              <a:spcBef>
                <a:spcPts val="1200"/>
              </a:spcBef>
              <a:spcAft>
                <a:spcPts val="0"/>
              </a:spcAft>
              <a:buClr>
                <a:schemeClr val="dk1"/>
              </a:buClr>
              <a:buSzPct val="100000"/>
              <a:buNone/>
            </a:pP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sz="2800" b="1">
                <a:latin typeface="Times New Roman"/>
                <a:ea typeface="Times New Roman"/>
                <a:cs typeface="Times New Roman"/>
                <a:sym typeface="Times New Roman"/>
              </a:rPr>
              <a:t>Proposed method and Advantages in it</a:t>
            </a:r>
            <a:endParaRPr/>
          </a:p>
        </p:txBody>
      </p:sp>
      <p:sp>
        <p:nvSpPr>
          <p:cNvPr id="130" name="Google Shape;130;p19"/>
          <p:cNvSpPr txBox="1">
            <a:spLocks noGrp="1"/>
          </p:cNvSpPr>
          <p:nvPr>
            <p:ph type="body" idx="1"/>
          </p:nvPr>
        </p:nvSpPr>
        <p:spPr>
          <a:xfrm>
            <a:off x="459850" y="1033825"/>
            <a:ext cx="11373900" cy="3948300"/>
          </a:xfrm>
          <a:prstGeom prst="rect">
            <a:avLst/>
          </a:prstGeom>
          <a:noFill/>
          <a:ln>
            <a:noFill/>
          </a:ln>
        </p:spPr>
        <p:txBody>
          <a:bodyPr spcFirstLastPara="1" wrap="square" lIns="91425" tIns="45700" rIns="91425" bIns="45700" anchor="t" anchorCtr="0">
            <a:noAutofit/>
          </a:bodyPr>
          <a:lstStyle/>
          <a:p>
            <a:pPr marL="76200" lvl="0" indent="0" algn="l" rtl="0">
              <a:lnSpc>
                <a:spcPct val="130000"/>
              </a:lnSpc>
              <a:spcBef>
                <a:spcPts val="480"/>
              </a:spcBef>
              <a:spcAft>
                <a:spcPts val="0"/>
              </a:spcAft>
              <a:buSzPts val="275"/>
              <a:buNone/>
            </a:pPr>
            <a:r>
              <a:rPr lang="en-US" sz="1450" b="1">
                <a:solidFill>
                  <a:srgbClr val="000000"/>
                </a:solidFill>
                <a:latin typeface="Cambria"/>
                <a:ea typeface="Cambria"/>
                <a:cs typeface="Cambria"/>
                <a:sym typeface="Cambria"/>
              </a:rPr>
              <a:t>TheProposed Method:</a:t>
            </a:r>
            <a:endParaRPr sz="1450">
              <a:solidFill>
                <a:srgbClr val="000000"/>
              </a:solidFill>
              <a:latin typeface="Cambria"/>
              <a:ea typeface="Cambria"/>
              <a:cs typeface="Cambria"/>
              <a:sym typeface="Cambria"/>
            </a:endParaRPr>
          </a:p>
          <a:p>
            <a:pPr marL="76200" lvl="0" indent="0" algn="l" rtl="0">
              <a:lnSpc>
                <a:spcPct val="130000"/>
              </a:lnSpc>
              <a:spcBef>
                <a:spcPts val="480"/>
              </a:spcBef>
              <a:spcAft>
                <a:spcPts val="0"/>
              </a:spcAft>
              <a:buSzPts val="275"/>
              <a:buNone/>
            </a:pPr>
            <a:r>
              <a:rPr lang="en-US" sz="1450">
                <a:solidFill>
                  <a:srgbClr val="000000"/>
                </a:solidFill>
                <a:latin typeface="Cambria"/>
                <a:ea typeface="Cambria"/>
                <a:cs typeface="Cambria"/>
                <a:sym typeface="Cambria"/>
              </a:rPr>
              <a:t>The system will integrate AI, NLP, and OCR technologies to convert resource materials from English into languages such as Hindi, Marathi, Bengali, Gujarati, Tamil, and Telugu. It will support various formats, including Word documents, PDFs, and text extracted from images. The focus will be on context-aware translation to preserve meaning while simplifying the language for better understanding2.</a:t>
            </a:r>
            <a:endParaRPr sz="1450" b="1">
              <a:solidFill>
                <a:srgbClr val="000000"/>
              </a:solidFill>
              <a:latin typeface="Cambria"/>
              <a:ea typeface="Cambria"/>
              <a:cs typeface="Cambria"/>
              <a:sym typeface="Cambria"/>
            </a:endParaRPr>
          </a:p>
          <a:p>
            <a:pPr marL="76200" lvl="0" indent="0" algn="l" rtl="0">
              <a:lnSpc>
                <a:spcPct val="130000"/>
              </a:lnSpc>
              <a:spcBef>
                <a:spcPts val="480"/>
              </a:spcBef>
              <a:spcAft>
                <a:spcPts val="0"/>
              </a:spcAft>
              <a:buSzPts val="275"/>
              <a:buNone/>
            </a:pPr>
            <a:r>
              <a:rPr lang="en-US" sz="1450" b="1">
                <a:solidFill>
                  <a:srgbClr val="000000"/>
                </a:solidFill>
                <a:latin typeface="Cambria"/>
                <a:ea typeface="Cambria"/>
                <a:cs typeface="Cambria"/>
                <a:sym typeface="Cambria"/>
              </a:rPr>
              <a:t>Advantages:</a:t>
            </a:r>
            <a:endParaRPr sz="1450">
              <a:solidFill>
                <a:srgbClr val="000000"/>
              </a:solidFill>
              <a:latin typeface="Times New Roman"/>
              <a:ea typeface="Times New Roman"/>
              <a:cs typeface="Times New Roman"/>
              <a:sym typeface="Times New Roman"/>
            </a:endParaRPr>
          </a:p>
          <a:p>
            <a:pPr marL="457200" lvl="0" indent="-320675" algn="l" rtl="0">
              <a:lnSpc>
                <a:spcPct val="130000"/>
              </a:lnSpc>
              <a:spcBef>
                <a:spcPts val="480"/>
              </a:spcBef>
              <a:spcAft>
                <a:spcPts val="0"/>
              </a:spcAft>
              <a:buClr>
                <a:srgbClr val="000000"/>
              </a:buClr>
              <a:buSzPts val="1450"/>
              <a:buFont typeface="Cambria"/>
              <a:buChar char="•"/>
            </a:pPr>
            <a:r>
              <a:rPr lang="en-US" sz="1450">
                <a:solidFill>
                  <a:srgbClr val="000000"/>
                </a:solidFill>
                <a:latin typeface="Cambria"/>
                <a:ea typeface="Cambria"/>
                <a:cs typeface="Cambria"/>
                <a:sym typeface="Cambria"/>
              </a:rPr>
              <a:t>Improved Data Accessibility and Availability: By breaking down language silos, the platform provides a centralized and accessible repository of translated information, enabling users across various linguistic communities to quickly locate and work with the data3.</a:t>
            </a:r>
            <a:endParaRPr sz="1450">
              <a:solidFill>
                <a:srgbClr val="000000"/>
              </a:solidFill>
              <a:latin typeface="Cambria"/>
              <a:ea typeface="Cambria"/>
              <a:cs typeface="Cambria"/>
              <a:sym typeface="Cambria"/>
            </a:endParaRPr>
          </a:p>
          <a:p>
            <a:pPr marL="457200" lvl="0" indent="-320675" algn="l" rtl="0">
              <a:lnSpc>
                <a:spcPct val="130000"/>
              </a:lnSpc>
              <a:spcBef>
                <a:spcPts val="0"/>
              </a:spcBef>
              <a:spcAft>
                <a:spcPts val="0"/>
              </a:spcAft>
              <a:buClr>
                <a:srgbClr val="000000"/>
              </a:buClr>
              <a:buSzPts val="1450"/>
              <a:buFont typeface="Cambria"/>
              <a:buChar char="•"/>
            </a:pPr>
            <a:r>
              <a:rPr lang="en-US" sz="1450">
                <a:solidFill>
                  <a:srgbClr val="000000"/>
                </a:solidFill>
                <a:latin typeface="Cambria"/>
                <a:ea typeface="Cambria"/>
                <a:cs typeface="Cambria"/>
                <a:sym typeface="Cambria"/>
              </a:rPr>
              <a:t>Seamless User Experience: A unified platform delivers a consistent experience2. Users can access various services through a single interface, reducing complexity and enhancing convenience4. The transition between different languages and resources is smooth, maintaining a consistent brand image2.</a:t>
            </a:r>
            <a:endParaRPr sz="1450">
              <a:solidFill>
                <a:srgbClr val="000000"/>
              </a:solidFill>
              <a:latin typeface="Cambria"/>
              <a:ea typeface="Cambria"/>
              <a:cs typeface="Cambria"/>
              <a:sym typeface="Cambria"/>
            </a:endParaRPr>
          </a:p>
          <a:p>
            <a:pPr marL="457200" lvl="0" indent="-320675" algn="l" rtl="0">
              <a:lnSpc>
                <a:spcPct val="130000"/>
              </a:lnSpc>
              <a:spcBef>
                <a:spcPts val="0"/>
              </a:spcBef>
              <a:spcAft>
                <a:spcPts val="0"/>
              </a:spcAft>
              <a:buClr>
                <a:srgbClr val="000000"/>
              </a:buClr>
              <a:buSzPts val="1450"/>
              <a:buFont typeface="Cambria"/>
              <a:buChar char="•"/>
            </a:pPr>
            <a:r>
              <a:rPr lang="en-US" sz="1450">
                <a:solidFill>
                  <a:srgbClr val="000000"/>
                </a:solidFill>
                <a:latin typeface="Cambria"/>
                <a:ea typeface="Cambria"/>
                <a:cs typeface="Cambria"/>
                <a:sym typeface="Cambria"/>
              </a:rPr>
              <a:t>Enhanced Agility and Scalability: Unified platforms provide businesses with the agility and scalability needed to adapt to changing market dynamics and emerging technologies2.</a:t>
            </a:r>
            <a:endParaRPr sz="1450">
              <a:solidFill>
                <a:srgbClr val="000000"/>
              </a:solidFill>
              <a:latin typeface="Cambria"/>
              <a:ea typeface="Cambria"/>
              <a:cs typeface="Cambria"/>
              <a:sym typeface="Cambria"/>
            </a:endParaRPr>
          </a:p>
          <a:p>
            <a:pPr marL="457200" lvl="0" indent="-320675" algn="l" rtl="0">
              <a:lnSpc>
                <a:spcPct val="130000"/>
              </a:lnSpc>
              <a:spcBef>
                <a:spcPts val="0"/>
              </a:spcBef>
              <a:spcAft>
                <a:spcPts val="0"/>
              </a:spcAft>
              <a:buClr>
                <a:srgbClr val="000000"/>
              </a:buClr>
              <a:buSzPts val="1450"/>
              <a:buFont typeface="Cambria"/>
              <a:buChar char="•"/>
            </a:pPr>
            <a:r>
              <a:rPr lang="en-US" sz="1450">
                <a:solidFill>
                  <a:srgbClr val="000000"/>
                </a:solidFill>
                <a:latin typeface="Cambria"/>
                <a:ea typeface="Cambria"/>
                <a:cs typeface="Cambria"/>
                <a:sym typeface="Cambria"/>
              </a:rPr>
              <a:t>Increased Operational Efficiency: The unified system streamlines the translation process and data management3. Centralized management and automated workflows reduce the time and effort required to manage and monitor translations, improving overall productivity2.</a:t>
            </a:r>
            <a:endParaRPr sz="1450">
              <a:solidFill>
                <a:srgbClr val="000000"/>
              </a:solidFill>
              <a:latin typeface="Cambria"/>
              <a:ea typeface="Cambria"/>
              <a:cs typeface="Cambria"/>
              <a:sym typeface="Cambria"/>
            </a:endParaRPr>
          </a:p>
          <a:p>
            <a:pPr marL="457200" lvl="0" indent="-320675" algn="l" rtl="0">
              <a:lnSpc>
                <a:spcPct val="130000"/>
              </a:lnSpc>
              <a:spcBef>
                <a:spcPts val="0"/>
              </a:spcBef>
              <a:spcAft>
                <a:spcPts val="0"/>
              </a:spcAft>
              <a:buClr>
                <a:srgbClr val="000000"/>
              </a:buClr>
              <a:buSzPts val="1450"/>
              <a:buFont typeface="Cambria"/>
              <a:buChar char="•"/>
            </a:pPr>
            <a:r>
              <a:rPr lang="en-US" sz="1450">
                <a:solidFill>
                  <a:srgbClr val="000000"/>
                </a:solidFill>
                <a:latin typeface="Cambria"/>
                <a:ea typeface="Cambria"/>
                <a:cs typeface="Cambria"/>
                <a:sym typeface="Cambria"/>
              </a:rPr>
              <a:t>Enhanced Data Quality and Consistency: Organizations can identify and resolve inconsistencies and errors by integrating data from various sources within the unified platform3. Data cleansing and standardization processes improve accuracy, ensuring reliable and consistent information3.</a:t>
            </a:r>
            <a:endParaRPr sz="1450">
              <a:solidFill>
                <a:srgbClr val="000000"/>
              </a:solidFill>
              <a:latin typeface="Cambria"/>
              <a:ea typeface="Cambria"/>
              <a:cs typeface="Cambria"/>
              <a:sym typeface="Cambria"/>
            </a:endParaRPr>
          </a:p>
          <a:p>
            <a:pPr marL="76200" lvl="0" indent="0" algn="l" rtl="0">
              <a:lnSpc>
                <a:spcPct val="130000"/>
              </a:lnSpc>
              <a:spcBef>
                <a:spcPts val="480"/>
              </a:spcBef>
              <a:spcAft>
                <a:spcPts val="0"/>
              </a:spcAft>
              <a:buClr>
                <a:schemeClr val="dk1"/>
              </a:buClr>
              <a:buSzPts val="275"/>
              <a:buFont typeface="Arial"/>
              <a:buNone/>
            </a:pPr>
            <a:endParaRPr sz="300">
              <a:solidFill>
                <a:srgbClr val="000000"/>
              </a:solidFill>
              <a:latin typeface="Times New Roman"/>
              <a:ea typeface="Times New Roman"/>
              <a:cs typeface="Times New Roman"/>
              <a:sym typeface="Times New Roman"/>
            </a:endParaRPr>
          </a:p>
          <a:p>
            <a:pPr marL="76200" lvl="0" indent="0" algn="l" rtl="0">
              <a:lnSpc>
                <a:spcPct val="130000"/>
              </a:lnSpc>
              <a:spcBef>
                <a:spcPts val="480"/>
              </a:spcBef>
              <a:spcAft>
                <a:spcPts val="0"/>
              </a:spcAft>
              <a:buSzPts val="600"/>
              <a:buNone/>
            </a:pPr>
            <a:endParaRPr sz="300">
              <a:solidFill>
                <a:srgbClr val="000000"/>
              </a:solidFill>
              <a:latin typeface="Times New Roman"/>
              <a:ea typeface="Times New Roman"/>
              <a:cs typeface="Times New Roman"/>
              <a:sym typeface="Times New Roman"/>
            </a:endParaRPr>
          </a:p>
          <a:p>
            <a:pPr marL="0" lvl="0" indent="0" algn="just" rtl="0">
              <a:lnSpc>
                <a:spcPct val="130000"/>
              </a:lnSpc>
              <a:spcBef>
                <a:spcPts val="480"/>
              </a:spcBef>
              <a:spcAft>
                <a:spcPts val="0"/>
              </a:spcAft>
              <a:buSzPts val="600"/>
              <a:buNone/>
            </a:pPr>
            <a:endParaRPr sz="500">
              <a:latin typeface="Times New Roman"/>
              <a:ea typeface="Times New Roman"/>
              <a:cs typeface="Times New Roman"/>
              <a:sym typeface="Times New Roman"/>
            </a:endParaRPr>
          </a:p>
          <a:p>
            <a:pPr marL="457200" lvl="0" indent="-228600" algn="l" rtl="0">
              <a:lnSpc>
                <a:spcPct val="80000"/>
              </a:lnSpc>
              <a:spcBef>
                <a:spcPts val="480"/>
              </a:spcBef>
              <a:spcAft>
                <a:spcPts val="0"/>
              </a:spcAft>
              <a:buClr>
                <a:schemeClr val="dk1"/>
              </a:buClr>
              <a:buSzPts val="600"/>
              <a:buNone/>
            </a:pPr>
            <a:endParaRPr sz="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812800" y="716418"/>
            <a:ext cx="10668000" cy="45719"/>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sz="2800" b="1">
                <a:latin typeface="Times New Roman"/>
                <a:ea typeface="Times New Roman"/>
                <a:cs typeface="Times New Roman"/>
                <a:sym typeface="Times New Roman"/>
              </a:rPr>
              <a:t>HARDWARE &amp; SOFTWARE REQUIREMENTS</a:t>
            </a:r>
            <a:br>
              <a:rPr lang="en-US" sz="2800" b="1">
                <a:latin typeface="Times New Roman"/>
                <a:ea typeface="Times New Roman"/>
                <a:cs typeface="Times New Roman"/>
                <a:sym typeface="Times New Roman"/>
              </a:rPr>
            </a:br>
            <a:endParaRPr/>
          </a:p>
        </p:txBody>
      </p:sp>
      <p:sp>
        <p:nvSpPr>
          <p:cNvPr id="136" name="Google Shape;136;p20"/>
          <p:cNvSpPr txBox="1">
            <a:spLocks noGrp="1"/>
          </p:cNvSpPr>
          <p:nvPr>
            <p:ph type="body" idx="1"/>
          </p:nvPr>
        </p:nvSpPr>
        <p:spPr>
          <a:xfrm>
            <a:off x="812801" y="1143001"/>
            <a:ext cx="5130800" cy="3057523"/>
          </a:xfrm>
          <a:prstGeom prst="rect">
            <a:avLst/>
          </a:prstGeom>
          <a:noFill/>
          <a:ln>
            <a:noFill/>
          </a:ln>
        </p:spPr>
        <p:txBody>
          <a:bodyPr spcFirstLastPara="1" wrap="square" lIns="91425" tIns="45700" rIns="91425" bIns="45700" anchor="t" anchorCtr="0">
            <a:noAutofit/>
          </a:bodyPr>
          <a:lstStyle/>
          <a:p>
            <a:pPr marL="0" lvl="0" indent="0" algn="just" rtl="0">
              <a:lnSpc>
                <a:spcPct val="150000"/>
              </a:lnSpc>
              <a:spcBef>
                <a:spcPts val="480"/>
              </a:spcBef>
              <a:spcAft>
                <a:spcPts val="0"/>
              </a:spcAft>
              <a:buSzPts val="2400"/>
              <a:buNone/>
            </a:pPr>
            <a:r>
              <a:rPr lang="en-US" sz="2000" b="1">
                <a:solidFill>
                  <a:srgbClr val="4F6128"/>
                </a:solidFill>
                <a:latin typeface="Times New Roman"/>
                <a:ea typeface="Times New Roman"/>
                <a:cs typeface="Times New Roman"/>
                <a:sym typeface="Times New Roman"/>
              </a:rPr>
              <a:t>SOFTWARE REQUIREMENS</a:t>
            </a:r>
            <a:endParaRPr sz="2000">
              <a:latin typeface="Times New Roman"/>
              <a:ea typeface="Times New Roman"/>
              <a:cs typeface="Times New Roman"/>
              <a:sym typeface="Times New Roman"/>
            </a:endParaRPr>
          </a:p>
          <a:p>
            <a:pPr marL="342900" lvl="0" indent="-342900" algn="just" rtl="0">
              <a:lnSpc>
                <a:spcPct val="115000"/>
              </a:lnSpc>
              <a:spcBef>
                <a:spcPts val="480"/>
              </a:spcBef>
              <a:spcAft>
                <a:spcPts val="0"/>
              </a:spcAft>
              <a:buSzPts val="2400"/>
              <a:buFont typeface="Noto Sans Symbols"/>
              <a:buChar char="∙"/>
            </a:pPr>
            <a:r>
              <a:rPr lang="en-US" sz="2000">
                <a:latin typeface="Times New Roman"/>
                <a:ea typeface="Times New Roman"/>
                <a:cs typeface="Times New Roman"/>
                <a:sym typeface="Times New Roman"/>
              </a:rPr>
              <a:t>Operating System            -   Windows 10	</a:t>
            </a:r>
            <a:endParaRPr sz="2000">
              <a:latin typeface="Calibri"/>
              <a:ea typeface="Calibri"/>
              <a:cs typeface="Calibri"/>
              <a:sym typeface="Calibri"/>
            </a:endParaRPr>
          </a:p>
          <a:p>
            <a:pPr marL="342900" lvl="0" indent="-342900" algn="just" rtl="0">
              <a:lnSpc>
                <a:spcPct val="115000"/>
              </a:lnSpc>
              <a:spcBef>
                <a:spcPts val="1480"/>
              </a:spcBef>
              <a:spcAft>
                <a:spcPts val="0"/>
              </a:spcAft>
              <a:buSzPts val="2400"/>
              <a:buFont typeface="Noto Sans Symbols"/>
              <a:buChar char="∙"/>
            </a:pPr>
            <a:r>
              <a:rPr lang="en-US" sz="2000">
                <a:latin typeface="Times New Roman"/>
                <a:ea typeface="Times New Roman"/>
                <a:cs typeface="Times New Roman"/>
                <a:sym typeface="Times New Roman"/>
              </a:rPr>
              <a:t>JDK			   -   Java(kotlin)</a:t>
            </a:r>
            <a:endParaRPr sz="2000">
              <a:latin typeface="Calibri"/>
              <a:ea typeface="Calibri"/>
              <a:cs typeface="Calibri"/>
              <a:sym typeface="Calibri"/>
            </a:endParaRPr>
          </a:p>
          <a:p>
            <a:pPr marL="342900" lvl="0" indent="-342900" algn="just" rtl="0">
              <a:lnSpc>
                <a:spcPct val="115000"/>
              </a:lnSpc>
              <a:spcBef>
                <a:spcPts val="1480"/>
              </a:spcBef>
              <a:spcAft>
                <a:spcPts val="0"/>
              </a:spcAft>
              <a:buSzPts val="2400"/>
              <a:buFont typeface="Noto Sans Symbols"/>
              <a:buChar char="∙"/>
            </a:pPr>
            <a:r>
              <a:rPr lang="en-US" sz="2000">
                <a:latin typeface="Times New Roman"/>
                <a:ea typeface="Times New Roman"/>
                <a:cs typeface="Times New Roman"/>
                <a:sym typeface="Times New Roman"/>
              </a:rPr>
              <a:t>SDK		                 -   Android </a:t>
            </a:r>
            <a:endParaRPr sz="2000">
              <a:latin typeface="Calibri"/>
              <a:ea typeface="Calibri"/>
              <a:cs typeface="Calibri"/>
              <a:sym typeface="Calibri"/>
            </a:endParaRPr>
          </a:p>
          <a:p>
            <a:pPr marL="342900" lvl="0" indent="-342900" algn="just" rtl="0">
              <a:lnSpc>
                <a:spcPct val="115000"/>
              </a:lnSpc>
              <a:spcBef>
                <a:spcPts val="1480"/>
              </a:spcBef>
              <a:spcAft>
                <a:spcPts val="0"/>
              </a:spcAft>
              <a:buSzPts val="2400"/>
              <a:buFont typeface="Noto Sans Symbols"/>
              <a:buChar char="∙"/>
            </a:pPr>
            <a:r>
              <a:rPr lang="en-US" sz="2000">
                <a:latin typeface="Times New Roman"/>
                <a:ea typeface="Times New Roman"/>
                <a:cs typeface="Times New Roman"/>
                <a:sym typeface="Times New Roman"/>
              </a:rPr>
              <a:t>IDE			   -   Android studio</a:t>
            </a:r>
            <a:endParaRPr sz="2000">
              <a:latin typeface="Calibri"/>
              <a:ea typeface="Calibri"/>
              <a:cs typeface="Calibri"/>
              <a:sym typeface="Calibri"/>
            </a:endParaRPr>
          </a:p>
          <a:p>
            <a:pPr marL="342900" lvl="0" indent="-342900" algn="just" rtl="0">
              <a:lnSpc>
                <a:spcPct val="115000"/>
              </a:lnSpc>
              <a:spcBef>
                <a:spcPts val="1480"/>
              </a:spcBef>
              <a:spcAft>
                <a:spcPts val="0"/>
              </a:spcAft>
              <a:buSzPts val="2400"/>
              <a:buFont typeface="Noto Sans Symbols"/>
              <a:buChar char="∙"/>
            </a:pPr>
            <a:r>
              <a:rPr lang="en-US" sz="2000">
                <a:latin typeface="Times New Roman"/>
                <a:ea typeface="Times New Roman"/>
                <a:cs typeface="Times New Roman"/>
                <a:sym typeface="Times New Roman"/>
              </a:rPr>
              <a:t>Database		   -    my SQL</a:t>
            </a:r>
            <a:endParaRPr sz="2000">
              <a:latin typeface="Calibri"/>
              <a:ea typeface="Calibri"/>
              <a:cs typeface="Calibri"/>
              <a:sym typeface="Calibri"/>
            </a:endParaRPr>
          </a:p>
          <a:p>
            <a:pPr marL="137160" lvl="0" indent="0" algn="just" rtl="0">
              <a:lnSpc>
                <a:spcPct val="150000"/>
              </a:lnSpc>
              <a:spcBef>
                <a:spcPts val="1480"/>
              </a:spcBef>
              <a:spcAft>
                <a:spcPts val="0"/>
              </a:spcAft>
              <a:buSzPts val="2400"/>
              <a:buNone/>
            </a:pPr>
            <a:r>
              <a:rPr lang="en-US" sz="2000">
                <a:latin typeface="Times New Roman"/>
                <a:ea typeface="Times New Roman"/>
                <a:cs typeface="Times New Roman"/>
                <a:sym typeface="Times New Roman"/>
              </a:rPr>
              <a:t>      </a:t>
            </a:r>
            <a:endParaRPr sz="2000" b="1">
              <a:solidFill>
                <a:srgbClr val="4F6128"/>
              </a:solidFill>
              <a:latin typeface="Times New Roman"/>
              <a:ea typeface="Times New Roman"/>
              <a:cs typeface="Times New Roman"/>
              <a:sym typeface="Times New Roman"/>
            </a:endParaRPr>
          </a:p>
          <a:p>
            <a:pPr marL="457200" lvl="0" indent="-228600" algn="just" rtl="0">
              <a:lnSpc>
                <a:spcPct val="150000"/>
              </a:lnSpc>
              <a:spcBef>
                <a:spcPts val="480"/>
              </a:spcBef>
              <a:spcAft>
                <a:spcPts val="0"/>
              </a:spcAft>
              <a:buSzPts val="2400"/>
              <a:buNone/>
            </a:pPr>
            <a:endParaRPr sz="2000">
              <a:latin typeface="Times New Roman"/>
              <a:ea typeface="Times New Roman"/>
              <a:cs typeface="Times New Roman"/>
              <a:sym typeface="Times New Roman"/>
            </a:endParaRPr>
          </a:p>
          <a:p>
            <a:pPr marL="457200" lvl="0" indent="-228600" algn="just" rtl="0">
              <a:lnSpc>
                <a:spcPct val="150000"/>
              </a:lnSpc>
              <a:spcBef>
                <a:spcPts val="480"/>
              </a:spcBef>
              <a:spcAft>
                <a:spcPts val="0"/>
              </a:spcAft>
              <a:buSzPts val="2400"/>
              <a:buNone/>
            </a:pPr>
            <a:endParaRPr sz="2000">
              <a:latin typeface="Times New Roman"/>
              <a:ea typeface="Times New Roman"/>
              <a:cs typeface="Times New Roman"/>
              <a:sym typeface="Times New Roman"/>
            </a:endParaRPr>
          </a:p>
        </p:txBody>
      </p:sp>
      <p:sp>
        <p:nvSpPr>
          <p:cNvPr id="137" name="Google Shape;137;p20"/>
          <p:cNvSpPr txBox="1"/>
          <p:nvPr/>
        </p:nvSpPr>
        <p:spPr>
          <a:xfrm>
            <a:off x="6420300" y="1272724"/>
            <a:ext cx="4916400" cy="2308800"/>
          </a:xfrm>
          <a:prstGeom prst="rect">
            <a:avLst/>
          </a:prstGeom>
          <a:noFill/>
          <a:ln>
            <a:noFill/>
          </a:ln>
        </p:spPr>
        <p:txBody>
          <a:bodyPr spcFirstLastPara="1" wrap="square" lIns="91425" tIns="45700" rIns="91425" bIns="45700" anchor="t" anchorCtr="0">
            <a:spAutoFit/>
          </a:bodyPr>
          <a:lstStyle/>
          <a:p>
            <a:pPr marL="118745" marR="0" lvl="0" indent="0" algn="just" rtl="0">
              <a:lnSpc>
                <a:spcPct val="150000"/>
              </a:lnSpc>
              <a:spcBef>
                <a:spcPts val="0"/>
              </a:spcBef>
              <a:spcAft>
                <a:spcPts val="0"/>
              </a:spcAft>
              <a:buClr>
                <a:srgbClr val="000000"/>
              </a:buClr>
              <a:buSzPts val="2000"/>
              <a:buFont typeface="Arial"/>
              <a:buNone/>
            </a:pPr>
            <a:r>
              <a:rPr lang="en-US" sz="2000" b="1" i="0" u="none" strike="noStrike" cap="none">
                <a:solidFill>
                  <a:srgbClr val="4F6128"/>
                </a:solidFill>
                <a:latin typeface="Times New Roman"/>
                <a:ea typeface="Times New Roman"/>
                <a:cs typeface="Times New Roman"/>
                <a:sym typeface="Times New Roman"/>
              </a:rPr>
              <a:t>HARDWARE REQUIREMENTS</a:t>
            </a:r>
            <a:endParaRPr/>
          </a:p>
          <a:p>
            <a:pPr marL="342900" marR="0" lvl="0" indent="-342900" algn="just" rtl="0">
              <a:lnSpc>
                <a:spcPct val="115000"/>
              </a:lnSpc>
              <a:spcBef>
                <a:spcPts val="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Processor                  -    I3/Intel Processor</a:t>
            </a:r>
            <a:endParaRPr sz="2000" b="0" i="0" u="none" strike="noStrike" cap="none">
              <a:solidFill>
                <a:srgbClr val="000000"/>
              </a:solidFill>
              <a:latin typeface="Calibri"/>
              <a:ea typeface="Calibri"/>
              <a:cs typeface="Calibri"/>
              <a:sym typeface="Calibri"/>
            </a:endParaRPr>
          </a:p>
          <a:p>
            <a:pPr marL="342900" marR="0" lvl="0" indent="-342900" algn="just" rtl="0">
              <a:lnSpc>
                <a:spcPct val="115000"/>
              </a:lnSpc>
              <a:spcBef>
                <a:spcPts val="100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RAM                         -    8 GB </a:t>
            </a:r>
            <a:endParaRPr sz="2000" b="0" i="0" u="none" strike="noStrike" cap="none">
              <a:solidFill>
                <a:srgbClr val="000000"/>
              </a:solidFill>
              <a:latin typeface="Calibri"/>
              <a:ea typeface="Calibri"/>
              <a:cs typeface="Calibri"/>
              <a:sym typeface="Calibri"/>
            </a:endParaRPr>
          </a:p>
          <a:p>
            <a:pPr marL="342900" marR="0" lvl="0" indent="-342900" algn="just" rtl="0">
              <a:lnSpc>
                <a:spcPct val="115000"/>
              </a:lnSpc>
              <a:spcBef>
                <a:spcPts val="1000"/>
              </a:spcBef>
              <a:spcAft>
                <a:spcPts val="0"/>
              </a:spcAft>
              <a:buClr>
                <a:srgbClr val="000000"/>
              </a:buClr>
              <a:buSzPts val="2000"/>
              <a:buFont typeface="Noto Sans Symbols"/>
              <a:buChar char="∙"/>
            </a:pPr>
            <a:r>
              <a:rPr lang="en-US" sz="2000" b="0" i="0" u="none" strike="noStrike" cap="none">
                <a:solidFill>
                  <a:srgbClr val="000000"/>
                </a:solidFill>
                <a:latin typeface="Times New Roman"/>
                <a:ea typeface="Times New Roman"/>
                <a:cs typeface="Times New Roman"/>
                <a:sym typeface="Times New Roman"/>
              </a:rPr>
              <a:t>Hard Disk                -    1TB</a:t>
            </a:r>
            <a:endParaRPr sz="2000" b="0" i="0" u="none" strike="noStrike" cap="none">
              <a:solidFill>
                <a:srgbClr val="000000"/>
              </a:solidFill>
              <a:latin typeface="Calibri"/>
              <a:ea typeface="Calibri"/>
              <a:cs typeface="Calibri"/>
              <a:sym typeface="Calibri"/>
            </a:endParaRPr>
          </a:p>
          <a:p>
            <a:pPr marL="118745" marR="0" lvl="0" indent="0" algn="just" rtl="0">
              <a:lnSpc>
                <a:spcPct val="150000"/>
              </a:lnSpc>
              <a:spcBef>
                <a:spcPts val="1000"/>
              </a:spcBef>
              <a:spcAft>
                <a:spcPts val="0"/>
              </a:spcAft>
              <a:buClr>
                <a:srgbClr val="000000"/>
              </a:buClr>
              <a:buSzPts val="2000"/>
              <a:buFont typeface="Arial"/>
              <a:buNone/>
            </a:pPr>
            <a:r>
              <a:rPr lang="en-US" sz="2000" b="0" i="0" u="none" strike="noStrike" cap="none">
                <a:solidFill>
                  <a:srgbClr val="000000"/>
                </a:solidFill>
                <a:latin typeface="Times New Roman"/>
                <a:ea typeface="Times New Roman"/>
                <a:cs typeface="Times New Roman"/>
                <a:sym typeface="Times New Roman"/>
              </a:rPr>
              <a:t> </a:t>
            </a:r>
            <a:endParaRPr sz="2000" b="0" i="0" u="none" strike="noStrike" cap="none">
              <a:solidFill>
                <a:srgbClr val="4F6128"/>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1"/>
          <p:cNvSpPr txBox="1">
            <a:spLocks noGrp="1"/>
          </p:cNvSpPr>
          <p:nvPr>
            <p:ph type="title"/>
          </p:nvPr>
        </p:nvSpPr>
        <p:spPr>
          <a:xfrm>
            <a:off x="812800" y="900113"/>
            <a:ext cx="10668000" cy="242888"/>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17365D"/>
              </a:buClr>
              <a:buSzPts val="2800"/>
              <a:buFont typeface="Verdana"/>
              <a:buNone/>
            </a:pPr>
            <a:r>
              <a:rPr lang="en-US" sz="2800" b="1">
                <a:latin typeface="Times New Roman"/>
                <a:ea typeface="Times New Roman"/>
                <a:cs typeface="Times New Roman"/>
                <a:sym typeface="Times New Roman"/>
              </a:rPr>
              <a:t>Modules</a:t>
            </a:r>
            <a:br>
              <a:rPr lang="en-US" sz="2800" b="1">
                <a:latin typeface="Times New Roman"/>
                <a:ea typeface="Times New Roman"/>
                <a:cs typeface="Times New Roman"/>
                <a:sym typeface="Times New Roman"/>
              </a:rPr>
            </a:br>
            <a:br>
              <a:rPr lang="en-US" sz="2800" b="1"/>
            </a:br>
            <a:endParaRPr/>
          </a:p>
        </p:txBody>
      </p:sp>
      <p:sp>
        <p:nvSpPr>
          <p:cNvPr id="143" name="Google Shape;143;p21"/>
          <p:cNvSpPr txBox="1">
            <a:spLocks noGrp="1"/>
          </p:cNvSpPr>
          <p:nvPr>
            <p:ph type="body" idx="1"/>
          </p:nvPr>
        </p:nvSpPr>
        <p:spPr>
          <a:xfrm>
            <a:off x="812800" y="984200"/>
            <a:ext cx="10729800" cy="4762200"/>
          </a:xfrm>
          <a:prstGeom prst="rect">
            <a:avLst/>
          </a:prstGeom>
          <a:noFill/>
          <a:ln>
            <a:noFill/>
          </a:ln>
        </p:spPr>
        <p:txBody>
          <a:bodyPr spcFirstLastPara="1" wrap="square" lIns="91425" tIns="45700" rIns="91425" bIns="45700" anchor="t" anchorCtr="0">
            <a:noAutofit/>
          </a:bodyPr>
          <a:lstStyle/>
          <a:p>
            <a:pPr marL="457200" lvl="0" indent="-298450" algn="just" rtl="0">
              <a:lnSpc>
                <a:spcPct val="130000"/>
              </a:lnSpc>
              <a:spcBef>
                <a:spcPts val="0"/>
              </a:spcBef>
              <a:spcAft>
                <a:spcPts val="0"/>
              </a:spcAft>
              <a:buSzPts val="1100"/>
              <a:buFont typeface="Cambria"/>
              <a:buChar char="•"/>
            </a:pPr>
            <a:r>
              <a:rPr lang="en-US" sz="1100" b="1">
                <a:latin typeface="Cambria"/>
                <a:ea typeface="Cambria"/>
                <a:cs typeface="Cambria"/>
                <a:sym typeface="Cambria"/>
              </a:rPr>
              <a:t>Resource Upload Module:</a:t>
            </a:r>
            <a:endParaRPr sz="1100" b="1">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r>
              <a:rPr lang="en-US" sz="1100">
                <a:latin typeface="Cambria"/>
                <a:ea typeface="Cambria"/>
                <a:cs typeface="Cambria"/>
                <a:sym typeface="Cambria"/>
              </a:rPr>
              <a:t>Functionality: Allows administrators and authorized users to upload resource materials in English, supporting formats like Word documents, PDFs, and images.</a:t>
            </a:r>
            <a:endParaRPr sz="1100">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r>
              <a:rPr lang="en-US" sz="1100">
                <a:latin typeface="Cambria"/>
                <a:ea typeface="Cambria"/>
                <a:cs typeface="Cambria"/>
                <a:sym typeface="Cambria"/>
              </a:rPr>
              <a:t>Features: Batch upload capability, format validation, and metadata tagging for categorization.</a:t>
            </a:r>
            <a:endParaRPr sz="1100">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endParaRPr sz="1100" b="1">
              <a:latin typeface="Cambria"/>
              <a:ea typeface="Cambria"/>
              <a:cs typeface="Cambria"/>
              <a:sym typeface="Cambria"/>
            </a:endParaRPr>
          </a:p>
          <a:p>
            <a:pPr marL="457200" lvl="0" indent="-298450" algn="just" rtl="0">
              <a:lnSpc>
                <a:spcPct val="130000"/>
              </a:lnSpc>
              <a:spcBef>
                <a:spcPts val="0"/>
              </a:spcBef>
              <a:spcAft>
                <a:spcPts val="0"/>
              </a:spcAft>
              <a:buSzPts val="1100"/>
              <a:buFont typeface="Cambria"/>
              <a:buChar char="•"/>
            </a:pPr>
            <a:r>
              <a:rPr lang="en-US" sz="1100" b="1">
                <a:latin typeface="Cambria"/>
                <a:ea typeface="Cambria"/>
                <a:cs typeface="Cambria"/>
                <a:sym typeface="Cambria"/>
              </a:rPr>
              <a:t>Translation Engine Module:</a:t>
            </a:r>
            <a:endParaRPr sz="1100" b="1">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r>
              <a:rPr lang="en-US" sz="1100">
                <a:latin typeface="Cambria"/>
                <a:ea typeface="Cambria"/>
                <a:cs typeface="Cambria"/>
                <a:sym typeface="Cambria"/>
              </a:rPr>
              <a:t>Functionality: Utilizes AI, NLP, and OCR technologies to extract text from uploaded resources and perform context-aware translations into selected Indian languages.</a:t>
            </a:r>
            <a:endParaRPr sz="1100">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r>
              <a:rPr lang="en-US" sz="1100">
                <a:latin typeface="Cambria"/>
                <a:ea typeface="Cambria"/>
                <a:cs typeface="Cambria"/>
                <a:sym typeface="Cambria"/>
              </a:rPr>
              <a:t>Features: Language selection, translation progress tracking, and quality check options.</a:t>
            </a:r>
            <a:endParaRPr sz="1100">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endParaRPr sz="1100" b="1">
              <a:latin typeface="Cambria"/>
              <a:ea typeface="Cambria"/>
              <a:cs typeface="Cambria"/>
              <a:sym typeface="Cambria"/>
            </a:endParaRPr>
          </a:p>
          <a:p>
            <a:pPr marL="457200" lvl="0" indent="-298450" algn="just" rtl="0">
              <a:lnSpc>
                <a:spcPct val="130000"/>
              </a:lnSpc>
              <a:spcBef>
                <a:spcPts val="0"/>
              </a:spcBef>
              <a:spcAft>
                <a:spcPts val="0"/>
              </a:spcAft>
              <a:buSzPts val="1100"/>
              <a:buFont typeface="Cambria"/>
              <a:buChar char="•"/>
            </a:pPr>
            <a:r>
              <a:rPr lang="en-US" sz="1100" b="1">
                <a:latin typeface="Cambria"/>
                <a:ea typeface="Cambria"/>
                <a:cs typeface="Cambria"/>
                <a:sym typeface="Cambria"/>
              </a:rPr>
              <a:t>Language Management Module:</a:t>
            </a:r>
            <a:endParaRPr sz="1100" b="1">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r>
              <a:rPr lang="en-US" sz="1100">
                <a:latin typeface="Cambria"/>
                <a:ea typeface="Cambria"/>
                <a:cs typeface="Cambria"/>
                <a:sym typeface="Cambria"/>
              </a:rPr>
              <a:t>Functionality: Manages the available Indian languages, updates terminology, and refines translation algorithms.</a:t>
            </a:r>
            <a:endParaRPr sz="1100">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r>
              <a:rPr lang="en-US" sz="1100">
                <a:latin typeface="Cambria"/>
                <a:ea typeface="Cambria"/>
                <a:cs typeface="Cambria"/>
                <a:sym typeface="Cambria"/>
              </a:rPr>
              <a:t>Features: Language pack installation, terminology database, and AI model training interface.</a:t>
            </a:r>
            <a:endParaRPr sz="1100">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endParaRPr sz="1100" b="1">
              <a:latin typeface="Cambria"/>
              <a:ea typeface="Cambria"/>
              <a:cs typeface="Cambria"/>
              <a:sym typeface="Cambria"/>
            </a:endParaRPr>
          </a:p>
          <a:p>
            <a:pPr marL="457200" lvl="0" indent="-298450" algn="just" rtl="0">
              <a:lnSpc>
                <a:spcPct val="130000"/>
              </a:lnSpc>
              <a:spcBef>
                <a:spcPts val="0"/>
              </a:spcBef>
              <a:spcAft>
                <a:spcPts val="0"/>
              </a:spcAft>
              <a:buSzPts val="1100"/>
              <a:buFont typeface="Cambria"/>
              <a:buChar char="•"/>
            </a:pPr>
            <a:r>
              <a:rPr lang="en-US" sz="1100" b="1">
                <a:latin typeface="Cambria"/>
                <a:ea typeface="Cambria"/>
                <a:cs typeface="Cambria"/>
                <a:sym typeface="Cambria"/>
              </a:rPr>
              <a:t>User Access Module:</a:t>
            </a:r>
            <a:endParaRPr sz="1100" b="1">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r>
              <a:rPr lang="en-US" sz="1100">
                <a:latin typeface="Cambria"/>
                <a:ea typeface="Cambria"/>
                <a:cs typeface="Cambria"/>
                <a:sym typeface="Cambria"/>
              </a:rPr>
              <a:t>Functionality: Manages user registration, login, and access permissions to different features and language sets.</a:t>
            </a:r>
            <a:endParaRPr sz="1100">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r>
              <a:rPr lang="en-US" sz="1100">
                <a:latin typeface="Cambria"/>
                <a:ea typeface="Cambria"/>
                <a:cs typeface="Cambria"/>
                <a:sym typeface="Cambria"/>
              </a:rPr>
              <a:t>Features: Role-based access control, user activity tracking, and language preference settings.</a:t>
            </a:r>
            <a:endParaRPr sz="1100">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endParaRPr sz="1100" b="1">
              <a:latin typeface="Cambria"/>
              <a:ea typeface="Cambria"/>
              <a:cs typeface="Cambria"/>
              <a:sym typeface="Cambria"/>
            </a:endParaRPr>
          </a:p>
          <a:p>
            <a:pPr marL="457200" lvl="0" indent="-298450" algn="just" rtl="0">
              <a:lnSpc>
                <a:spcPct val="130000"/>
              </a:lnSpc>
              <a:spcBef>
                <a:spcPts val="0"/>
              </a:spcBef>
              <a:spcAft>
                <a:spcPts val="0"/>
              </a:spcAft>
              <a:buSzPts val="1100"/>
              <a:buFont typeface="Cambria"/>
              <a:buChar char="•"/>
            </a:pPr>
            <a:r>
              <a:rPr lang="en-US" sz="1100" b="1">
                <a:latin typeface="Cambria"/>
                <a:ea typeface="Cambria"/>
                <a:cs typeface="Cambria"/>
                <a:sym typeface="Cambria"/>
              </a:rPr>
              <a:t>Review and Editing Module:</a:t>
            </a:r>
            <a:endParaRPr sz="1100" b="1">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r>
              <a:rPr lang="en-US" sz="1100">
                <a:latin typeface="Cambria"/>
                <a:ea typeface="Cambria"/>
                <a:cs typeface="Cambria"/>
                <a:sym typeface="Cambria"/>
              </a:rPr>
              <a:t>Functionality: Enables reviewers and editors to proofread and refine the translated content, ensuring accuracy and readability.</a:t>
            </a:r>
            <a:endParaRPr sz="1100">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r>
              <a:rPr lang="en-US" sz="1100">
                <a:latin typeface="Cambria"/>
                <a:ea typeface="Cambria"/>
                <a:cs typeface="Cambria"/>
                <a:sym typeface="Cambria"/>
              </a:rPr>
              <a:t>Features: Side-by-side comparison of original and translated text, editing tools, and version control.</a:t>
            </a:r>
            <a:endParaRPr sz="1100">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endParaRPr sz="1100" b="1">
              <a:latin typeface="Cambria"/>
              <a:ea typeface="Cambria"/>
              <a:cs typeface="Cambria"/>
              <a:sym typeface="Cambria"/>
            </a:endParaRPr>
          </a:p>
          <a:p>
            <a:pPr marL="457200" lvl="0" indent="-298450" algn="just" rtl="0">
              <a:lnSpc>
                <a:spcPct val="130000"/>
              </a:lnSpc>
              <a:spcBef>
                <a:spcPts val="0"/>
              </a:spcBef>
              <a:spcAft>
                <a:spcPts val="0"/>
              </a:spcAft>
              <a:buSzPts val="1100"/>
              <a:buFont typeface="Cambria"/>
              <a:buChar char="•"/>
            </a:pPr>
            <a:r>
              <a:rPr lang="en-US" sz="1100" b="1">
                <a:latin typeface="Cambria"/>
                <a:ea typeface="Cambria"/>
                <a:cs typeface="Cambria"/>
                <a:sym typeface="Cambria"/>
              </a:rPr>
              <a:t>Output and Distribution Module:</a:t>
            </a:r>
            <a:endParaRPr sz="1100" b="1">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r>
              <a:rPr lang="en-US" sz="1100">
                <a:latin typeface="Cambria"/>
                <a:ea typeface="Cambria"/>
                <a:cs typeface="Cambria"/>
                <a:sym typeface="Cambria"/>
              </a:rPr>
              <a:t>Functionality: Generates translated documents in various formats and facilitates distribution through different channels.</a:t>
            </a:r>
            <a:endParaRPr sz="1100">
              <a:latin typeface="Cambria"/>
              <a:ea typeface="Cambria"/>
              <a:cs typeface="Cambria"/>
              <a:sym typeface="Cambria"/>
            </a:endParaRPr>
          </a:p>
          <a:p>
            <a:pPr marL="457200" lvl="0" indent="0" algn="just" rtl="0">
              <a:lnSpc>
                <a:spcPct val="130000"/>
              </a:lnSpc>
              <a:spcBef>
                <a:spcPts val="0"/>
              </a:spcBef>
              <a:spcAft>
                <a:spcPts val="0"/>
              </a:spcAft>
              <a:buClr>
                <a:schemeClr val="dk1"/>
              </a:buClr>
              <a:buSzPts val="275"/>
              <a:buFont typeface="Arial"/>
              <a:buNone/>
            </a:pPr>
            <a:r>
              <a:rPr lang="en-US" sz="1100">
                <a:latin typeface="Cambria"/>
                <a:ea typeface="Cambria"/>
                <a:cs typeface="Cambria"/>
                <a:sym typeface="Cambria"/>
              </a:rPr>
              <a:t>Features: Format conversion (e.g., PDF, Word), download options, and API integration for content sharing.</a:t>
            </a:r>
            <a:endParaRPr sz="1100">
              <a:latin typeface="Cambria"/>
              <a:ea typeface="Cambria"/>
              <a:cs typeface="Cambria"/>
              <a:sym typeface="Cambria"/>
            </a:endParaRPr>
          </a:p>
          <a:p>
            <a:pPr marL="457200" lvl="0" indent="0" algn="just" rtl="0">
              <a:lnSpc>
                <a:spcPct val="130000"/>
              </a:lnSpc>
              <a:spcBef>
                <a:spcPts val="0"/>
              </a:spcBef>
              <a:spcAft>
                <a:spcPts val="0"/>
              </a:spcAft>
              <a:buSzPts val="275"/>
              <a:buNone/>
            </a:pPr>
            <a:endParaRPr sz="1100">
              <a:latin typeface="Cambria"/>
              <a:ea typeface="Cambria"/>
              <a:cs typeface="Cambria"/>
              <a:sym typeface="Cambria"/>
            </a:endParaRPr>
          </a:p>
          <a:p>
            <a:pPr marL="0" marR="0" lvl="0" indent="0" algn="l" rtl="0">
              <a:lnSpc>
                <a:spcPct val="80000"/>
              </a:lnSpc>
              <a:spcBef>
                <a:spcPts val="0"/>
              </a:spcBef>
              <a:spcAft>
                <a:spcPts val="0"/>
              </a:spcAft>
              <a:buClr>
                <a:schemeClr val="dk1"/>
              </a:buClr>
              <a:buSzPts val="600"/>
              <a:buFont typeface="Verdana"/>
              <a:buNone/>
            </a:pPr>
            <a:endParaRPr sz="1100" i="0" u="none" strike="noStrike" cap="none">
              <a:solidFill>
                <a:schemeClr val="dk1"/>
              </a:solidFill>
              <a:latin typeface="Cambria"/>
              <a:ea typeface="Cambria"/>
              <a:cs typeface="Cambria"/>
              <a:sym typeface="Cambria"/>
            </a:endParaRPr>
          </a:p>
          <a:p>
            <a:pPr marL="457200" lvl="0" indent="-228600" algn="l" rtl="0">
              <a:lnSpc>
                <a:spcPct val="80000"/>
              </a:lnSpc>
              <a:spcBef>
                <a:spcPts val="480"/>
              </a:spcBef>
              <a:spcAft>
                <a:spcPts val="0"/>
              </a:spcAft>
              <a:buClr>
                <a:schemeClr val="dk1"/>
              </a:buClr>
              <a:buSzPts val="706"/>
              <a:buNone/>
            </a:pPr>
            <a:endParaRPr sz="11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2439</Words>
  <Application>Microsoft Office PowerPoint</Application>
  <PresentationFormat>Widescreen</PresentationFormat>
  <Paragraphs>155</Paragraphs>
  <Slides>22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Verdana</vt:lpstr>
      <vt:lpstr>Noto Sans Symbols</vt:lpstr>
      <vt:lpstr>Libre Franklin</vt:lpstr>
      <vt:lpstr>Calibri</vt:lpstr>
      <vt:lpstr>Play</vt:lpstr>
      <vt:lpstr>Cambria</vt:lpstr>
      <vt:lpstr>Arial</vt:lpstr>
      <vt:lpstr>Times New Roman</vt:lpstr>
      <vt:lpstr>Bioinformatics</vt:lpstr>
      <vt:lpstr>Developing a software that can translate resource material and other texts from English to other Indian regional languages.</vt:lpstr>
      <vt:lpstr>Content | Index</vt:lpstr>
      <vt:lpstr> Abstract and Objective of project</vt:lpstr>
      <vt:lpstr>Github Link</vt:lpstr>
      <vt:lpstr>INTRODUCTION </vt:lpstr>
      <vt:lpstr>Existing method and Disadvantages in it</vt:lpstr>
      <vt:lpstr>Proposed method and Advantages in it</vt:lpstr>
      <vt:lpstr>HARDWARE &amp; SOFTWARE REQUIREMENTS </vt:lpstr>
      <vt:lpstr>Modules  </vt:lpstr>
      <vt:lpstr>UML DIAGRAMS </vt:lpstr>
      <vt:lpstr>UML DIAGRAMS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Timeline of the Project (Gantt Chart)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jaladangi abdulla</dc:creator>
  <cp:lastModifiedBy>jaladangi abdulla</cp:lastModifiedBy>
  <cp:revision>1</cp:revision>
  <dcterms:modified xsi:type="dcterms:W3CDTF">2025-05-13T06:27:01Z</dcterms:modified>
</cp:coreProperties>
</file>