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67" r:id="rId5"/>
    <p:sldId id="260" r:id="rId6"/>
    <p:sldId id="263" r:id="rId7"/>
    <p:sldId id="264" r:id="rId8"/>
    <p:sldId id="265" r:id="rId9"/>
    <p:sldId id="266" r:id="rId10"/>
    <p:sldId id="268" r:id="rId11"/>
    <p:sldId id="269" r:id="rId12"/>
    <p:sldId id="270" r:id="rId13"/>
    <p:sldId id="271" r:id="rId14"/>
    <p:sldId id="272" r:id="rId15"/>
    <p:sldId id="273" r:id="rId16"/>
    <p:sldId id="274" r:id="rId17"/>
    <p:sldId id="275" r:id="rId18"/>
    <p:sldId id="276" r:id="rId19"/>
    <p:sldId id="277" r:id="rId20"/>
    <p:sldId id="278" r:id="rId21"/>
    <p:sldId id="280" r:id="rId22"/>
    <p:sldId id="281" r:id="rId23"/>
    <p:sldId id="282" r:id="rId24"/>
    <p:sldId id="283" r:id="rId25"/>
    <p:sldId id="284" r:id="rId26"/>
    <p:sldId id="279" r:id="rId27"/>
    <p:sldId id="285" r:id="rId28"/>
    <p:sldId id="286" r:id="rId29"/>
    <p:sldId id="287" r:id="rId30"/>
    <p:sldId id="28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p:scale>
          <a:sx n="70" d="100"/>
          <a:sy n="70" d="100"/>
        </p:scale>
        <p:origin x="73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BE9A09-436E-41FA-BD54-13B92CC89A71}" type="datetimeFigureOut">
              <a:rPr lang="en-US" smtClean="0"/>
              <a:t>1/21/2025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D14778-7ED0-4516-9C83-E3B96F7BD7BF}" type="slidenum">
              <a:rPr lang="en-US" smtClean="0"/>
              <a:t>‹#›</a:t>
            </a:fld>
            <a:endParaRPr lang="en-US"/>
          </a:p>
        </p:txBody>
      </p:sp>
    </p:spTree>
    <p:extLst>
      <p:ext uri="{BB962C8B-B14F-4D97-AF65-F5344CB8AC3E}">
        <p14:creationId xmlns:p14="http://schemas.microsoft.com/office/powerpoint/2010/main" val="1425053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D14778-7ED0-4516-9C83-E3B96F7BD7BF}" type="slidenum">
              <a:rPr lang="en-US" smtClean="0"/>
              <a:t>13</a:t>
            </a:fld>
            <a:endParaRPr lang="en-US"/>
          </a:p>
        </p:txBody>
      </p:sp>
    </p:spTree>
    <p:extLst>
      <p:ext uri="{BB962C8B-B14F-4D97-AF65-F5344CB8AC3E}">
        <p14:creationId xmlns:p14="http://schemas.microsoft.com/office/powerpoint/2010/main" val="454601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D14778-7ED0-4516-9C83-E3B96F7BD7BF}" type="slidenum">
              <a:rPr lang="en-US" smtClean="0"/>
              <a:t>18</a:t>
            </a:fld>
            <a:endParaRPr lang="en-US"/>
          </a:p>
        </p:txBody>
      </p:sp>
    </p:spTree>
    <p:extLst>
      <p:ext uri="{BB962C8B-B14F-4D97-AF65-F5344CB8AC3E}">
        <p14:creationId xmlns:p14="http://schemas.microsoft.com/office/powerpoint/2010/main" val="9757612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D14778-7ED0-4516-9C83-E3B96F7BD7BF}" type="slidenum">
              <a:rPr lang="en-US" smtClean="0"/>
              <a:t>19</a:t>
            </a:fld>
            <a:endParaRPr lang="en-US"/>
          </a:p>
        </p:txBody>
      </p:sp>
    </p:spTree>
    <p:extLst>
      <p:ext uri="{BB962C8B-B14F-4D97-AF65-F5344CB8AC3E}">
        <p14:creationId xmlns:p14="http://schemas.microsoft.com/office/powerpoint/2010/main" val="2109569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3B599-C103-AE0E-B8AA-E4ECE844FE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A280E23-8534-ABD6-AD50-76BF6118E4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A5B8CF6-B3CD-1C70-C640-78CEF5931CCC}"/>
              </a:ext>
            </a:extLst>
          </p:cNvPr>
          <p:cNvSpPr>
            <a:spLocks noGrp="1"/>
          </p:cNvSpPr>
          <p:nvPr>
            <p:ph type="dt" sz="half" idx="10"/>
          </p:nvPr>
        </p:nvSpPr>
        <p:spPr/>
        <p:txBody>
          <a:bodyPr/>
          <a:lstStyle/>
          <a:p>
            <a:fld id="{5D6658D0-1BAC-4479-A2F3-E48B4B3E016B}" type="datetimeFigureOut">
              <a:rPr lang="en-US" smtClean="0"/>
              <a:t>1/20/2025</a:t>
            </a:fld>
            <a:endParaRPr lang="en-US"/>
          </a:p>
        </p:txBody>
      </p:sp>
      <p:sp>
        <p:nvSpPr>
          <p:cNvPr id="5" name="Footer Placeholder 4">
            <a:extLst>
              <a:ext uri="{FF2B5EF4-FFF2-40B4-BE49-F238E27FC236}">
                <a16:creationId xmlns:a16="http://schemas.microsoft.com/office/drawing/2014/main" id="{78F92714-0612-38EC-8903-188619F8F7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ACC3E0-41DF-FD9D-6B1C-4E3B9533BCBC}"/>
              </a:ext>
            </a:extLst>
          </p:cNvPr>
          <p:cNvSpPr>
            <a:spLocks noGrp="1"/>
          </p:cNvSpPr>
          <p:nvPr>
            <p:ph type="sldNum" sz="quarter" idx="12"/>
          </p:nvPr>
        </p:nvSpPr>
        <p:spPr/>
        <p:txBody>
          <a:bodyPr/>
          <a:lstStyle/>
          <a:p>
            <a:fld id="{75E970FC-EBD4-4DF2-8C04-654392431A72}" type="slidenum">
              <a:rPr lang="en-US" smtClean="0"/>
              <a:t>‹#›</a:t>
            </a:fld>
            <a:endParaRPr lang="en-US"/>
          </a:p>
        </p:txBody>
      </p:sp>
    </p:spTree>
    <p:extLst>
      <p:ext uri="{BB962C8B-B14F-4D97-AF65-F5344CB8AC3E}">
        <p14:creationId xmlns:p14="http://schemas.microsoft.com/office/powerpoint/2010/main" val="974131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FBC09-2EAC-00E3-CFAE-24DD13C856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736CD08-E507-1FF5-F09F-728C6F9AA7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B5B78E-B9CD-A5A2-1CBA-9E0A3AF5C327}"/>
              </a:ext>
            </a:extLst>
          </p:cNvPr>
          <p:cNvSpPr>
            <a:spLocks noGrp="1"/>
          </p:cNvSpPr>
          <p:nvPr>
            <p:ph type="dt" sz="half" idx="10"/>
          </p:nvPr>
        </p:nvSpPr>
        <p:spPr/>
        <p:txBody>
          <a:bodyPr/>
          <a:lstStyle/>
          <a:p>
            <a:fld id="{5D6658D0-1BAC-4479-A2F3-E48B4B3E016B}" type="datetimeFigureOut">
              <a:rPr lang="en-US" smtClean="0"/>
              <a:t>1/20/2025</a:t>
            </a:fld>
            <a:endParaRPr lang="en-US"/>
          </a:p>
        </p:txBody>
      </p:sp>
      <p:sp>
        <p:nvSpPr>
          <p:cNvPr id="5" name="Footer Placeholder 4">
            <a:extLst>
              <a:ext uri="{FF2B5EF4-FFF2-40B4-BE49-F238E27FC236}">
                <a16:creationId xmlns:a16="http://schemas.microsoft.com/office/drawing/2014/main" id="{5E2ADEFF-6BC5-CCD5-C859-325BAA4008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BBA217-F5FA-0E0E-C227-7E6D4DE49792}"/>
              </a:ext>
            </a:extLst>
          </p:cNvPr>
          <p:cNvSpPr>
            <a:spLocks noGrp="1"/>
          </p:cNvSpPr>
          <p:nvPr>
            <p:ph type="sldNum" sz="quarter" idx="12"/>
          </p:nvPr>
        </p:nvSpPr>
        <p:spPr/>
        <p:txBody>
          <a:bodyPr/>
          <a:lstStyle/>
          <a:p>
            <a:fld id="{75E970FC-EBD4-4DF2-8C04-654392431A72}" type="slidenum">
              <a:rPr lang="en-US" smtClean="0"/>
              <a:t>‹#›</a:t>
            </a:fld>
            <a:endParaRPr lang="en-US"/>
          </a:p>
        </p:txBody>
      </p:sp>
    </p:spTree>
    <p:extLst>
      <p:ext uri="{BB962C8B-B14F-4D97-AF65-F5344CB8AC3E}">
        <p14:creationId xmlns:p14="http://schemas.microsoft.com/office/powerpoint/2010/main" val="2812533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6EBBC4-EB46-E469-EA64-D16E2B33C34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F110E8-048A-675E-C8BD-BAF35399FA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A0DB98-2B2B-EDC2-65B9-6292CC0D4946}"/>
              </a:ext>
            </a:extLst>
          </p:cNvPr>
          <p:cNvSpPr>
            <a:spLocks noGrp="1"/>
          </p:cNvSpPr>
          <p:nvPr>
            <p:ph type="dt" sz="half" idx="10"/>
          </p:nvPr>
        </p:nvSpPr>
        <p:spPr/>
        <p:txBody>
          <a:bodyPr/>
          <a:lstStyle/>
          <a:p>
            <a:fld id="{5D6658D0-1BAC-4479-A2F3-E48B4B3E016B}" type="datetimeFigureOut">
              <a:rPr lang="en-US" smtClean="0"/>
              <a:t>1/20/2025</a:t>
            </a:fld>
            <a:endParaRPr lang="en-US"/>
          </a:p>
        </p:txBody>
      </p:sp>
      <p:sp>
        <p:nvSpPr>
          <p:cNvPr id="5" name="Footer Placeholder 4">
            <a:extLst>
              <a:ext uri="{FF2B5EF4-FFF2-40B4-BE49-F238E27FC236}">
                <a16:creationId xmlns:a16="http://schemas.microsoft.com/office/drawing/2014/main" id="{70324406-BBF9-C616-B0F3-CC62E47F7F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133DCC-91B4-379A-81EB-0E8A7B9E3A37}"/>
              </a:ext>
            </a:extLst>
          </p:cNvPr>
          <p:cNvSpPr>
            <a:spLocks noGrp="1"/>
          </p:cNvSpPr>
          <p:nvPr>
            <p:ph type="sldNum" sz="quarter" idx="12"/>
          </p:nvPr>
        </p:nvSpPr>
        <p:spPr/>
        <p:txBody>
          <a:bodyPr/>
          <a:lstStyle/>
          <a:p>
            <a:fld id="{75E970FC-EBD4-4DF2-8C04-654392431A72}" type="slidenum">
              <a:rPr lang="en-US" smtClean="0"/>
              <a:t>‹#›</a:t>
            </a:fld>
            <a:endParaRPr lang="en-US"/>
          </a:p>
        </p:txBody>
      </p:sp>
    </p:spTree>
    <p:extLst>
      <p:ext uri="{BB962C8B-B14F-4D97-AF65-F5344CB8AC3E}">
        <p14:creationId xmlns:p14="http://schemas.microsoft.com/office/powerpoint/2010/main" val="4162949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11165-60ED-558C-3A10-0AB6EEB0A0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7D492B-2323-CAB5-6931-B12DD9DDBF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7CAA6E-65D9-BDEE-E964-2557FB7B0361}"/>
              </a:ext>
            </a:extLst>
          </p:cNvPr>
          <p:cNvSpPr>
            <a:spLocks noGrp="1"/>
          </p:cNvSpPr>
          <p:nvPr>
            <p:ph type="dt" sz="half" idx="10"/>
          </p:nvPr>
        </p:nvSpPr>
        <p:spPr/>
        <p:txBody>
          <a:bodyPr/>
          <a:lstStyle/>
          <a:p>
            <a:fld id="{5D6658D0-1BAC-4479-A2F3-E48B4B3E016B}" type="datetimeFigureOut">
              <a:rPr lang="en-US" smtClean="0"/>
              <a:t>1/20/2025</a:t>
            </a:fld>
            <a:endParaRPr lang="en-US"/>
          </a:p>
        </p:txBody>
      </p:sp>
      <p:sp>
        <p:nvSpPr>
          <p:cNvPr id="5" name="Footer Placeholder 4">
            <a:extLst>
              <a:ext uri="{FF2B5EF4-FFF2-40B4-BE49-F238E27FC236}">
                <a16:creationId xmlns:a16="http://schemas.microsoft.com/office/drawing/2014/main" id="{29C7A1C0-E9A1-0BEA-63CF-0FD74E2D3B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C04C4B-A632-8B20-5C91-3F58B3410E11}"/>
              </a:ext>
            </a:extLst>
          </p:cNvPr>
          <p:cNvSpPr>
            <a:spLocks noGrp="1"/>
          </p:cNvSpPr>
          <p:nvPr>
            <p:ph type="sldNum" sz="quarter" idx="12"/>
          </p:nvPr>
        </p:nvSpPr>
        <p:spPr/>
        <p:txBody>
          <a:bodyPr/>
          <a:lstStyle/>
          <a:p>
            <a:fld id="{75E970FC-EBD4-4DF2-8C04-654392431A72}" type="slidenum">
              <a:rPr lang="en-US" smtClean="0"/>
              <a:t>‹#›</a:t>
            </a:fld>
            <a:endParaRPr lang="en-US"/>
          </a:p>
        </p:txBody>
      </p:sp>
    </p:spTree>
    <p:extLst>
      <p:ext uri="{BB962C8B-B14F-4D97-AF65-F5344CB8AC3E}">
        <p14:creationId xmlns:p14="http://schemas.microsoft.com/office/powerpoint/2010/main" val="1523021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CC791-65EA-67A1-C54B-574037B4C4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7821B6-D10B-30EF-F6A5-D4C1A866AB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DE2179-6827-8414-39C6-37AAABE4CFC2}"/>
              </a:ext>
            </a:extLst>
          </p:cNvPr>
          <p:cNvSpPr>
            <a:spLocks noGrp="1"/>
          </p:cNvSpPr>
          <p:nvPr>
            <p:ph type="dt" sz="half" idx="10"/>
          </p:nvPr>
        </p:nvSpPr>
        <p:spPr/>
        <p:txBody>
          <a:bodyPr/>
          <a:lstStyle/>
          <a:p>
            <a:fld id="{5D6658D0-1BAC-4479-A2F3-E48B4B3E016B}" type="datetimeFigureOut">
              <a:rPr lang="en-US" smtClean="0"/>
              <a:t>1/20/2025</a:t>
            </a:fld>
            <a:endParaRPr lang="en-US"/>
          </a:p>
        </p:txBody>
      </p:sp>
      <p:sp>
        <p:nvSpPr>
          <p:cNvPr id="5" name="Footer Placeholder 4">
            <a:extLst>
              <a:ext uri="{FF2B5EF4-FFF2-40B4-BE49-F238E27FC236}">
                <a16:creationId xmlns:a16="http://schemas.microsoft.com/office/drawing/2014/main" id="{5BD45B67-E4E7-CBEB-C927-978E5D1FF4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65A2C1-FA2E-2654-E299-F44E9BCD538A}"/>
              </a:ext>
            </a:extLst>
          </p:cNvPr>
          <p:cNvSpPr>
            <a:spLocks noGrp="1"/>
          </p:cNvSpPr>
          <p:nvPr>
            <p:ph type="sldNum" sz="quarter" idx="12"/>
          </p:nvPr>
        </p:nvSpPr>
        <p:spPr/>
        <p:txBody>
          <a:bodyPr/>
          <a:lstStyle/>
          <a:p>
            <a:fld id="{75E970FC-EBD4-4DF2-8C04-654392431A72}" type="slidenum">
              <a:rPr lang="en-US" smtClean="0"/>
              <a:t>‹#›</a:t>
            </a:fld>
            <a:endParaRPr lang="en-US"/>
          </a:p>
        </p:txBody>
      </p:sp>
    </p:spTree>
    <p:extLst>
      <p:ext uri="{BB962C8B-B14F-4D97-AF65-F5344CB8AC3E}">
        <p14:creationId xmlns:p14="http://schemas.microsoft.com/office/powerpoint/2010/main" val="2513416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4679D-797A-2839-C986-7DA1B1E8D1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AB7CA4-47CA-23BA-7866-F9BA4C8A25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F6A954-A5A4-BD72-A66A-77C8BD71D0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ECCDF3-CC4A-6ADD-C92E-227F70694E34}"/>
              </a:ext>
            </a:extLst>
          </p:cNvPr>
          <p:cNvSpPr>
            <a:spLocks noGrp="1"/>
          </p:cNvSpPr>
          <p:nvPr>
            <p:ph type="dt" sz="half" idx="10"/>
          </p:nvPr>
        </p:nvSpPr>
        <p:spPr/>
        <p:txBody>
          <a:bodyPr/>
          <a:lstStyle/>
          <a:p>
            <a:fld id="{5D6658D0-1BAC-4479-A2F3-E48B4B3E016B}" type="datetimeFigureOut">
              <a:rPr lang="en-US" smtClean="0"/>
              <a:t>1/20/2025</a:t>
            </a:fld>
            <a:endParaRPr lang="en-US"/>
          </a:p>
        </p:txBody>
      </p:sp>
      <p:sp>
        <p:nvSpPr>
          <p:cNvPr id="6" name="Footer Placeholder 5">
            <a:extLst>
              <a:ext uri="{FF2B5EF4-FFF2-40B4-BE49-F238E27FC236}">
                <a16:creationId xmlns:a16="http://schemas.microsoft.com/office/drawing/2014/main" id="{1186E42D-B9E3-258C-1FCF-F76B423DB8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3CEF16-3733-862B-8F20-9F426F043008}"/>
              </a:ext>
            </a:extLst>
          </p:cNvPr>
          <p:cNvSpPr>
            <a:spLocks noGrp="1"/>
          </p:cNvSpPr>
          <p:nvPr>
            <p:ph type="sldNum" sz="quarter" idx="12"/>
          </p:nvPr>
        </p:nvSpPr>
        <p:spPr/>
        <p:txBody>
          <a:bodyPr/>
          <a:lstStyle/>
          <a:p>
            <a:fld id="{75E970FC-EBD4-4DF2-8C04-654392431A72}" type="slidenum">
              <a:rPr lang="en-US" smtClean="0"/>
              <a:t>‹#›</a:t>
            </a:fld>
            <a:endParaRPr lang="en-US"/>
          </a:p>
        </p:txBody>
      </p:sp>
    </p:spTree>
    <p:extLst>
      <p:ext uri="{BB962C8B-B14F-4D97-AF65-F5344CB8AC3E}">
        <p14:creationId xmlns:p14="http://schemas.microsoft.com/office/powerpoint/2010/main" val="3385867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2D74D-61C7-34A7-8FDA-AFADE36BFD4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66EF25-5874-A50A-01B2-E98BEE178D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B13E9F-9E28-F769-F8D2-C073C6FB9D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0BF5BB-50C2-C81B-E11F-04A400A62F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28A130-999B-EEB6-2457-4F7CB5DC5D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380B1B-4CFC-82BF-D480-1D4B2ABD8952}"/>
              </a:ext>
            </a:extLst>
          </p:cNvPr>
          <p:cNvSpPr>
            <a:spLocks noGrp="1"/>
          </p:cNvSpPr>
          <p:nvPr>
            <p:ph type="dt" sz="half" idx="10"/>
          </p:nvPr>
        </p:nvSpPr>
        <p:spPr/>
        <p:txBody>
          <a:bodyPr/>
          <a:lstStyle/>
          <a:p>
            <a:fld id="{5D6658D0-1BAC-4479-A2F3-E48B4B3E016B}" type="datetimeFigureOut">
              <a:rPr lang="en-US" smtClean="0"/>
              <a:t>1/20/2025</a:t>
            </a:fld>
            <a:endParaRPr lang="en-US"/>
          </a:p>
        </p:txBody>
      </p:sp>
      <p:sp>
        <p:nvSpPr>
          <p:cNvPr id="8" name="Footer Placeholder 7">
            <a:extLst>
              <a:ext uri="{FF2B5EF4-FFF2-40B4-BE49-F238E27FC236}">
                <a16:creationId xmlns:a16="http://schemas.microsoft.com/office/drawing/2014/main" id="{73B7ABE8-B70A-5797-C1A6-8BB4517B4AB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5AA45F1-21C7-99F8-8194-88C2AF621F4A}"/>
              </a:ext>
            </a:extLst>
          </p:cNvPr>
          <p:cNvSpPr>
            <a:spLocks noGrp="1"/>
          </p:cNvSpPr>
          <p:nvPr>
            <p:ph type="sldNum" sz="quarter" idx="12"/>
          </p:nvPr>
        </p:nvSpPr>
        <p:spPr/>
        <p:txBody>
          <a:bodyPr/>
          <a:lstStyle/>
          <a:p>
            <a:fld id="{75E970FC-EBD4-4DF2-8C04-654392431A72}" type="slidenum">
              <a:rPr lang="en-US" smtClean="0"/>
              <a:t>‹#›</a:t>
            </a:fld>
            <a:endParaRPr lang="en-US"/>
          </a:p>
        </p:txBody>
      </p:sp>
    </p:spTree>
    <p:extLst>
      <p:ext uri="{BB962C8B-B14F-4D97-AF65-F5344CB8AC3E}">
        <p14:creationId xmlns:p14="http://schemas.microsoft.com/office/powerpoint/2010/main" val="4168953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CAE1F-4E03-B575-CDE4-A4C12F0D8A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3C37555-689C-B261-3924-FBD2CD9C8A6B}"/>
              </a:ext>
            </a:extLst>
          </p:cNvPr>
          <p:cNvSpPr>
            <a:spLocks noGrp="1"/>
          </p:cNvSpPr>
          <p:nvPr>
            <p:ph type="dt" sz="half" idx="10"/>
          </p:nvPr>
        </p:nvSpPr>
        <p:spPr/>
        <p:txBody>
          <a:bodyPr/>
          <a:lstStyle/>
          <a:p>
            <a:fld id="{5D6658D0-1BAC-4479-A2F3-E48B4B3E016B}" type="datetimeFigureOut">
              <a:rPr lang="en-US" smtClean="0"/>
              <a:t>1/20/2025</a:t>
            </a:fld>
            <a:endParaRPr lang="en-US"/>
          </a:p>
        </p:txBody>
      </p:sp>
      <p:sp>
        <p:nvSpPr>
          <p:cNvPr id="4" name="Footer Placeholder 3">
            <a:extLst>
              <a:ext uri="{FF2B5EF4-FFF2-40B4-BE49-F238E27FC236}">
                <a16:creationId xmlns:a16="http://schemas.microsoft.com/office/drawing/2014/main" id="{D82607AB-DA25-1A11-136B-818F9C2A09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28FAAB-EDFF-1838-AC4D-0D448C1E65C3}"/>
              </a:ext>
            </a:extLst>
          </p:cNvPr>
          <p:cNvSpPr>
            <a:spLocks noGrp="1"/>
          </p:cNvSpPr>
          <p:nvPr>
            <p:ph type="sldNum" sz="quarter" idx="12"/>
          </p:nvPr>
        </p:nvSpPr>
        <p:spPr/>
        <p:txBody>
          <a:bodyPr/>
          <a:lstStyle/>
          <a:p>
            <a:fld id="{75E970FC-EBD4-4DF2-8C04-654392431A72}" type="slidenum">
              <a:rPr lang="en-US" smtClean="0"/>
              <a:t>‹#›</a:t>
            </a:fld>
            <a:endParaRPr lang="en-US"/>
          </a:p>
        </p:txBody>
      </p:sp>
    </p:spTree>
    <p:extLst>
      <p:ext uri="{BB962C8B-B14F-4D97-AF65-F5344CB8AC3E}">
        <p14:creationId xmlns:p14="http://schemas.microsoft.com/office/powerpoint/2010/main" val="2295791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4A52A6-CB27-AC33-545F-94D007C7CA89}"/>
              </a:ext>
            </a:extLst>
          </p:cNvPr>
          <p:cNvSpPr>
            <a:spLocks noGrp="1"/>
          </p:cNvSpPr>
          <p:nvPr>
            <p:ph type="dt" sz="half" idx="10"/>
          </p:nvPr>
        </p:nvSpPr>
        <p:spPr/>
        <p:txBody>
          <a:bodyPr/>
          <a:lstStyle/>
          <a:p>
            <a:fld id="{5D6658D0-1BAC-4479-A2F3-E48B4B3E016B}" type="datetimeFigureOut">
              <a:rPr lang="en-US" smtClean="0"/>
              <a:t>1/20/2025</a:t>
            </a:fld>
            <a:endParaRPr lang="en-US"/>
          </a:p>
        </p:txBody>
      </p:sp>
      <p:sp>
        <p:nvSpPr>
          <p:cNvPr id="3" name="Footer Placeholder 2">
            <a:extLst>
              <a:ext uri="{FF2B5EF4-FFF2-40B4-BE49-F238E27FC236}">
                <a16:creationId xmlns:a16="http://schemas.microsoft.com/office/drawing/2014/main" id="{923C5672-17DF-EE52-329B-4D9C3DF37D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1F91B5-1170-3744-FE3B-A400439877A5}"/>
              </a:ext>
            </a:extLst>
          </p:cNvPr>
          <p:cNvSpPr>
            <a:spLocks noGrp="1"/>
          </p:cNvSpPr>
          <p:nvPr>
            <p:ph type="sldNum" sz="quarter" idx="12"/>
          </p:nvPr>
        </p:nvSpPr>
        <p:spPr/>
        <p:txBody>
          <a:bodyPr/>
          <a:lstStyle/>
          <a:p>
            <a:fld id="{75E970FC-EBD4-4DF2-8C04-654392431A72}" type="slidenum">
              <a:rPr lang="en-US" smtClean="0"/>
              <a:t>‹#›</a:t>
            </a:fld>
            <a:endParaRPr lang="en-US"/>
          </a:p>
        </p:txBody>
      </p:sp>
    </p:spTree>
    <p:extLst>
      <p:ext uri="{BB962C8B-B14F-4D97-AF65-F5344CB8AC3E}">
        <p14:creationId xmlns:p14="http://schemas.microsoft.com/office/powerpoint/2010/main" val="433716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BF955-D26A-5FD1-A53D-45C665AC23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E9E54A7-DB9C-A95D-15F6-A744B7B411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3F0136-DE3B-11D0-3396-37F3775D75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2ECC5F-40D7-326F-5CEB-238270804529}"/>
              </a:ext>
            </a:extLst>
          </p:cNvPr>
          <p:cNvSpPr>
            <a:spLocks noGrp="1"/>
          </p:cNvSpPr>
          <p:nvPr>
            <p:ph type="dt" sz="half" idx="10"/>
          </p:nvPr>
        </p:nvSpPr>
        <p:spPr/>
        <p:txBody>
          <a:bodyPr/>
          <a:lstStyle/>
          <a:p>
            <a:fld id="{5D6658D0-1BAC-4479-A2F3-E48B4B3E016B}" type="datetimeFigureOut">
              <a:rPr lang="en-US" smtClean="0"/>
              <a:t>1/20/2025</a:t>
            </a:fld>
            <a:endParaRPr lang="en-US"/>
          </a:p>
        </p:txBody>
      </p:sp>
      <p:sp>
        <p:nvSpPr>
          <p:cNvPr id="6" name="Footer Placeholder 5">
            <a:extLst>
              <a:ext uri="{FF2B5EF4-FFF2-40B4-BE49-F238E27FC236}">
                <a16:creationId xmlns:a16="http://schemas.microsoft.com/office/drawing/2014/main" id="{645EF7F6-B4B9-2A31-7B10-7D7EFA319D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335B98-40C2-F981-7DEE-78651F9B2227}"/>
              </a:ext>
            </a:extLst>
          </p:cNvPr>
          <p:cNvSpPr>
            <a:spLocks noGrp="1"/>
          </p:cNvSpPr>
          <p:nvPr>
            <p:ph type="sldNum" sz="quarter" idx="12"/>
          </p:nvPr>
        </p:nvSpPr>
        <p:spPr/>
        <p:txBody>
          <a:bodyPr/>
          <a:lstStyle/>
          <a:p>
            <a:fld id="{75E970FC-EBD4-4DF2-8C04-654392431A72}" type="slidenum">
              <a:rPr lang="en-US" smtClean="0"/>
              <a:t>‹#›</a:t>
            </a:fld>
            <a:endParaRPr lang="en-US"/>
          </a:p>
        </p:txBody>
      </p:sp>
    </p:spTree>
    <p:extLst>
      <p:ext uri="{BB962C8B-B14F-4D97-AF65-F5344CB8AC3E}">
        <p14:creationId xmlns:p14="http://schemas.microsoft.com/office/powerpoint/2010/main" val="2728785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C7B64-8C2B-6263-B05A-48BDAFD528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0E07C7-91D2-FE4B-27EA-8FC64ADE46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8573B9B-F919-DB5D-7C9F-CB62D27816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DC0B79-9C20-277E-14F0-155A5EF9F840}"/>
              </a:ext>
            </a:extLst>
          </p:cNvPr>
          <p:cNvSpPr>
            <a:spLocks noGrp="1"/>
          </p:cNvSpPr>
          <p:nvPr>
            <p:ph type="dt" sz="half" idx="10"/>
          </p:nvPr>
        </p:nvSpPr>
        <p:spPr/>
        <p:txBody>
          <a:bodyPr/>
          <a:lstStyle/>
          <a:p>
            <a:fld id="{5D6658D0-1BAC-4479-A2F3-E48B4B3E016B}" type="datetimeFigureOut">
              <a:rPr lang="en-US" smtClean="0"/>
              <a:t>1/20/2025</a:t>
            </a:fld>
            <a:endParaRPr lang="en-US"/>
          </a:p>
        </p:txBody>
      </p:sp>
      <p:sp>
        <p:nvSpPr>
          <p:cNvPr id="6" name="Footer Placeholder 5">
            <a:extLst>
              <a:ext uri="{FF2B5EF4-FFF2-40B4-BE49-F238E27FC236}">
                <a16:creationId xmlns:a16="http://schemas.microsoft.com/office/drawing/2014/main" id="{812074CD-CFD4-918B-1008-23D53F37DF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DD17DD-506F-3938-1EF8-43B421A51457}"/>
              </a:ext>
            </a:extLst>
          </p:cNvPr>
          <p:cNvSpPr>
            <a:spLocks noGrp="1"/>
          </p:cNvSpPr>
          <p:nvPr>
            <p:ph type="sldNum" sz="quarter" idx="12"/>
          </p:nvPr>
        </p:nvSpPr>
        <p:spPr/>
        <p:txBody>
          <a:bodyPr/>
          <a:lstStyle/>
          <a:p>
            <a:fld id="{75E970FC-EBD4-4DF2-8C04-654392431A72}" type="slidenum">
              <a:rPr lang="en-US" smtClean="0"/>
              <a:t>‹#›</a:t>
            </a:fld>
            <a:endParaRPr lang="en-US"/>
          </a:p>
        </p:txBody>
      </p:sp>
    </p:spTree>
    <p:extLst>
      <p:ext uri="{BB962C8B-B14F-4D97-AF65-F5344CB8AC3E}">
        <p14:creationId xmlns:p14="http://schemas.microsoft.com/office/powerpoint/2010/main" val="3619078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C4D182-9F5C-F008-CE60-209EA45EAB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006211C-59B2-1D5D-046F-73C0EDFE1D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02984A-D06A-0C78-7212-D892D0E8A9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658D0-1BAC-4479-A2F3-E48B4B3E016B}" type="datetimeFigureOut">
              <a:rPr lang="en-US" smtClean="0"/>
              <a:t>1/20/2025</a:t>
            </a:fld>
            <a:endParaRPr lang="en-US"/>
          </a:p>
        </p:txBody>
      </p:sp>
      <p:sp>
        <p:nvSpPr>
          <p:cNvPr id="5" name="Footer Placeholder 4">
            <a:extLst>
              <a:ext uri="{FF2B5EF4-FFF2-40B4-BE49-F238E27FC236}">
                <a16:creationId xmlns:a16="http://schemas.microsoft.com/office/drawing/2014/main" id="{51BA02A0-F63C-16E4-F059-75686D8F44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48AAB37-05DE-2366-46DB-42951CC3BC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E970FC-EBD4-4DF2-8C04-654392431A72}" type="slidenum">
              <a:rPr lang="en-US" smtClean="0"/>
              <a:t>‹#›</a:t>
            </a:fld>
            <a:endParaRPr lang="en-US"/>
          </a:p>
        </p:txBody>
      </p:sp>
    </p:spTree>
    <p:extLst>
      <p:ext uri="{BB962C8B-B14F-4D97-AF65-F5344CB8AC3E}">
        <p14:creationId xmlns:p14="http://schemas.microsoft.com/office/powerpoint/2010/main" val="24997854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25B20-A0F0-6584-B946-1372442954A8}"/>
              </a:ext>
            </a:extLst>
          </p:cNvPr>
          <p:cNvSpPr>
            <a:spLocks noGrp="1"/>
          </p:cNvSpPr>
          <p:nvPr>
            <p:ph type="ctrTitle"/>
          </p:nvPr>
        </p:nvSpPr>
        <p:spPr/>
        <p:txBody>
          <a:bodyPr/>
          <a:lstStyle/>
          <a:p>
            <a:r>
              <a:rPr lang="en-US" b="1" dirty="0"/>
              <a:t>SpaceX Data Analysis Project</a:t>
            </a:r>
            <a:br>
              <a:rPr lang="en-US" b="1" dirty="0"/>
            </a:br>
            <a:endParaRPr lang="en-US" dirty="0"/>
          </a:p>
        </p:txBody>
      </p:sp>
      <p:sp>
        <p:nvSpPr>
          <p:cNvPr id="3" name="Subtitle 2">
            <a:extLst>
              <a:ext uri="{FF2B5EF4-FFF2-40B4-BE49-F238E27FC236}">
                <a16:creationId xmlns:a16="http://schemas.microsoft.com/office/drawing/2014/main" id="{8FDC9B25-9AAF-2DA1-E536-25B19C36A978}"/>
              </a:ext>
            </a:extLst>
          </p:cNvPr>
          <p:cNvSpPr>
            <a:spLocks noGrp="1"/>
          </p:cNvSpPr>
          <p:nvPr>
            <p:ph type="subTitle" idx="1"/>
          </p:nvPr>
        </p:nvSpPr>
        <p:spPr/>
        <p:txBody>
          <a:bodyPr/>
          <a:lstStyle/>
          <a:p>
            <a:r>
              <a:rPr lang="en-US" dirty="0"/>
              <a:t>Abdullahi Osman Dair</a:t>
            </a:r>
          </a:p>
        </p:txBody>
      </p:sp>
    </p:spTree>
    <p:extLst>
      <p:ext uri="{BB962C8B-B14F-4D97-AF65-F5344CB8AC3E}">
        <p14:creationId xmlns:p14="http://schemas.microsoft.com/office/powerpoint/2010/main" val="222420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FA161-E4B8-967C-DDD6-20D7DB4D69A9}"/>
              </a:ext>
            </a:extLst>
          </p:cNvPr>
          <p:cNvSpPr>
            <a:spLocks noGrp="1"/>
          </p:cNvSpPr>
          <p:nvPr>
            <p:ph type="title"/>
          </p:nvPr>
        </p:nvSpPr>
        <p:spPr/>
        <p:txBody>
          <a:bodyPr>
            <a:normAutofit/>
          </a:bodyPr>
          <a:lstStyle/>
          <a:p>
            <a:r>
              <a:rPr lang="en-US" sz="3200" b="1" dirty="0"/>
              <a:t>Predictive Models and Techniques Used for Data Analysis</a:t>
            </a:r>
          </a:p>
        </p:txBody>
      </p:sp>
      <p:sp>
        <p:nvSpPr>
          <p:cNvPr id="3" name="Content Placeholder 2">
            <a:extLst>
              <a:ext uri="{FF2B5EF4-FFF2-40B4-BE49-F238E27FC236}">
                <a16:creationId xmlns:a16="http://schemas.microsoft.com/office/drawing/2014/main" id="{F6DF953E-4EEA-6B55-C813-E8B0BCCC6DCA}"/>
              </a:ext>
            </a:extLst>
          </p:cNvPr>
          <p:cNvSpPr>
            <a:spLocks noGrp="1"/>
          </p:cNvSpPr>
          <p:nvPr>
            <p:ph idx="1"/>
          </p:nvPr>
        </p:nvSpPr>
        <p:spPr>
          <a:xfrm>
            <a:off x="838200" y="1825625"/>
            <a:ext cx="10515600" cy="4667250"/>
          </a:xfrm>
        </p:spPr>
        <p:txBody>
          <a:bodyPr>
            <a:normAutofit fontScale="85000" lnSpcReduction="10000"/>
          </a:bodyPr>
          <a:lstStyle/>
          <a:p>
            <a:pPr marL="0" marR="0" indent="0">
              <a:lnSpc>
                <a:spcPct val="115000"/>
              </a:lnSpc>
              <a:spcAft>
                <a:spcPts val="800"/>
              </a:spcAft>
              <a:buNone/>
            </a:pPr>
            <a:r>
              <a:rPr lang="en-US" sz="2200" b="1" kern="100" dirty="0">
                <a:effectLst/>
                <a:latin typeface="Calibri" panose="020F0502020204030204" pitchFamily="34" charset="0"/>
                <a:ea typeface="Calibri" panose="020F0502020204030204" pitchFamily="34" charset="0"/>
                <a:cs typeface="Times New Roman" panose="02020603050405020304" pitchFamily="18" charset="0"/>
              </a:rPr>
              <a:t>Models Used</a:t>
            </a:r>
            <a:endParaRPr lang="en-US"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800"/>
              </a:spcAft>
            </a:pPr>
            <a:r>
              <a:rPr lang="en-US" sz="2200" kern="100" dirty="0">
                <a:effectLst/>
                <a:latin typeface="Calibri" panose="020F0502020204030204" pitchFamily="34" charset="0"/>
                <a:ea typeface="Calibri" panose="020F0502020204030204" pitchFamily="34" charset="0"/>
                <a:cs typeface="Times New Roman" panose="02020603050405020304" pitchFamily="18" charset="0"/>
              </a:rPr>
              <a:t>To predict the likelihood of the first-stage rocket landing successfully, we utilized several classification models: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2200" b="1" kern="100" dirty="0">
                <a:effectLst/>
                <a:latin typeface="Calibri" panose="020F0502020204030204" pitchFamily="34" charset="0"/>
                <a:ea typeface="Calibri" panose="020F0502020204030204" pitchFamily="34" charset="0"/>
                <a:cs typeface="Times New Roman" panose="02020603050405020304" pitchFamily="18" charset="0"/>
              </a:rPr>
              <a:t>K-Nearest Neighbors (KNN)</a:t>
            </a:r>
            <a:r>
              <a:rPr lang="en-US" sz="2200"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2200" kern="100" dirty="0">
                <a:effectLst/>
                <a:latin typeface="Calibri" panose="020F0502020204030204" pitchFamily="34" charset="0"/>
                <a:ea typeface="Calibri" panose="020F0502020204030204" pitchFamily="34" charset="0"/>
                <a:cs typeface="Times New Roman" panose="02020603050405020304" pitchFamily="18" charset="0"/>
              </a:rPr>
              <a:t>A simple, distance-based model used to classify outcomes based on neighboring data points.</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2200" kern="100" dirty="0">
                <a:effectLst/>
                <a:latin typeface="Calibri" panose="020F0502020204030204" pitchFamily="34" charset="0"/>
                <a:ea typeface="Calibri" panose="020F0502020204030204" pitchFamily="34" charset="0"/>
                <a:cs typeface="Times New Roman" panose="02020603050405020304" pitchFamily="18" charset="0"/>
              </a:rPr>
              <a:t>Ideal for baseline performance evaluation due to its simplicity and intuitiveness.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2200" b="1" kern="100" dirty="0">
                <a:effectLst/>
                <a:latin typeface="Calibri" panose="020F0502020204030204" pitchFamily="34" charset="0"/>
                <a:ea typeface="Calibri" panose="020F0502020204030204" pitchFamily="34" charset="0"/>
                <a:cs typeface="Times New Roman" panose="02020603050405020304" pitchFamily="18" charset="0"/>
              </a:rPr>
              <a:t>Decision Trees</a:t>
            </a:r>
            <a:r>
              <a:rPr lang="en-US" sz="2200"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2200" kern="100" dirty="0">
                <a:effectLst/>
                <a:latin typeface="Calibri" panose="020F0502020204030204" pitchFamily="34" charset="0"/>
                <a:ea typeface="Calibri" panose="020F0502020204030204" pitchFamily="34" charset="0"/>
                <a:cs typeface="Times New Roman" panose="02020603050405020304" pitchFamily="18" charset="0"/>
              </a:rPr>
              <a:t>A tree-based algorithm that splits data based on feature importance.</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2200" kern="100" dirty="0">
                <a:effectLst/>
                <a:latin typeface="Calibri" panose="020F0502020204030204" pitchFamily="34" charset="0"/>
                <a:ea typeface="Calibri" panose="020F0502020204030204" pitchFamily="34" charset="0"/>
                <a:cs typeface="Times New Roman" panose="02020603050405020304" pitchFamily="18" charset="0"/>
              </a:rPr>
              <a:t>Useful for identifying key factors influencing the landing outcome and providing interpretability.</a:t>
            </a:r>
          </a:p>
          <a:p>
            <a:pPr marL="0" marR="0">
              <a:lnSpc>
                <a:spcPct val="115000"/>
              </a:lnSpc>
              <a:spcAft>
                <a:spcPts val="800"/>
              </a:spcAf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pPr>
            <a:endParaRPr lang="en-US" dirty="0"/>
          </a:p>
        </p:txBody>
      </p:sp>
    </p:spTree>
    <p:extLst>
      <p:ext uri="{BB962C8B-B14F-4D97-AF65-F5344CB8AC3E}">
        <p14:creationId xmlns:p14="http://schemas.microsoft.com/office/powerpoint/2010/main" val="1247642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EA642-A1F1-6543-09B7-1001403CB37C}"/>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98379D65-646C-47A5-D328-989D6C570375}"/>
              </a:ext>
            </a:extLst>
          </p:cNvPr>
          <p:cNvSpPr>
            <a:spLocks noGrp="1"/>
          </p:cNvSpPr>
          <p:nvPr>
            <p:ph idx="1"/>
          </p:nvPr>
        </p:nvSpPr>
        <p:spPr/>
        <p:txBody>
          <a:bodyPr/>
          <a:lstStyle/>
          <a:p>
            <a:pPr marL="0" marR="0" indent="0">
              <a:lnSpc>
                <a:spcPct val="1150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Logistic Regression</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 probabilistic linear model used for binary classification problems.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Useful as a baseline for performance comparison and understanding the linear relationship between features.</a:t>
            </a:r>
          </a:p>
          <a:p>
            <a:pPr marL="0" marR="0" indent="0">
              <a:lnSpc>
                <a:spcPct val="115000"/>
              </a:lnSpc>
              <a:spcAft>
                <a:spcPts val="800"/>
              </a:spcAft>
              <a:buNone/>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Support Vector Machines (SVM)</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 model that aims to find the hyperplane that best separates classes.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Effective for high-dimensional data and where the decision boundary is not necessarily linear.</a:t>
            </a:r>
          </a:p>
          <a:p>
            <a:pPr marL="0" marR="0">
              <a:lnSpc>
                <a:spcPct val="115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pPr>
            <a:endParaRPr lang="en-US" dirty="0"/>
          </a:p>
        </p:txBody>
      </p:sp>
    </p:spTree>
    <p:extLst>
      <p:ext uri="{BB962C8B-B14F-4D97-AF65-F5344CB8AC3E}">
        <p14:creationId xmlns:p14="http://schemas.microsoft.com/office/powerpoint/2010/main" val="2179880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9D401-DF1F-744E-7121-E549226DEE86}"/>
              </a:ext>
            </a:extLst>
          </p:cNvPr>
          <p:cNvSpPr>
            <a:spLocks noGrp="1"/>
          </p:cNvSpPr>
          <p:nvPr>
            <p:ph type="title"/>
          </p:nvPr>
        </p:nvSpPr>
        <p:spPr/>
        <p:txBody>
          <a:bodyPr/>
          <a:lstStyle/>
          <a:p>
            <a:r>
              <a:rPr lang="en-US" b="0" i="0" dirty="0">
                <a:solidFill>
                  <a:srgbClr val="333333"/>
                </a:solidFill>
                <a:effectLst/>
                <a:latin typeface="Microsoft YaHei" panose="020B0503020204020204" pitchFamily="34" charset="-122"/>
                <a:ea typeface="Microsoft YaHei" panose="020B0503020204020204" pitchFamily="34" charset="-122"/>
              </a:rPr>
              <a:t>visualization results</a:t>
            </a:r>
            <a:endParaRPr lang="en-US" dirty="0"/>
          </a:p>
        </p:txBody>
      </p:sp>
      <p:pic>
        <p:nvPicPr>
          <p:cNvPr id="9" name="Content Placeholder 8">
            <a:extLst>
              <a:ext uri="{FF2B5EF4-FFF2-40B4-BE49-F238E27FC236}">
                <a16:creationId xmlns:a16="http://schemas.microsoft.com/office/drawing/2014/main" id="{9F53AFB9-02F7-8818-6460-6C81411C06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8781" y="1828800"/>
            <a:ext cx="5156485" cy="3425588"/>
          </a:xfrm>
        </p:spPr>
      </p:pic>
      <p:pic>
        <p:nvPicPr>
          <p:cNvPr id="11" name="Picture 10">
            <a:extLst>
              <a:ext uri="{FF2B5EF4-FFF2-40B4-BE49-F238E27FC236}">
                <a16:creationId xmlns:a16="http://schemas.microsoft.com/office/drawing/2014/main" id="{43EFC41B-632A-45C0-BCEB-8B236F8006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2921" y="1828800"/>
            <a:ext cx="4480298" cy="3534770"/>
          </a:xfrm>
          <a:prstGeom prst="rect">
            <a:avLst/>
          </a:prstGeom>
        </p:spPr>
      </p:pic>
    </p:spTree>
    <p:extLst>
      <p:ext uri="{BB962C8B-B14F-4D97-AF65-F5344CB8AC3E}">
        <p14:creationId xmlns:p14="http://schemas.microsoft.com/office/powerpoint/2010/main" val="449614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302CE-7DCB-B177-42EB-E2EB6DF2D075}"/>
              </a:ext>
            </a:extLst>
          </p:cNvPr>
          <p:cNvSpPr>
            <a:spLocks noGrp="1"/>
          </p:cNvSpPr>
          <p:nvPr>
            <p:ph type="title"/>
          </p:nvPr>
        </p:nvSpPr>
        <p:spPr/>
        <p:txBody>
          <a:bodyPr/>
          <a:lstStyle/>
          <a:p>
            <a:r>
              <a:rPr lang="en-US" b="0" i="0" dirty="0">
                <a:solidFill>
                  <a:srgbClr val="333333"/>
                </a:solidFill>
                <a:effectLst/>
                <a:latin typeface="Microsoft YaHei" panose="020B0503020204020204" pitchFamily="34" charset="-122"/>
                <a:ea typeface="Microsoft YaHei" panose="020B0503020204020204" pitchFamily="34" charset="-122"/>
              </a:rPr>
              <a:t>visualization results</a:t>
            </a:r>
            <a:endParaRPr lang="en-US" dirty="0"/>
          </a:p>
        </p:txBody>
      </p:sp>
      <p:pic>
        <p:nvPicPr>
          <p:cNvPr id="5" name="Content Placeholder 4">
            <a:extLst>
              <a:ext uri="{FF2B5EF4-FFF2-40B4-BE49-F238E27FC236}">
                <a16:creationId xmlns:a16="http://schemas.microsoft.com/office/drawing/2014/main" id="{CC37D89F-FFF0-E81A-B54D-9176760E12D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690688"/>
            <a:ext cx="5347328" cy="4351338"/>
          </a:xfrm>
        </p:spPr>
      </p:pic>
      <p:pic>
        <p:nvPicPr>
          <p:cNvPr id="7" name="Picture 6">
            <a:extLst>
              <a:ext uri="{FF2B5EF4-FFF2-40B4-BE49-F238E27FC236}">
                <a16:creationId xmlns:a16="http://schemas.microsoft.com/office/drawing/2014/main" id="{8A4CEC3F-1D5B-818C-31A4-A8788319FF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5527" y="1690688"/>
            <a:ext cx="4964693" cy="4246088"/>
          </a:xfrm>
          <a:prstGeom prst="rect">
            <a:avLst/>
          </a:prstGeom>
        </p:spPr>
      </p:pic>
    </p:spTree>
    <p:extLst>
      <p:ext uri="{BB962C8B-B14F-4D97-AF65-F5344CB8AC3E}">
        <p14:creationId xmlns:p14="http://schemas.microsoft.com/office/powerpoint/2010/main" val="3184266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E2571-F1C4-70D4-F1CD-50418BFC07B2}"/>
              </a:ext>
            </a:extLst>
          </p:cNvPr>
          <p:cNvSpPr>
            <a:spLocks noGrp="1"/>
          </p:cNvSpPr>
          <p:nvPr>
            <p:ph type="title"/>
          </p:nvPr>
        </p:nvSpPr>
        <p:spPr/>
        <p:txBody>
          <a:bodyPr/>
          <a:lstStyle/>
          <a:p>
            <a:r>
              <a:rPr lang="en-US" b="0" i="0" dirty="0">
                <a:solidFill>
                  <a:srgbClr val="333333"/>
                </a:solidFill>
                <a:effectLst/>
                <a:latin typeface="Microsoft YaHei" panose="020B0503020204020204" pitchFamily="34" charset="-122"/>
                <a:ea typeface="Microsoft YaHei" panose="020B0503020204020204" pitchFamily="34" charset="-122"/>
              </a:rPr>
              <a:t>visualization results</a:t>
            </a:r>
            <a:endParaRPr lang="en-US" dirty="0"/>
          </a:p>
        </p:txBody>
      </p:sp>
      <p:pic>
        <p:nvPicPr>
          <p:cNvPr id="5" name="Content Placeholder 4">
            <a:extLst>
              <a:ext uri="{FF2B5EF4-FFF2-40B4-BE49-F238E27FC236}">
                <a16:creationId xmlns:a16="http://schemas.microsoft.com/office/drawing/2014/main" id="{E2FB0A9E-8795-8D5F-2222-F3FE7A8DA9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57135"/>
            <a:ext cx="5477567" cy="4351338"/>
          </a:xfrm>
        </p:spPr>
      </p:pic>
      <p:pic>
        <p:nvPicPr>
          <p:cNvPr id="7" name="Picture 6">
            <a:extLst>
              <a:ext uri="{FF2B5EF4-FFF2-40B4-BE49-F238E27FC236}">
                <a16:creationId xmlns:a16="http://schemas.microsoft.com/office/drawing/2014/main" id="{5301B770-AF1D-DCC8-A766-D7567ED897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457135"/>
            <a:ext cx="4848902" cy="4111152"/>
          </a:xfrm>
          <a:prstGeom prst="rect">
            <a:avLst/>
          </a:prstGeom>
        </p:spPr>
      </p:pic>
    </p:spTree>
    <p:extLst>
      <p:ext uri="{BB962C8B-B14F-4D97-AF65-F5344CB8AC3E}">
        <p14:creationId xmlns:p14="http://schemas.microsoft.com/office/powerpoint/2010/main" val="1643487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A5FF1-B9C3-51A8-4EDC-E8BA3D89278C}"/>
              </a:ext>
            </a:extLst>
          </p:cNvPr>
          <p:cNvSpPr>
            <a:spLocks noGrp="1"/>
          </p:cNvSpPr>
          <p:nvPr>
            <p:ph type="title"/>
          </p:nvPr>
        </p:nvSpPr>
        <p:spPr/>
        <p:txBody>
          <a:bodyPr/>
          <a:lstStyle/>
          <a:p>
            <a:r>
              <a:rPr lang="en-US" b="0" i="0" dirty="0">
                <a:solidFill>
                  <a:srgbClr val="333333"/>
                </a:solidFill>
                <a:effectLst/>
                <a:latin typeface="Microsoft YaHei" panose="020B0503020204020204" pitchFamily="34" charset="-122"/>
                <a:ea typeface="Microsoft YaHei" panose="020B0503020204020204" pitchFamily="34" charset="-122"/>
              </a:rPr>
              <a:t>SQL results</a:t>
            </a:r>
            <a:endParaRPr lang="en-US" dirty="0"/>
          </a:p>
        </p:txBody>
      </p:sp>
      <p:pic>
        <p:nvPicPr>
          <p:cNvPr id="5" name="Content Placeholder 4">
            <a:extLst>
              <a:ext uri="{FF2B5EF4-FFF2-40B4-BE49-F238E27FC236}">
                <a16:creationId xmlns:a16="http://schemas.microsoft.com/office/drawing/2014/main" id="{616F4D8E-A5FD-3491-4010-784C5A14B9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4624" y="1690688"/>
            <a:ext cx="5201376" cy="3781953"/>
          </a:xfrm>
        </p:spPr>
      </p:pic>
      <p:pic>
        <p:nvPicPr>
          <p:cNvPr id="7" name="Picture 6">
            <a:extLst>
              <a:ext uri="{FF2B5EF4-FFF2-40B4-BE49-F238E27FC236}">
                <a16:creationId xmlns:a16="http://schemas.microsoft.com/office/drawing/2014/main" id="{FF712F1B-A273-BDC5-6968-5039A4F1FD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9298" y="1690688"/>
            <a:ext cx="6550926" cy="4150554"/>
          </a:xfrm>
          <a:prstGeom prst="rect">
            <a:avLst/>
          </a:prstGeom>
        </p:spPr>
      </p:pic>
    </p:spTree>
    <p:extLst>
      <p:ext uri="{BB962C8B-B14F-4D97-AF65-F5344CB8AC3E}">
        <p14:creationId xmlns:p14="http://schemas.microsoft.com/office/powerpoint/2010/main" val="1236522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0D032-F5CF-6250-D71D-5F007FBD3E15}"/>
              </a:ext>
            </a:extLst>
          </p:cNvPr>
          <p:cNvSpPr>
            <a:spLocks noGrp="1"/>
          </p:cNvSpPr>
          <p:nvPr>
            <p:ph type="title"/>
          </p:nvPr>
        </p:nvSpPr>
        <p:spPr/>
        <p:txBody>
          <a:bodyPr/>
          <a:lstStyle/>
          <a:p>
            <a:r>
              <a:rPr lang="en-US" b="0" i="0" dirty="0">
                <a:solidFill>
                  <a:srgbClr val="333333"/>
                </a:solidFill>
                <a:effectLst/>
                <a:latin typeface="Microsoft YaHei" panose="020B0503020204020204" pitchFamily="34" charset="-122"/>
                <a:ea typeface="Microsoft YaHei" panose="020B0503020204020204" pitchFamily="34" charset="-122"/>
              </a:rPr>
              <a:t>SQL results</a:t>
            </a:r>
            <a:endParaRPr lang="en-US" dirty="0"/>
          </a:p>
        </p:txBody>
      </p:sp>
      <p:pic>
        <p:nvPicPr>
          <p:cNvPr id="5" name="Content Placeholder 4">
            <a:extLst>
              <a:ext uri="{FF2B5EF4-FFF2-40B4-BE49-F238E27FC236}">
                <a16:creationId xmlns:a16="http://schemas.microsoft.com/office/drawing/2014/main" id="{1E407EFE-00D7-6952-9449-48FB161EEE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0835" y="1690688"/>
            <a:ext cx="5125165" cy="3791479"/>
          </a:xfrm>
        </p:spPr>
      </p:pic>
      <p:pic>
        <p:nvPicPr>
          <p:cNvPr id="7" name="Picture 6">
            <a:extLst>
              <a:ext uri="{FF2B5EF4-FFF2-40B4-BE49-F238E27FC236}">
                <a16:creationId xmlns:a16="http://schemas.microsoft.com/office/drawing/2014/main" id="{3EAFC13B-7A98-276E-D94F-7F3A9A2AF7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6208" y="1690688"/>
            <a:ext cx="5106113" cy="3743847"/>
          </a:xfrm>
          <a:prstGeom prst="rect">
            <a:avLst/>
          </a:prstGeom>
        </p:spPr>
      </p:pic>
    </p:spTree>
    <p:extLst>
      <p:ext uri="{BB962C8B-B14F-4D97-AF65-F5344CB8AC3E}">
        <p14:creationId xmlns:p14="http://schemas.microsoft.com/office/powerpoint/2010/main" val="964195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0BFE3-6E19-7B84-A6E4-9B2C9A97B5E8}"/>
              </a:ext>
            </a:extLst>
          </p:cNvPr>
          <p:cNvSpPr>
            <a:spLocks noGrp="1"/>
          </p:cNvSpPr>
          <p:nvPr>
            <p:ph type="title"/>
          </p:nvPr>
        </p:nvSpPr>
        <p:spPr/>
        <p:txBody>
          <a:bodyPr/>
          <a:lstStyle/>
          <a:p>
            <a:r>
              <a:rPr lang="en-US" b="0" i="0" dirty="0">
                <a:solidFill>
                  <a:srgbClr val="333333"/>
                </a:solidFill>
                <a:effectLst/>
                <a:latin typeface="Microsoft YaHei" panose="020B0503020204020204" pitchFamily="34" charset="-122"/>
                <a:ea typeface="Microsoft YaHei" panose="020B0503020204020204" pitchFamily="34" charset="-122"/>
              </a:rPr>
              <a:t>SQL results</a:t>
            </a:r>
            <a:endParaRPr lang="en-US" dirty="0"/>
          </a:p>
        </p:txBody>
      </p:sp>
      <p:pic>
        <p:nvPicPr>
          <p:cNvPr id="5" name="Content Placeholder 4">
            <a:extLst>
              <a:ext uri="{FF2B5EF4-FFF2-40B4-BE49-F238E27FC236}">
                <a16:creationId xmlns:a16="http://schemas.microsoft.com/office/drawing/2014/main" id="{03AA77DE-B89E-3AF2-4AC8-5D3DE9E385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8318" y="1690688"/>
            <a:ext cx="4861981" cy="3772426"/>
          </a:xfrm>
        </p:spPr>
      </p:pic>
      <p:pic>
        <p:nvPicPr>
          <p:cNvPr id="7" name="Picture 6">
            <a:extLst>
              <a:ext uri="{FF2B5EF4-FFF2-40B4-BE49-F238E27FC236}">
                <a16:creationId xmlns:a16="http://schemas.microsoft.com/office/drawing/2014/main" id="{A8BD190B-444C-ED93-4B59-B8949257E2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0417" y="1690688"/>
            <a:ext cx="5826665" cy="4369033"/>
          </a:xfrm>
          <a:prstGeom prst="rect">
            <a:avLst/>
          </a:prstGeom>
        </p:spPr>
      </p:pic>
    </p:spTree>
    <p:extLst>
      <p:ext uri="{BB962C8B-B14F-4D97-AF65-F5344CB8AC3E}">
        <p14:creationId xmlns:p14="http://schemas.microsoft.com/office/powerpoint/2010/main" val="1698504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14B3D-B1E1-554E-7D91-DE1705FA6D0A}"/>
              </a:ext>
            </a:extLst>
          </p:cNvPr>
          <p:cNvSpPr>
            <a:spLocks noGrp="1"/>
          </p:cNvSpPr>
          <p:nvPr>
            <p:ph type="title"/>
          </p:nvPr>
        </p:nvSpPr>
        <p:spPr/>
        <p:txBody>
          <a:bodyPr/>
          <a:lstStyle/>
          <a:p>
            <a:r>
              <a:rPr lang="en-US" b="0" i="0" dirty="0">
                <a:solidFill>
                  <a:srgbClr val="333333"/>
                </a:solidFill>
                <a:effectLst/>
                <a:latin typeface="Microsoft YaHei" panose="020B0503020204020204" pitchFamily="34" charset="-122"/>
                <a:ea typeface="Microsoft YaHei" panose="020B0503020204020204" pitchFamily="34" charset="-122"/>
              </a:rPr>
              <a:t>SQL results</a:t>
            </a:r>
            <a:endParaRPr lang="en-US" dirty="0"/>
          </a:p>
        </p:txBody>
      </p:sp>
      <p:pic>
        <p:nvPicPr>
          <p:cNvPr id="5" name="Content Placeholder 4">
            <a:extLst>
              <a:ext uri="{FF2B5EF4-FFF2-40B4-BE49-F238E27FC236}">
                <a16:creationId xmlns:a16="http://schemas.microsoft.com/office/drawing/2014/main" id="{ADC6DD8E-AA19-22AB-1E7E-E8A6440BF11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8102" y="1690688"/>
            <a:ext cx="4937480" cy="4351338"/>
          </a:xfrm>
        </p:spPr>
      </p:pic>
      <p:pic>
        <p:nvPicPr>
          <p:cNvPr id="7" name="Picture 6">
            <a:extLst>
              <a:ext uri="{FF2B5EF4-FFF2-40B4-BE49-F238E27FC236}">
                <a16:creationId xmlns:a16="http://schemas.microsoft.com/office/drawing/2014/main" id="{6837CB52-711C-DDD4-5690-CFFC8CF0F5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2904" y="1744899"/>
            <a:ext cx="5361408" cy="4242916"/>
          </a:xfrm>
          <a:prstGeom prst="rect">
            <a:avLst/>
          </a:prstGeom>
        </p:spPr>
      </p:pic>
    </p:spTree>
    <p:extLst>
      <p:ext uri="{BB962C8B-B14F-4D97-AF65-F5344CB8AC3E}">
        <p14:creationId xmlns:p14="http://schemas.microsoft.com/office/powerpoint/2010/main" val="29300177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ACBF5-7FB4-C40D-F951-FFDA8D8CBB24}"/>
              </a:ext>
            </a:extLst>
          </p:cNvPr>
          <p:cNvSpPr>
            <a:spLocks noGrp="1"/>
          </p:cNvSpPr>
          <p:nvPr>
            <p:ph type="title"/>
          </p:nvPr>
        </p:nvSpPr>
        <p:spPr/>
        <p:txBody>
          <a:bodyPr/>
          <a:lstStyle/>
          <a:p>
            <a:r>
              <a:rPr lang="en-US" b="0" i="0" dirty="0">
                <a:solidFill>
                  <a:srgbClr val="333333"/>
                </a:solidFill>
                <a:effectLst/>
                <a:latin typeface="Microsoft YaHei" panose="020B0503020204020204" pitchFamily="34" charset="-122"/>
                <a:ea typeface="Microsoft YaHei" panose="020B0503020204020204" pitchFamily="34" charset="-122"/>
              </a:rPr>
              <a:t>SQL results</a:t>
            </a:r>
            <a:endParaRPr lang="en-US" dirty="0"/>
          </a:p>
        </p:txBody>
      </p:sp>
      <p:pic>
        <p:nvPicPr>
          <p:cNvPr id="5" name="Content Placeholder 4">
            <a:extLst>
              <a:ext uri="{FF2B5EF4-FFF2-40B4-BE49-F238E27FC236}">
                <a16:creationId xmlns:a16="http://schemas.microsoft.com/office/drawing/2014/main" id="{809C7DA9-E657-737B-8994-AFA3869ECFF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32782" y="2399344"/>
            <a:ext cx="4176197" cy="2786805"/>
          </a:xfrm>
        </p:spPr>
      </p:pic>
      <p:pic>
        <p:nvPicPr>
          <p:cNvPr id="7" name="Picture 6">
            <a:extLst>
              <a:ext uri="{FF2B5EF4-FFF2-40B4-BE49-F238E27FC236}">
                <a16:creationId xmlns:a16="http://schemas.microsoft.com/office/drawing/2014/main" id="{5C5C20D5-70B6-9997-75E5-DFE8FB793D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66979" y="1473958"/>
            <a:ext cx="6335009" cy="4533475"/>
          </a:xfrm>
          <a:prstGeom prst="rect">
            <a:avLst/>
          </a:prstGeom>
        </p:spPr>
      </p:pic>
    </p:spTree>
    <p:extLst>
      <p:ext uri="{BB962C8B-B14F-4D97-AF65-F5344CB8AC3E}">
        <p14:creationId xmlns:p14="http://schemas.microsoft.com/office/powerpoint/2010/main" val="4072806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D694E-2C19-8AD1-69EE-3988FA7A3B80}"/>
              </a:ext>
            </a:extLst>
          </p:cNvPr>
          <p:cNvSpPr>
            <a:spLocks noGrp="1"/>
          </p:cNvSpPr>
          <p:nvPr>
            <p:ph type="title"/>
          </p:nvPr>
        </p:nvSpPr>
        <p:spPr/>
        <p:txBody>
          <a:bodyPr/>
          <a:lstStyle/>
          <a:p>
            <a:r>
              <a:rPr lang="en-US" dirty="0"/>
              <a:t>Executive Summary</a:t>
            </a:r>
          </a:p>
        </p:txBody>
      </p:sp>
      <p:sp>
        <p:nvSpPr>
          <p:cNvPr id="3" name="Content Placeholder 2">
            <a:extLst>
              <a:ext uri="{FF2B5EF4-FFF2-40B4-BE49-F238E27FC236}">
                <a16:creationId xmlns:a16="http://schemas.microsoft.com/office/drawing/2014/main" id="{3F5C32D0-ABB6-E523-CB87-825EBC153BB2}"/>
              </a:ext>
            </a:extLst>
          </p:cNvPr>
          <p:cNvSpPr>
            <a:spLocks noGrp="1"/>
          </p:cNvSpPr>
          <p:nvPr>
            <p:ph idx="1"/>
          </p:nvPr>
        </p:nvSpPr>
        <p:spPr/>
        <p:txBody>
          <a:bodyPr>
            <a:normAutofit/>
          </a:bodyPr>
          <a:lstStyle/>
          <a:p>
            <a:pPr marL="0" indent="0">
              <a:buNone/>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The SpaceX Data Analysis project aims to explore and analyze historical data on SpaceX launches to provide valuable insights into the company's performance, trends, and potential areas of improvement. The primary objective is to apply advanced data analysis techniques and machine learning models to a dataset containing details on various SpaceX missions, including launch success, vehicle types, mission outcomes, and key operational metrics.</a:t>
            </a:r>
          </a:p>
          <a:p>
            <a:pPr marL="0" indent="0">
              <a:buNone/>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he SpaceX Data Analysis project will provide key insights that can enhance SpaceX’s operational efficiency, improve decision-making, and contribute to the ongoing development of space exploration capabilities. By identifying critical success factors and utilizing predictive models, the project aims to optimize future launch missions and reduce risk.</a:t>
            </a:r>
          </a:p>
          <a:p>
            <a:pPr marL="0" indent="0">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029073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2167B-BC52-32B4-02EF-E790C1264C9B}"/>
              </a:ext>
            </a:extLst>
          </p:cNvPr>
          <p:cNvSpPr>
            <a:spLocks noGrp="1"/>
          </p:cNvSpPr>
          <p:nvPr>
            <p:ph type="title"/>
          </p:nvPr>
        </p:nvSpPr>
        <p:spPr/>
        <p:txBody>
          <a:bodyPr/>
          <a:lstStyle/>
          <a:p>
            <a:r>
              <a:rPr lang="en-US" b="0" i="0" dirty="0">
                <a:solidFill>
                  <a:srgbClr val="333333"/>
                </a:solidFill>
                <a:effectLst/>
                <a:latin typeface="Microsoft YaHei" panose="020B0503020204020204" pitchFamily="34" charset="-122"/>
                <a:ea typeface="Microsoft YaHei" panose="020B0503020204020204" pitchFamily="34" charset="-122"/>
              </a:rPr>
              <a:t>Folium results</a:t>
            </a:r>
            <a:endParaRPr lang="en-US" dirty="0"/>
          </a:p>
        </p:txBody>
      </p:sp>
      <p:pic>
        <p:nvPicPr>
          <p:cNvPr id="5" name="Content Placeholder 4">
            <a:extLst>
              <a:ext uri="{FF2B5EF4-FFF2-40B4-BE49-F238E27FC236}">
                <a16:creationId xmlns:a16="http://schemas.microsoft.com/office/drawing/2014/main" id="{841ED231-777D-BC2D-2A7A-1D9BA8F803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61919"/>
            <a:ext cx="5257800" cy="3583538"/>
          </a:xfrm>
        </p:spPr>
      </p:pic>
      <p:pic>
        <p:nvPicPr>
          <p:cNvPr id="7" name="Picture 6">
            <a:extLst>
              <a:ext uri="{FF2B5EF4-FFF2-40B4-BE49-F238E27FC236}">
                <a16:creationId xmlns:a16="http://schemas.microsoft.com/office/drawing/2014/main" id="{C33B3CE1-D9A6-21E8-D8DD-6902107D68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362606"/>
            <a:ext cx="5586484" cy="4582164"/>
          </a:xfrm>
          <a:prstGeom prst="rect">
            <a:avLst/>
          </a:prstGeom>
        </p:spPr>
      </p:pic>
    </p:spTree>
    <p:extLst>
      <p:ext uri="{BB962C8B-B14F-4D97-AF65-F5344CB8AC3E}">
        <p14:creationId xmlns:p14="http://schemas.microsoft.com/office/powerpoint/2010/main" val="10875922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7E7C2-ED96-D975-70B7-6EA6D2C9EDC6}"/>
              </a:ext>
            </a:extLst>
          </p:cNvPr>
          <p:cNvSpPr>
            <a:spLocks noGrp="1"/>
          </p:cNvSpPr>
          <p:nvPr>
            <p:ph type="title"/>
          </p:nvPr>
        </p:nvSpPr>
        <p:spPr/>
        <p:txBody>
          <a:bodyPr/>
          <a:lstStyle/>
          <a:p>
            <a:r>
              <a:rPr lang="en-US" b="0" i="0" dirty="0">
                <a:solidFill>
                  <a:srgbClr val="333333"/>
                </a:solidFill>
                <a:effectLst/>
                <a:latin typeface="Microsoft YaHei" panose="020B0503020204020204" pitchFamily="34" charset="-122"/>
                <a:ea typeface="Microsoft YaHei" panose="020B0503020204020204" pitchFamily="34" charset="-122"/>
              </a:rPr>
              <a:t>Folium results</a:t>
            </a:r>
            <a:endParaRPr lang="en-US" dirty="0"/>
          </a:p>
        </p:txBody>
      </p:sp>
      <p:pic>
        <p:nvPicPr>
          <p:cNvPr id="5" name="Content Placeholder 4">
            <a:extLst>
              <a:ext uri="{FF2B5EF4-FFF2-40B4-BE49-F238E27FC236}">
                <a16:creationId xmlns:a16="http://schemas.microsoft.com/office/drawing/2014/main" id="{FEE9A621-DFAE-DB2F-531D-BE3D055D4C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5589896" cy="4153480"/>
          </a:xfrm>
        </p:spPr>
      </p:pic>
      <p:pic>
        <p:nvPicPr>
          <p:cNvPr id="7" name="Picture 6">
            <a:extLst>
              <a:ext uri="{FF2B5EF4-FFF2-40B4-BE49-F238E27FC236}">
                <a16:creationId xmlns:a16="http://schemas.microsoft.com/office/drawing/2014/main" id="{2400A924-139B-F6EE-4A58-46F7889A0C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8554" y="1635950"/>
            <a:ext cx="5993446" cy="4153480"/>
          </a:xfrm>
          <a:prstGeom prst="rect">
            <a:avLst/>
          </a:prstGeom>
        </p:spPr>
      </p:pic>
    </p:spTree>
    <p:extLst>
      <p:ext uri="{BB962C8B-B14F-4D97-AF65-F5344CB8AC3E}">
        <p14:creationId xmlns:p14="http://schemas.microsoft.com/office/powerpoint/2010/main" val="1032447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C6B5A-A430-3D66-A078-30A424CB0658}"/>
              </a:ext>
            </a:extLst>
          </p:cNvPr>
          <p:cNvSpPr>
            <a:spLocks noGrp="1"/>
          </p:cNvSpPr>
          <p:nvPr>
            <p:ph type="title"/>
          </p:nvPr>
        </p:nvSpPr>
        <p:spPr/>
        <p:txBody>
          <a:bodyPr/>
          <a:lstStyle/>
          <a:p>
            <a:r>
              <a:rPr lang="en-US" b="0" i="0" dirty="0">
                <a:solidFill>
                  <a:srgbClr val="333333"/>
                </a:solidFill>
                <a:effectLst/>
                <a:latin typeface="Microsoft YaHei" panose="020B0503020204020204" pitchFamily="34" charset="-122"/>
                <a:ea typeface="Microsoft YaHei" panose="020B0503020204020204" pitchFamily="34" charset="-122"/>
              </a:rPr>
              <a:t>Folium results</a:t>
            </a:r>
            <a:endParaRPr lang="en-US" dirty="0"/>
          </a:p>
        </p:txBody>
      </p:sp>
      <p:pic>
        <p:nvPicPr>
          <p:cNvPr id="5" name="Content Placeholder 4">
            <a:extLst>
              <a:ext uri="{FF2B5EF4-FFF2-40B4-BE49-F238E27FC236}">
                <a16:creationId xmlns:a16="http://schemas.microsoft.com/office/drawing/2014/main" id="{FDA59E3A-A7C2-10CF-4BE8-3BFF57C16A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7053" y="1552669"/>
            <a:ext cx="4669932" cy="4351338"/>
          </a:xfrm>
        </p:spPr>
      </p:pic>
      <p:pic>
        <p:nvPicPr>
          <p:cNvPr id="7" name="Picture 6">
            <a:extLst>
              <a:ext uri="{FF2B5EF4-FFF2-40B4-BE49-F238E27FC236}">
                <a16:creationId xmlns:a16="http://schemas.microsoft.com/office/drawing/2014/main" id="{D05D1559-F71D-4329-125E-C7F4DF71B1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1534" y="1552669"/>
            <a:ext cx="4915586" cy="4206686"/>
          </a:xfrm>
          <a:prstGeom prst="rect">
            <a:avLst/>
          </a:prstGeom>
        </p:spPr>
      </p:pic>
    </p:spTree>
    <p:extLst>
      <p:ext uri="{BB962C8B-B14F-4D97-AF65-F5344CB8AC3E}">
        <p14:creationId xmlns:p14="http://schemas.microsoft.com/office/powerpoint/2010/main" val="18164223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650CA-18CB-472F-FE4D-9E2826DB287C}"/>
              </a:ext>
            </a:extLst>
          </p:cNvPr>
          <p:cNvSpPr>
            <a:spLocks noGrp="1"/>
          </p:cNvSpPr>
          <p:nvPr>
            <p:ph type="title"/>
          </p:nvPr>
        </p:nvSpPr>
        <p:spPr/>
        <p:txBody>
          <a:bodyPr/>
          <a:lstStyle/>
          <a:p>
            <a:r>
              <a:rPr lang="en-US" b="0" i="0" dirty="0">
                <a:solidFill>
                  <a:srgbClr val="333333"/>
                </a:solidFill>
                <a:effectLst/>
                <a:latin typeface="Microsoft YaHei" panose="020B0503020204020204" pitchFamily="34" charset="-122"/>
                <a:ea typeface="Microsoft YaHei" panose="020B0503020204020204" pitchFamily="34" charset="-122"/>
              </a:rPr>
              <a:t>Dash dashboard results </a:t>
            </a:r>
            <a:endParaRPr lang="en-US" dirty="0"/>
          </a:p>
        </p:txBody>
      </p:sp>
      <p:pic>
        <p:nvPicPr>
          <p:cNvPr id="5" name="Content Placeholder 4">
            <a:extLst>
              <a:ext uri="{FF2B5EF4-FFF2-40B4-BE49-F238E27FC236}">
                <a16:creationId xmlns:a16="http://schemas.microsoft.com/office/drawing/2014/main" id="{C8C7C9FF-5E29-752A-7040-B52A5D01D6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5533" y="1825625"/>
            <a:ext cx="9100934" cy="4351338"/>
          </a:xfrm>
        </p:spPr>
      </p:pic>
    </p:spTree>
    <p:extLst>
      <p:ext uri="{BB962C8B-B14F-4D97-AF65-F5344CB8AC3E}">
        <p14:creationId xmlns:p14="http://schemas.microsoft.com/office/powerpoint/2010/main" val="40463459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78D39-DAE8-9D5D-EC51-0BA08608DE86}"/>
              </a:ext>
            </a:extLst>
          </p:cNvPr>
          <p:cNvSpPr>
            <a:spLocks noGrp="1"/>
          </p:cNvSpPr>
          <p:nvPr>
            <p:ph type="title"/>
          </p:nvPr>
        </p:nvSpPr>
        <p:spPr/>
        <p:txBody>
          <a:bodyPr/>
          <a:lstStyle/>
          <a:p>
            <a:r>
              <a:rPr lang="en-US" b="0" i="0" dirty="0">
                <a:solidFill>
                  <a:srgbClr val="333333"/>
                </a:solidFill>
                <a:effectLst/>
                <a:latin typeface="Microsoft YaHei" panose="020B0503020204020204" pitchFamily="34" charset="-122"/>
                <a:ea typeface="Microsoft YaHei" panose="020B0503020204020204" pitchFamily="34" charset="-122"/>
              </a:rPr>
              <a:t>Dash dashboard results </a:t>
            </a:r>
            <a:endParaRPr lang="en-US" dirty="0"/>
          </a:p>
        </p:txBody>
      </p:sp>
      <p:pic>
        <p:nvPicPr>
          <p:cNvPr id="7" name="Content Placeholder 6">
            <a:extLst>
              <a:ext uri="{FF2B5EF4-FFF2-40B4-BE49-F238E27FC236}">
                <a16:creationId xmlns:a16="http://schemas.microsoft.com/office/drawing/2014/main" id="{D7ED495C-0BF4-665A-B1C4-1638A54DD9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5533" y="1825625"/>
            <a:ext cx="9100934" cy="4351338"/>
          </a:xfrm>
        </p:spPr>
      </p:pic>
    </p:spTree>
    <p:extLst>
      <p:ext uri="{BB962C8B-B14F-4D97-AF65-F5344CB8AC3E}">
        <p14:creationId xmlns:p14="http://schemas.microsoft.com/office/powerpoint/2010/main" val="10351760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2C67-96C9-3DC6-F610-25B736F41FC2}"/>
              </a:ext>
            </a:extLst>
          </p:cNvPr>
          <p:cNvSpPr>
            <a:spLocks noGrp="1"/>
          </p:cNvSpPr>
          <p:nvPr>
            <p:ph type="title"/>
          </p:nvPr>
        </p:nvSpPr>
        <p:spPr/>
        <p:txBody>
          <a:bodyPr/>
          <a:lstStyle/>
          <a:p>
            <a:r>
              <a:rPr lang="en-US" b="0" i="0" dirty="0">
                <a:solidFill>
                  <a:srgbClr val="333333"/>
                </a:solidFill>
                <a:effectLst/>
                <a:latin typeface="Microsoft YaHei" panose="020B0503020204020204" pitchFamily="34" charset="-122"/>
                <a:ea typeface="Microsoft YaHei" panose="020B0503020204020204" pitchFamily="34" charset="-122"/>
              </a:rPr>
              <a:t>Dash dashboard results </a:t>
            </a:r>
            <a:endParaRPr lang="en-US" dirty="0"/>
          </a:p>
        </p:txBody>
      </p:sp>
      <p:pic>
        <p:nvPicPr>
          <p:cNvPr id="5" name="Content Placeholder 4">
            <a:extLst>
              <a:ext uri="{FF2B5EF4-FFF2-40B4-BE49-F238E27FC236}">
                <a16:creationId xmlns:a16="http://schemas.microsoft.com/office/drawing/2014/main" id="{BA044B35-B041-382E-2326-981AC93A75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5533" y="1825625"/>
            <a:ext cx="9100934" cy="4351338"/>
          </a:xfrm>
        </p:spPr>
      </p:pic>
    </p:spTree>
    <p:extLst>
      <p:ext uri="{BB962C8B-B14F-4D97-AF65-F5344CB8AC3E}">
        <p14:creationId xmlns:p14="http://schemas.microsoft.com/office/powerpoint/2010/main" val="28802392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2FE0F-B9A5-FF5C-ACC5-179D6A02DFBA}"/>
              </a:ext>
            </a:extLst>
          </p:cNvPr>
          <p:cNvSpPr>
            <a:spLocks noGrp="1"/>
          </p:cNvSpPr>
          <p:nvPr>
            <p:ph type="title"/>
          </p:nvPr>
        </p:nvSpPr>
        <p:spPr/>
        <p:txBody>
          <a:bodyPr/>
          <a:lstStyle/>
          <a:p>
            <a:r>
              <a:rPr lang="en-US" b="0" i="0" dirty="0">
                <a:solidFill>
                  <a:srgbClr val="333333"/>
                </a:solidFill>
                <a:effectLst/>
                <a:latin typeface="Microsoft YaHei" panose="020B0503020204020204" pitchFamily="34" charset="-122"/>
                <a:ea typeface="Microsoft YaHei" panose="020B0503020204020204" pitchFamily="34" charset="-122"/>
              </a:rPr>
              <a:t> predictive analysis</a:t>
            </a:r>
            <a:endParaRPr lang="en-US" dirty="0"/>
          </a:p>
        </p:txBody>
      </p:sp>
      <p:pic>
        <p:nvPicPr>
          <p:cNvPr id="5" name="Content Placeholder 4">
            <a:extLst>
              <a:ext uri="{FF2B5EF4-FFF2-40B4-BE49-F238E27FC236}">
                <a16:creationId xmlns:a16="http://schemas.microsoft.com/office/drawing/2014/main" id="{D1EA35CC-37B5-602A-944D-69CD530621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7229" y="2119129"/>
            <a:ext cx="4820323" cy="3203498"/>
          </a:xfrm>
        </p:spPr>
      </p:pic>
      <p:pic>
        <p:nvPicPr>
          <p:cNvPr id="7" name="Picture 6">
            <a:extLst>
              <a:ext uri="{FF2B5EF4-FFF2-40B4-BE49-F238E27FC236}">
                <a16:creationId xmlns:a16="http://schemas.microsoft.com/office/drawing/2014/main" id="{6828A7F7-64BD-F093-84AE-BA10131A9E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4805" y="1690688"/>
            <a:ext cx="4610743" cy="4286848"/>
          </a:xfrm>
          <a:prstGeom prst="rect">
            <a:avLst/>
          </a:prstGeom>
        </p:spPr>
      </p:pic>
    </p:spTree>
    <p:extLst>
      <p:ext uri="{BB962C8B-B14F-4D97-AF65-F5344CB8AC3E}">
        <p14:creationId xmlns:p14="http://schemas.microsoft.com/office/powerpoint/2010/main" val="17055567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7ECA1-DA35-35BD-2070-27DFAC6056EA}"/>
              </a:ext>
            </a:extLst>
          </p:cNvPr>
          <p:cNvSpPr>
            <a:spLocks noGrp="1"/>
          </p:cNvSpPr>
          <p:nvPr>
            <p:ph type="title"/>
          </p:nvPr>
        </p:nvSpPr>
        <p:spPr/>
        <p:txBody>
          <a:bodyPr/>
          <a:lstStyle/>
          <a:p>
            <a:r>
              <a:rPr lang="en-US" b="0" i="0" dirty="0">
                <a:solidFill>
                  <a:srgbClr val="333333"/>
                </a:solidFill>
                <a:effectLst/>
                <a:latin typeface="Microsoft YaHei" panose="020B0503020204020204" pitchFamily="34" charset="-122"/>
                <a:ea typeface="Microsoft YaHei" panose="020B0503020204020204" pitchFamily="34" charset="-122"/>
              </a:rPr>
              <a:t>predictive analysis</a:t>
            </a:r>
            <a:endParaRPr lang="en-US" dirty="0"/>
          </a:p>
        </p:txBody>
      </p:sp>
      <p:pic>
        <p:nvPicPr>
          <p:cNvPr id="5" name="Content Placeholder 4">
            <a:extLst>
              <a:ext uri="{FF2B5EF4-FFF2-40B4-BE49-F238E27FC236}">
                <a16:creationId xmlns:a16="http://schemas.microsoft.com/office/drawing/2014/main" id="{E3E8C857-86AA-BA25-84A3-F03840F24C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6813" y="1871445"/>
            <a:ext cx="3966505" cy="3683194"/>
          </a:xfrm>
        </p:spPr>
      </p:pic>
      <p:pic>
        <p:nvPicPr>
          <p:cNvPr id="7" name="Picture 6">
            <a:extLst>
              <a:ext uri="{FF2B5EF4-FFF2-40B4-BE49-F238E27FC236}">
                <a16:creationId xmlns:a16="http://schemas.microsoft.com/office/drawing/2014/main" id="{F28CDB88-571D-2DF6-F495-5935953AF1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4031" y="1761892"/>
            <a:ext cx="4532481" cy="3792747"/>
          </a:xfrm>
          <a:prstGeom prst="rect">
            <a:avLst/>
          </a:prstGeom>
        </p:spPr>
      </p:pic>
    </p:spTree>
    <p:extLst>
      <p:ext uri="{BB962C8B-B14F-4D97-AF65-F5344CB8AC3E}">
        <p14:creationId xmlns:p14="http://schemas.microsoft.com/office/powerpoint/2010/main" val="14220555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1572D-55CF-60E8-509A-C306AA265877}"/>
              </a:ext>
            </a:extLst>
          </p:cNvPr>
          <p:cNvSpPr>
            <a:spLocks noGrp="1"/>
          </p:cNvSpPr>
          <p:nvPr>
            <p:ph type="title"/>
          </p:nvPr>
        </p:nvSpPr>
        <p:spPr/>
        <p:txBody>
          <a:bodyPr/>
          <a:lstStyle/>
          <a:p>
            <a:r>
              <a:rPr lang="en-US" b="0" i="0" dirty="0">
                <a:solidFill>
                  <a:srgbClr val="333333"/>
                </a:solidFill>
                <a:effectLst/>
                <a:latin typeface="Microsoft YaHei" panose="020B0503020204020204" pitchFamily="34" charset="-122"/>
                <a:ea typeface="Microsoft YaHei" panose="020B0503020204020204" pitchFamily="34" charset="-122"/>
              </a:rPr>
              <a:t>predictive analysis</a:t>
            </a:r>
            <a:endParaRPr lang="en-US" dirty="0"/>
          </a:p>
        </p:txBody>
      </p:sp>
      <p:pic>
        <p:nvPicPr>
          <p:cNvPr id="5" name="Content Placeholder 4">
            <a:extLst>
              <a:ext uri="{FF2B5EF4-FFF2-40B4-BE49-F238E27FC236}">
                <a16:creationId xmlns:a16="http://schemas.microsoft.com/office/drawing/2014/main" id="{EEB4AD27-B9A4-31A8-CB85-F89CAEE53B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0147" y="2019375"/>
            <a:ext cx="5789144" cy="3726332"/>
          </a:xfrm>
        </p:spPr>
      </p:pic>
      <p:pic>
        <p:nvPicPr>
          <p:cNvPr id="7" name="Picture 6">
            <a:extLst>
              <a:ext uri="{FF2B5EF4-FFF2-40B4-BE49-F238E27FC236}">
                <a16:creationId xmlns:a16="http://schemas.microsoft.com/office/drawing/2014/main" id="{9967B132-A088-F09D-BA3D-6AF6F8BD3C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3701" y="1839143"/>
            <a:ext cx="4143953" cy="4086795"/>
          </a:xfrm>
          <a:prstGeom prst="rect">
            <a:avLst/>
          </a:prstGeom>
        </p:spPr>
      </p:pic>
    </p:spTree>
    <p:extLst>
      <p:ext uri="{BB962C8B-B14F-4D97-AF65-F5344CB8AC3E}">
        <p14:creationId xmlns:p14="http://schemas.microsoft.com/office/powerpoint/2010/main" val="34539793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9672-75EB-2D58-7072-D144C03A7E2E}"/>
              </a:ext>
            </a:extLst>
          </p:cNvPr>
          <p:cNvSpPr>
            <a:spLocks noGrp="1"/>
          </p:cNvSpPr>
          <p:nvPr>
            <p:ph type="title"/>
          </p:nvPr>
        </p:nvSpPr>
        <p:spPr/>
        <p:txBody>
          <a:bodyPr/>
          <a:lstStyle/>
          <a:p>
            <a:r>
              <a:rPr lang="en-US" b="0" i="0" dirty="0">
                <a:solidFill>
                  <a:srgbClr val="333333"/>
                </a:solidFill>
                <a:effectLst/>
                <a:latin typeface="Microsoft YaHei" panose="020B0503020204020204" pitchFamily="34" charset="-122"/>
                <a:ea typeface="Microsoft YaHei" panose="020B0503020204020204" pitchFamily="34" charset="-122"/>
              </a:rPr>
              <a:t>predictive analysis</a:t>
            </a:r>
            <a:endParaRPr lang="en-US" dirty="0"/>
          </a:p>
        </p:txBody>
      </p:sp>
      <p:pic>
        <p:nvPicPr>
          <p:cNvPr id="5" name="Content Placeholder 4">
            <a:extLst>
              <a:ext uri="{FF2B5EF4-FFF2-40B4-BE49-F238E27FC236}">
                <a16:creationId xmlns:a16="http://schemas.microsoft.com/office/drawing/2014/main" id="{E1B0B86E-E558-D043-B83F-BE8F8D5502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7607" y="1942892"/>
            <a:ext cx="3952002" cy="3447974"/>
          </a:xfrm>
        </p:spPr>
      </p:pic>
      <p:pic>
        <p:nvPicPr>
          <p:cNvPr id="7" name="Picture 6">
            <a:extLst>
              <a:ext uri="{FF2B5EF4-FFF2-40B4-BE49-F238E27FC236}">
                <a16:creationId xmlns:a16="http://schemas.microsoft.com/office/drawing/2014/main" id="{7F65F7C4-C38F-A56F-668B-5BFB8219C8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0402" y="1766110"/>
            <a:ext cx="4448796" cy="3353268"/>
          </a:xfrm>
          <a:prstGeom prst="rect">
            <a:avLst/>
          </a:prstGeom>
        </p:spPr>
      </p:pic>
    </p:spTree>
    <p:extLst>
      <p:ext uri="{BB962C8B-B14F-4D97-AF65-F5344CB8AC3E}">
        <p14:creationId xmlns:p14="http://schemas.microsoft.com/office/powerpoint/2010/main" val="2774867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6AD25-B5B6-AE58-8DB5-F673D44DFF67}"/>
              </a:ext>
            </a:extLst>
          </p:cNvPr>
          <p:cNvSpPr>
            <a:spLocks noGrp="1"/>
          </p:cNvSpPr>
          <p:nvPr>
            <p:ph type="title"/>
          </p:nvPr>
        </p:nvSpPr>
        <p:spPr>
          <a:xfrm>
            <a:off x="973111" y="275184"/>
            <a:ext cx="10515600" cy="1325563"/>
          </a:xfrm>
        </p:spPr>
        <p:txBody>
          <a:bodyPr>
            <a:normAutofit/>
          </a:bodyPr>
          <a:lstStyle/>
          <a:p>
            <a:r>
              <a:rPr lang="en-US" sz="3600" b="1" dirty="0"/>
              <a:t>The project seeks to address the following key goals:</a:t>
            </a:r>
            <a:br>
              <a:rPr lang="en-US" sz="3600" b="1" dirty="0"/>
            </a:br>
            <a:endParaRPr lang="en-US" sz="3600" b="1" dirty="0"/>
          </a:p>
        </p:txBody>
      </p:sp>
      <p:sp>
        <p:nvSpPr>
          <p:cNvPr id="3" name="Content Placeholder 2">
            <a:extLst>
              <a:ext uri="{FF2B5EF4-FFF2-40B4-BE49-F238E27FC236}">
                <a16:creationId xmlns:a16="http://schemas.microsoft.com/office/drawing/2014/main" id="{DCB370A1-764E-16E9-3FE4-332A66A0E432}"/>
              </a:ext>
            </a:extLst>
          </p:cNvPr>
          <p:cNvSpPr>
            <a:spLocks noGrp="1"/>
          </p:cNvSpPr>
          <p:nvPr>
            <p:ph idx="1"/>
          </p:nvPr>
        </p:nvSpPr>
        <p:spPr/>
        <p:txBody>
          <a:bodyPr>
            <a:normAutofit fontScale="77500" lnSpcReduction="20000"/>
          </a:bodyPr>
          <a:lstStyle/>
          <a:p>
            <a:pPr>
              <a:buFont typeface="+mj-lt"/>
              <a:buAutoNum type="arabicPeriod"/>
            </a:pPr>
            <a:r>
              <a:rPr lang="en-US" b="1" dirty="0"/>
              <a:t>Launch Success Prediction</a:t>
            </a:r>
            <a:r>
              <a:rPr lang="en-US" dirty="0"/>
              <a:t>: Using historical data to develop predictive models that forecast the success or failure of future launches. This includes identifying factors that influence the probability of success, such as vehicle type, mission payload, and launch site.</a:t>
            </a:r>
          </a:p>
          <a:p>
            <a:pPr>
              <a:buFont typeface="+mj-lt"/>
              <a:buAutoNum type="arabicPeriod"/>
            </a:pPr>
            <a:r>
              <a:rPr lang="en-US" b="1" dirty="0"/>
              <a:t>Performance Insights</a:t>
            </a:r>
            <a:r>
              <a:rPr lang="en-US" dirty="0"/>
              <a:t>: Conducting exploratory data analysis (EDA) to uncover trends in launch success rates over time, across different vehicle types, and among various mission categories. The analysis also includes studying the impact of specific operational factors, such as weather conditions, on launch performance.</a:t>
            </a:r>
          </a:p>
          <a:p>
            <a:pPr>
              <a:buFont typeface="+mj-lt"/>
              <a:buAutoNum type="arabicPeriod"/>
            </a:pPr>
            <a:r>
              <a:rPr lang="en-US" b="1" dirty="0"/>
              <a:t>Optimization of Launch Schedules</a:t>
            </a:r>
            <a:r>
              <a:rPr lang="en-US" dirty="0"/>
              <a:t>: Leveraging data to recommend optimal times for launches based on past mission data, helping SpaceX streamline operations and reduce delays.</a:t>
            </a:r>
          </a:p>
          <a:p>
            <a:pPr>
              <a:buFont typeface="+mj-lt"/>
              <a:buAutoNum type="arabicPeriod"/>
            </a:pPr>
            <a:r>
              <a:rPr lang="en-US" b="1" dirty="0"/>
              <a:t>Machine Learning Implementation</a:t>
            </a:r>
            <a:r>
              <a:rPr lang="en-US" dirty="0"/>
              <a:t>: Utilizing machine learning models like decision trees, random forests, and k-nearest neighbors (KNN) to predict the success or failure of upcoming missions. Hyperparameter tuning and cross-validation techniques will ensure the development of highly accurate models.</a:t>
            </a:r>
          </a:p>
          <a:p>
            <a:pPr marL="0" indent="0">
              <a:buNone/>
            </a:pPr>
            <a:endParaRPr lang="en-US" dirty="0"/>
          </a:p>
        </p:txBody>
      </p:sp>
    </p:spTree>
    <p:extLst>
      <p:ext uri="{BB962C8B-B14F-4D97-AF65-F5344CB8AC3E}">
        <p14:creationId xmlns:p14="http://schemas.microsoft.com/office/powerpoint/2010/main" val="30296656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0D03E-E335-CB75-FEF4-2F93FAB3CA97}"/>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id="{04D66BC9-6B5D-8E9C-E51C-17BC20884AEE}"/>
              </a:ext>
            </a:extLst>
          </p:cNvPr>
          <p:cNvSpPr>
            <a:spLocks noGrp="1"/>
          </p:cNvSpPr>
          <p:nvPr>
            <p:ph idx="1"/>
          </p:nvPr>
        </p:nvSpPr>
        <p:spPr/>
        <p:txBody>
          <a:bodyPr>
            <a:normAutofit lnSpcReduction="10000"/>
          </a:bodyPr>
          <a:lstStyle/>
          <a:p>
            <a:pPr marL="0" marR="0">
              <a:lnSpc>
                <a:spcPct val="115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analysis conducted in this project provides valuable insights into SpaceX's operations and highlights key factors influencing successful launches. By exploring historical launch data, we identified the critical role of launch site selection, payload characteristics, and weather conditions in achieving mission success. The findings revealed patterns and trends that can guide decision-making, ultimately contributing to higher efficiency and reliability in SpaceX's operations.</a:t>
            </a:r>
          </a:p>
          <a:p>
            <a:pPr marL="0" marR="0">
              <a:lnSpc>
                <a:spcPct val="115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predictive models developed during the analysis offer a robust framework for anticipating launch outcomes. These models can help SpaceX proactively allocate resources, optimize scheduling, and mitigate risks associated with launch failures. By leveraging machine learning techniques, SpaceX can also forecast mission success probabilities, identify cost-saving opportunities, and enhance overall operational performance.</a:t>
            </a:r>
          </a:p>
          <a:p>
            <a:pPr marL="0" marR="0">
              <a:lnSpc>
                <a:spcPct val="115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Overall, this project demonstrates the transformative potential of data-driven strategies for advancing SpaceX’s operational excellence and solidifying its leadership in the aerospace industry.</a:t>
            </a:r>
          </a:p>
          <a:p>
            <a:pPr marL="0" marR="0">
              <a:lnSpc>
                <a:spcPct val="115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pPr>
            <a:endParaRPr lang="en-US" dirty="0"/>
          </a:p>
        </p:txBody>
      </p:sp>
    </p:spTree>
    <p:extLst>
      <p:ext uri="{BB962C8B-B14F-4D97-AF65-F5344CB8AC3E}">
        <p14:creationId xmlns:p14="http://schemas.microsoft.com/office/powerpoint/2010/main" val="1241201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EE6C4-74F0-35AA-ED59-E30F2FDF1C0D}"/>
              </a:ext>
            </a:extLst>
          </p:cNvPr>
          <p:cNvSpPr>
            <a:spLocks noGrp="1"/>
          </p:cNvSpPr>
          <p:nvPr>
            <p:ph type="title"/>
          </p:nvPr>
        </p:nvSpPr>
        <p:spPr/>
        <p:txBody>
          <a:bodyPr/>
          <a:lstStyle/>
          <a:p>
            <a:r>
              <a:rPr lang="en-US" dirty="0"/>
              <a:t>Overview of the SpaceX Project</a:t>
            </a:r>
          </a:p>
        </p:txBody>
      </p:sp>
      <p:sp>
        <p:nvSpPr>
          <p:cNvPr id="3" name="Content Placeholder 2">
            <a:extLst>
              <a:ext uri="{FF2B5EF4-FFF2-40B4-BE49-F238E27FC236}">
                <a16:creationId xmlns:a16="http://schemas.microsoft.com/office/drawing/2014/main" id="{81B1F219-B652-442B-1003-06CADFD331A8}"/>
              </a:ext>
            </a:extLst>
          </p:cNvPr>
          <p:cNvSpPr>
            <a:spLocks noGrp="1"/>
          </p:cNvSpPr>
          <p:nvPr>
            <p:ph idx="1"/>
          </p:nvPr>
        </p:nvSpPr>
        <p:spPr/>
        <p:txBody>
          <a:bodyPr/>
          <a:lstStyle/>
          <a:p>
            <a:pPr marL="0" indent="0">
              <a:buNone/>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SpaceX has revolutionized the space industry by significantly reducing the cost of rocket launches. One of the key innovations that enable these savings is the reusability of the Falcon 9 rocket's first stage. While other providers typically charge upwards of $165 million per launch, SpaceX offers a competitive price of $62 million, primarily due to the ability to reuse the first stage of the rocket, which accounts for a substantial portion of the cost. This reusability is made possible by the landing and refurbishment of the first stage after launch.</a:t>
            </a:r>
          </a:p>
          <a:p>
            <a:pPr marL="0" indent="0">
              <a:buNone/>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In this project, the goal is to build a machine learning pipeline that predicts whether the first stage of the Falcon 9 rocket will land successfully after a launch. The ability to accurately predict whether the first stage will land or not can provide valuable insights into the cost structure of SpaceX launches. Specifically, if the first stage is predicted to land successfully, it means the cost of the launch can be significantly reduced due to the reusability of the rocket.</a:t>
            </a:r>
          </a:p>
          <a:p>
            <a:pPr marL="0" indent="0">
              <a:buNone/>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This prediction can also be used by other companies considering bidding against SpaceX for rocket launches, enabling them to better understand the economic advantages of SpaceX's reusable technology.</a:t>
            </a:r>
          </a:p>
          <a:p>
            <a:pPr marL="0" indent="0">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543176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EACC3-73FA-5B5D-67B7-17651ACBAF6A}"/>
              </a:ext>
            </a:extLst>
          </p:cNvPr>
          <p:cNvSpPr>
            <a:spLocks noGrp="1"/>
          </p:cNvSpPr>
          <p:nvPr>
            <p:ph type="title"/>
          </p:nvPr>
        </p:nvSpPr>
        <p:spPr/>
        <p:txBody>
          <a:bodyPr>
            <a:normAutofit/>
          </a:bodyPr>
          <a:lstStyle/>
          <a:p>
            <a:r>
              <a:rPr lang="en-US" dirty="0"/>
              <a:t>Data Collection and Preparation for Analysis</a:t>
            </a:r>
          </a:p>
        </p:txBody>
      </p:sp>
      <p:sp>
        <p:nvSpPr>
          <p:cNvPr id="3" name="Content Placeholder 2">
            <a:extLst>
              <a:ext uri="{FF2B5EF4-FFF2-40B4-BE49-F238E27FC236}">
                <a16:creationId xmlns:a16="http://schemas.microsoft.com/office/drawing/2014/main" id="{3DEA7C1B-DE53-8302-27B2-1284ABF59734}"/>
              </a:ext>
            </a:extLst>
          </p:cNvPr>
          <p:cNvSpPr>
            <a:spLocks noGrp="1"/>
          </p:cNvSpPr>
          <p:nvPr>
            <p:ph idx="1"/>
          </p:nvPr>
        </p:nvSpPr>
        <p:spPr>
          <a:xfrm>
            <a:off x="838200" y="1690688"/>
            <a:ext cx="10515600" cy="4486275"/>
          </a:xfrm>
        </p:spPr>
        <p:txBody>
          <a:bodyPr>
            <a:normAutofit fontScale="77500" lnSpcReduction="20000"/>
          </a:bodyPr>
          <a:lstStyle/>
          <a:p>
            <a:pPr marL="0" marR="0" indent="0">
              <a:lnSpc>
                <a:spcPct val="115000"/>
              </a:lnSpc>
              <a:spcAft>
                <a:spcPts val="800"/>
              </a:spcAft>
              <a:buNone/>
            </a:pPr>
            <a:r>
              <a:rPr lang="en-US" sz="2100" kern="100" dirty="0">
                <a:effectLst/>
                <a:latin typeface="Calibri" panose="020F0502020204030204" pitchFamily="34" charset="0"/>
                <a:ea typeface="Calibri" panose="020F0502020204030204" pitchFamily="34" charset="0"/>
                <a:cs typeface="Times New Roman" panose="02020603050405020304" pitchFamily="18" charset="0"/>
              </a:rPr>
              <a:t>The data used in this analysis was collected from historical SpaceX rocket launches, with a specific focus on whether the first stage of the Falcon 9 rocket successfully landed after the launch. The goal of this section was to gather data that would allow us to build a predictive model capable of determining if a first-stage landing would be successful.</a:t>
            </a:r>
          </a:p>
          <a:p>
            <a:pPr marL="0" marR="0">
              <a:lnSpc>
                <a:spcPct val="115000"/>
              </a:lnSpc>
              <a:spcAft>
                <a:spcPts val="800"/>
              </a:spcAft>
            </a:pPr>
            <a:r>
              <a:rPr lang="en-US" sz="2200" kern="100" dirty="0">
                <a:effectLst/>
                <a:latin typeface="Calibri" panose="020F0502020204030204" pitchFamily="34" charset="0"/>
                <a:ea typeface="Calibri" panose="020F0502020204030204" pitchFamily="34" charset="0"/>
                <a:cs typeface="Times New Roman" panose="02020603050405020304" pitchFamily="18" charset="0"/>
              </a:rPr>
              <a:t>The dataset contains records of SpaceX's Falcon 9 launches, including features such as: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2200" kern="100" dirty="0">
                <a:effectLst/>
                <a:latin typeface="Calibri" panose="020F0502020204030204" pitchFamily="34" charset="0"/>
                <a:ea typeface="Calibri" panose="020F0502020204030204" pitchFamily="34" charset="0"/>
                <a:cs typeface="Times New Roman" panose="02020603050405020304" pitchFamily="18" charset="0"/>
              </a:rPr>
              <a:t>Launch details (time, location, and rocket configuration)</a:t>
            </a:r>
          </a:p>
          <a:p>
            <a:pPr marL="342900" marR="0" lvl="0" indent="-342900">
              <a:lnSpc>
                <a:spcPct val="115000"/>
              </a:lnSpc>
              <a:spcAft>
                <a:spcPts val="800"/>
              </a:spcAft>
              <a:buSzPts val="1000"/>
              <a:buFont typeface="Symbol" panose="05050102010706020507" pitchFamily="18" charset="2"/>
              <a:buChar char=""/>
              <a:tabLst>
                <a:tab pos="457200" algn="l"/>
              </a:tabLst>
            </a:pPr>
            <a:r>
              <a:rPr lang="en-US" sz="2200" kern="100" dirty="0">
                <a:effectLst/>
                <a:latin typeface="Calibri" panose="020F0502020204030204" pitchFamily="34" charset="0"/>
                <a:ea typeface="Calibri" panose="020F0502020204030204" pitchFamily="34" charset="0"/>
                <a:cs typeface="Times New Roman" panose="02020603050405020304" pitchFamily="18" charset="0"/>
              </a:rPr>
              <a:t>Launch success/failure (whether the mission was successful)</a:t>
            </a:r>
          </a:p>
          <a:p>
            <a:pPr marL="342900" marR="0" lvl="0" indent="-342900">
              <a:lnSpc>
                <a:spcPct val="115000"/>
              </a:lnSpc>
              <a:spcAft>
                <a:spcPts val="800"/>
              </a:spcAft>
              <a:buSzPts val="1000"/>
              <a:buFont typeface="Symbol" panose="05050102010706020507" pitchFamily="18" charset="2"/>
              <a:buChar char=""/>
              <a:tabLst>
                <a:tab pos="457200" algn="l"/>
              </a:tabLst>
            </a:pPr>
            <a:r>
              <a:rPr lang="en-US" sz="2200" kern="100" dirty="0">
                <a:effectLst/>
                <a:latin typeface="Calibri" panose="020F0502020204030204" pitchFamily="34" charset="0"/>
                <a:ea typeface="Calibri" panose="020F0502020204030204" pitchFamily="34" charset="0"/>
                <a:cs typeface="Times New Roman" panose="02020603050405020304" pitchFamily="18" charset="0"/>
              </a:rPr>
              <a:t>First-stage landing success/failure (the target variable we are predicting)</a:t>
            </a:r>
          </a:p>
          <a:p>
            <a:pPr marL="342900" marR="0" lvl="0" indent="-342900">
              <a:lnSpc>
                <a:spcPct val="115000"/>
              </a:lnSpc>
              <a:spcAft>
                <a:spcPts val="800"/>
              </a:spcAft>
              <a:buSzPts val="1000"/>
              <a:buFont typeface="Symbol" panose="05050102010706020507" pitchFamily="18" charset="2"/>
              <a:buChar char=""/>
              <a:tabLst>
                <a:tab pos="457200" algn="l"/>
              </a:tabLst>
            </a:pPr>
            <a:r>
              <a:rPr lang="en-US" sz="2200" kern="100" dirty="0">
                <a:effectLst/>
                <a:latin typeface="Calibri" panose="020F0502020204030204" pitchFamily="34" charset="0"/>
                <a:ea typeface="Calibri" panose="020F0502020204030204" pitchFamily="34" charset="0"/>
                <a:cs typeface="Times New Roman" panose="02020603050405020304" pitchFamily="18" charset="0"/>
              </a:rPr>
              <a:t>Rocket specifications (e.g., type of rocket used, mass)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2200" kern="100" dirty="0">
                <a:effectLst/>
                <a:latin typeface="Calibri" panose="020F0502020204030204" pitchFamily="34" charset="0"/>
                <a:ea typeface="Calibri" panose="020F0502020204030204" pitchFamily="34" charset="0"/>
                <a:cs typeface="Times New Roman" panose="02020603050405020304" pitchFamily="18" charset="0"/>
              </a:rPr>
              <a:t>Payload information (e.g., payload weight, payload type)</a:t>
            </a:r>
          </a:p>
          <a:p>
            <a:pPr marL="342900" marR="0" lvl="0" indent="-342900">
              <a:lnSpc>
                <a:spcPct val="115000"/>
              </a:lnSpc>
              <a:spcAft>
                <a:spcPts val="800"/>
              </a:spcAft>
              <a:buSzPts val="1000"/>
              <a:buFont typeface="Symbol" panose="05050102010706020507" pitchFamily="18" charset="2"/>
              <a:buChar char=""/>
              <a:tabLst>
                <a:tab pos="457200" algn="l"/>
              </a:tabLst>
            </a:pPr>
            <a:r>
              <a:rPr lang="en-US" sz="2200" kern="100" dirty="0">
                <a:effectLst/>
                <a:latin typeface="Calibri" panose="020F0502020204030204" pitchFamily="34" charset="0"/>
                <a:ea typeface="Calibri" panose="020F0502020204030204" pitchFamily="34" charset="0"/>
                <a:cs typeface="Times New Roman" panose="02020603050405020304" pitchFamily="18" charset="0"/>
              </a:rPr>
              <a:t>Weather conditions at the launch site (e.g., wind speed, temperature)</a:t>
            </a:r>
          </a:p>
          <a:p>
            <a:pPr marL="0" marR="0" indent="0">
              <a:lnSpc>
                <a:spcPct val="115000"/>
              </a:lnSpc>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5000"/>
              </a:lnSpc>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5470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57395-62A1-4524-E771-4C64C88B792D}"/>
              </a:ext>
            </a:extLst>
          </p:cNvPr>
          <p:cNvSpPr>
            <a:spLocks noGrp="1"/>
          </p:cNvSpPr>
          <p:nvPr>
            <p:ph type="title"/>
          </p:nvPr>
        </p:nvSpPr>
        <p:spPr/>
        <p:txBody>
          <a:bodyPr/>
          <a:lstStyle/>
          <a:p>
            <a:r>
              <a:rPr lang="en-US" dirty="0"/>
              <a:t>Data Import</a:t>
            </a:r>
          </a:p>
        </p:txBody>
      </p:sp>
      <p:sp>
        <p:nvSpPr>
          <p:cNvPr id="3" name="Content Placeholder 2">
            <a:extLst>
              <a:ext uri="{FF2B5EF4-FFF2-40B4-BE49-F238E27FC236}">
                <a16:creationId xmlns:a16="http://schemas.microsoft.com/office/drawing/2014/main" id="{0B5B1B7C-4C55-01FE-8A9A-5FC077FFA58D}"/>
              </a:ext>
            </a:extLst>
          </p:cNvPr>
          <p:cNvSpPr>
            <a:spLocks noGrp="1"/>
          </p:cNvSpPr>
          <p:nvPr>
            <p:ph idx="1"/>
          </p:nvPr>
        </p:nvSpPr>
        <p:spPr/>
        <p:txBody>
          <a:bodyPr/>
          <a:lstStyle/>
          <a:p>
            <a:r>
              <a:rPr lang="en-US" dirty="0"/>
              <a:t>We first imported the data into our analysis environment using Python libraries like pandas and </a:t>
            </a:r>
            <a:r>
              <a:rPr lang="en-US" dirty="0" err="1"/>
              <a:t>numpy</a:t>
            </a:r>
            <a:r>
              <a:rPr lang="en-US" dirty="0"/>
              <a:t>.</a:t>
            </a:r>
          </a:p>
          <a:p>
            <a:r>
              <a:rPr lang="en-US" dirty="0"/>
              <a:t>import pandas as pd </a:t>
            </a:r>
          </a:p>
          <a:p>
            <a:r>
              <a:rPr lang="en-US" dirty="0"/>
              <a:t># Load dataset</a:t>
            </a:r>
          </a:p>
          <a:p>
            <a:r>
              <a:rPr lang="en-US" dirty="0"/>
              <a:t> data = </a:t>
            </a:r>
            <a:r>
              <a:rPr lang="en-US" dirty="0" err="1"/>
              <a:t>pd.read_csv</a:t>
            </a:r>
            <a:r>
              <a:rPr lang="en-US" dirty="0"/>
              <a:t>("spacex_launch_data.csv")</a:t>
            </a:r>
          </a:p>
        </p:txBody>
      </p:sp>
    </p:spTree>
    <p:extLst>
      <p:ext uri="{BB962C8B-B14F-4D97-AF65-F5344CB8AC3E}">
        <p14:creationId xmlns:p14="http://schemas.microsoft.com/office/powerpoint/2010/main" val="3797987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79FE5-454A-D739-0A85-4529CADBC954}"/>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B6E9C866-5422-334F-D46A-708B6FA89AB6}"/>
              </a:ext>
            </a:extLst>
          </p:cNvPr>
          <p:cNvSpPr>
            <a:spLocks noGrp="1"/>
          </p:cNvSpPr>
          <p:nvPr>
            <p:ph idx="1"/>
          </p:nvPr>
        </p:nvSpPr>
        <p:spPr/>
        <p:txBody>
          <a:bodyPr/>
          <a:lstStyle/>
          <a:p>
            <a:pPr marL="0" indent="0">
              <a:buNone/>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Once the data was loaded, we performed several cleaning tasks to ensure the dataset was ready for analysis:</a:t>
            </a:r>
          </a:p>
          <a:p>
            <a:r>
              <a:rPr lang="en-US" sz="2400" kern="100" dirty="0">
                <a:effectLst/>
                <a:latin typeface="Calibri" panose="020F0502020204030204" pitchFamily="34" charset="0"/>
                <a:ea typeface="Calibri" panose="020F0502020204030204" pitchFamily="34" charset="0"/>
                <a:cs typeface="Times New Roman" panose="02020603050405020304" pitchFamily="18" charset="0"/>
              </a:rPr>
              <a:t>Handling Missing Data: We checked for missing values and imputed or removed rows with missing critical data points, especially for the target variable (</a:t>
            </a:r>
            <a:r>
              <a:rPr lang="en-US" sz="2400" kern="100" dirty="0" err="1">
                <a:effectLst/>
                <a:latin typeface="Calibri" panose="020F0502020204030204" pitchFamily="34" charset="0"/>
                <a:ea typeface="Calibri" panose="020F0502020204030204" pitchFamily="34" charset="0"/>
                <a:cs typeface="Times New Roman" panose="02020603050405020304" pitchFamily="18" charset="0"/>
              </a:rPr>
              <a:t>landing_success</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which is crucial for training the model.</a:t>
            </a:r>
          </a:p>
          <a:p>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Data Type Conversion:</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Some columns were incorrectly formatted (e.g., dates were in string format), so we converted them to appropriate data types (e.g., datetime for date fields, int or float for numerical features).</a:t>
            </a:r>
          </a:p>
          <a:p>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Removing Duplicates:</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We checked for duplicate entries and removed them to ensure the dataset only contained unique records.</a:t>
            </a: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163280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39065-8511-F3D0-7809-2646E8FAD70D}"/>
              </a:ext>
            </a:extLst>
          </p:cNvPr>
          <p:cNvSpPr>
            <a:spLocks noGrp="1"/>
          </p:cNvSpPr>
          <p:nvPr>
            <p:ph type="title"/>
          </p:nvPr>
        </p:nvSpPr>
        <p:spPr>
          <a:xfrm>
            <a:off x="838200" y="900752"/>
            <a:ext cx="10515600" cy="789936"/>
          </a:xfrm>
        </p:spPr>
        <p:txBody>
          <a:bodyPr>
            <a:normAutofit fontScale="90000"/>
          </a:bodyPr>
          <a:lstStyle/>
          <a:p>
            <a:pPr marL="0" marR="0">
              <a:lnSpc>
                <a:spcPct val="115000"/>
              </a:lnSpc>
              <a:spcAft>
                <a:spcPts val="800"/>
              </a:spcAft>
            </a:pPr>
            <a:r>
              <a:rPr lang="en-US" sz="3600" kern="100" dirty="0">
                <a:effectLst/>
                <a:latin typeface="Calibri" panose="020F0502020204030204" pitchFamily="34" charset="0"/>
                <a:ea typeface="Calibri" panose="020F0502020204030204" pitchFamily="34" charset="0"/>
                <a:cs typeface="Times New Roman" panose="02020603050405020304" pitchFamily="18" charset="0"/>
              </a:rPr>
              <a:t>Exploratory Data Analysis (EDA)</a:t>
            </a:r>
            <a:br>
              <a:rPr lang="en-US" sz="36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52187063-8ABB-49AF-613B-36CF7DE0D975}"/>
              </a:ext>
            </a:extLst>
          </p:cNvPr>
          <p:cNvSpPr>
            <a:spLocks noGrp="1"/>
          </p:cNvSpPr>
          <p:nvPr>
            <p:ph idx="1"/>
          </p:nvPr>
        </p:nvSpPr>
        <p:spPr/>
        <p:txBody>
          <a:bodyPr>
            <a:normAutofit fontScale="77500" lnSpcReduction="20000"/>
          </a:bodyPr>
          <a:lstStyle/>
          <a:p>
            <a:pPr marL="0" indent="0">
              <a:buNone/>
            </a:pPr>
            <a:r>
              <a:rPr lang="en-US" kern="100" dirty="0">
                <a:effectLst/>
                <a:latin typeface="Calibri" panose="020F0502020204030204" pitchFamily="34" charset="0"/>
                <a:ea typeface="Calibri" panose="020F0502020204030204" pitchFamily="34" charset="0"/>
                <a:cs typeface="Times New Roman" panose="02020603050405020304" pitchFamily="18" charset="0"/>
              </a:rPr>
              <a:t>The main goal of conducting EDA was to uncover patterns, trends, outliers, and correlations within the dataset that could help understand the factors affecting the success of SpaceX rocket launches. By analyzing the data, we aimed to gain deeper insights into the relationships between variables and prepare the data for predictive modeling.</a:t>
            </a:r>
          </a:p>
          <a:p>
            <a:pPr marL="0" marR="0">
              <a:lnSpc>
                <a:spcPct val="115000"/>
              </a:lnSpc>
              <a:spcAft>
                <a:spcPts val="800"/>
              </a:spcAf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Tools and Techniques Used for Visualization</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Matplotlib</a:t>
            </a:r>
            <a:r>
              <a:rPr lang="en-US" kern="100" dirty="0">
                <a:effectLst/>
                <a:latin typeface="Calibri" panose="020F0502020204030204" pitchFamily="34" charset="0"/>
                <a:ea typeface="Calibri" panose="020F0502020204030204" pitchFamily="34" charset="0"/>
                <a:cs typeface="Times New Roman" panose="02020603050405020304" pitchFamily="18" charset="0"/>
              </a:rPr>
              <a:t>: Utilized for creating basic plots such as histograms, scatter plots, and line charts to understand data distributions and trends.</a:t>
            </a:r>
          </a:p>
          <a:p>
            <a:pPr marL="342900" marR="0" lvl="0" indent="-342900">
              <a:lnSpc>
                <a:spcPct val="115000"/>
              </a:lnSpc>
              <a:spcAft>
                <a:spcPts val="800"/>
              </a:spcAft>
              <a:buSzPts val="1000"/>
              <a:buFont typeface="Symbol" panose="05050102010706020507" pitchFamily="18" charset="2"/>
              <a:buChar char=""/>
              <a:tabLst>
                <a:tab pos="457200" algn="l"/>
              </a:tabLs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Seaborn</a:t>
            </a:r>
            <a:r>
              <a:rPr lang="en-US" kern="100" dirty="0">
                <a:effectLst/>
                <a:latin typeface="Calibri" panose="020F0502020204030204" pitchFamily="34" charset="0"/>
                <a:ea typeface="Calibri" panose="020F0502020204030204" pitchFamily="34" charset="0"/>
                <a:cs typeface="Times New Roman" panose="02020603050405020304" pitchFamily="18" charset="0"/>
              </a:rPr>
              <a:t>: Used for generating more advanced and aesthetically pleasing plots such as box plots, violin plots, and heatmaps to visualize relationships and variability among variables.</a:t>
            </a:r>
          </a:p>
          <a:p>
            <a:pPr marL="0" marR="0" indent="0">
              <a:lnSpc>
                <a:spcPct val="1150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15000"/>
              </a:lnSpc>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99492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A216C-00F2-0417-2598-8B723B1DD77A}"/>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1B83AF01-F260-7235-F7F9-46667E8952BC}"/>
              </a:ext>
            </a:extLst>
          </p:cNvPr>
          <p:cNvSpPr>
            <a:spLocks noGrp="1"/>
          </p:cNvSpPr>
          <p:nvPr>
            <p:ph idx="1"/>
          </p:nvPr>
        </p:nvSpPr>
        <p:spPr/>
        <p:txBody>
          <a:bodyPr>
            <a:normAutofit fontScale="92500" lnSpcReduction="20000"/>
          </a:bodyPr>
          <a:lstStyle/>
          <a:p>
            <a:pPr marL="0" marR="0" lvl="0" indent="0">
              <a:lnSpc>
                <a:spcPct val="115000"/>
              </a:lnSpc>
              <a:spcAft>
                <a:spcPts val="800"/>
              </a:spcAft>
              <a:buNone/>
              <a:tabLst>
                <a:tab pos="457200" algn="l"/>
              </a:tabLst>
            </a:pPr>
            <a:r>
              <a:rPr lang="en-US" sz="26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b="1" kern="100" dirty="0">
                <a:effectLst/>
                <a:latin typeface="Calibri" panose="020F0502020204030204" pitchFamily="34" charset="0"/>
                <a:ea typeface="Calibri" panose="020F0502020204030204" pitchFamily="34" charset="0"/>
                <a:cs typeface="Times New Roman" panose="02020603050405020304" pitchFamily="18" charset="0"/>
              </a:rPr>
              <a:t>Interactive Tools Used for Deeper Insights</a:t>
            </a:r>
            <a:endParaRPr lang="en-US" sz="2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Font typeface="Symbol" panose="05050102010706020507" pitchFamily="18" charset="2"/>
              <a:buChar char=""/>
              <a:tabLst>
                <a:tab pos="457200" algn="l"/>
              </a:tabLst>
            </a:pPr>
            <a:r>
              <a:rPr lang="en-US" sz="2600" b="1" kern="100" dirty="0" err="1">
                <a:effectLst/>
                <a:latin typeface="Calibri" panose="020F0502020204030204" pitchFamily="34" charset="0"/>
                <a:ea typeface="Calibri" panose="020F0502020204030204" pitchFamily="34" charset="0"/>
                <a:cs typeface="Times New Roman" panose="02020603050405020304" pitchFamily="18" charset="0"/>
              </a:rPr>
              <a:t>Plotly</a:t>
            </a:r>
            <a:r>
              <a:rPr lang="en-US" sz="2600" kern="100" dirty="0">
                <a:effectLst/>
                <a:latin typeface="Calibri" panose="020F0502020204030204" pitchFamily="34" charset="0"/>
                <a:ea typeface="Calibri" panose="020F0502020204030204" pitchFamily="34" charset="0"/>
                <a:cs typeface="Times New Roman" panose="02020603050405020304" pitchFamily="18" charset="0"/>
              </a:rPr>
              <a:t>: Enabled the creation of interactive charts like scatter plots and bar graphs, allowing zooming, panning, and hovering for detailed data exploration.</a:t>
            </a:r>
          </a:p>
          <a:p>
            <a:pPr marL="342900" marR="0" lvl="0" indent="-342900">
              <a:lnSpc>
                <a:spcPct val="115000"/>
              </a:lnSpc>
              <a:spcAft>
                <a:spcPts val="800"/>
              </a:spcAft>
              <a:buFont typeface="Symbol" panose="05050102010706020507" pitchFamily="18" charset="2"/>
              <a:buChar char=""/>
              <a:tabLst>
                <a:tab pos="457200" algn="l"/>
              </a:tabLst>
            </a:pPr>
            <a:r>
              <a:rPr lang="en-US" sz="2600" b="1" kern="100" dirty="0">
                <a:effectLst/>
                <a:latin typeface="Calibri" panose="020F0502020204030204" pitchFamily="34" charset="0"/>
                <a:ea typeface="Calibri" panose="020F0502020204030204" pitchFamily="34" charset="0"/>
                <a:cs typeface="Times New Roman" panose="02020603050405020304" pitchFamily="18" charset="0"/>
              </a:rPr>
              <a:t>Dash</a:t>
            </a:r>
            <a:r>
              <a:rPr lang="en-US" sz="2600" kern="100" dirty="0">
                <a:effectLst/>
                <a:latin typeface="Calibri" panose="020F0502020204030204" pitchFamily="34" charset="0"/>
                <a:ea typeface="Calibri" panose="020F0502020204030204" pitchFamily="34" charset="0"/>
                <a:cs typeface="Times New Roman" panose="02020603050405020304" pitchFamily="18" charset="0"/>
              </a:rPr>
              <a:t>: Built an interactive dashboard to summarize key findings and visualize launch outcomes dynamically, allowing users to filter data and explore specific trends in depth.</a:t>
            </a:r>
          </a:p>
          <a:p>
            <a:pPr marL="0" marR="0">
              <a:lnSpc>
                <a:spcPct val="115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100" b="1" kern="100" dirty="0">
                <a:effectLst/>
                <a:latin typeface="Calibri" panose="020F0502020204030204" pitchFamily="34" charset="0"/>
                <a:ea typeface="Calibri" panose="020F0502020204030204" pitchFamily="34" charset="0"/>
                <a:cs typeface="Times New Roman" panose="02020603050405020304" pitchFamily="18" charset="0"/>
              </a:rPr>
              <a:t>Steps Taken During EDA</a:t>
            </a:r>
          </a:p>
          <a:p>
            <a:pPr marL="0" marR="0">
              <a:lnSpc>
                <a:spcPct val="115000"/>
              </a:lnSpc>
              <a:spcAft>
                <a:spcPts val="800"/>
              </a:spcAft>
            </a:pPr>
            <a:r>
              <a:rPr lang="en-US" sz="2100" kern="100" dirty="0">
                <a:effectLst/>
                <a:latin typeface="Calibri" panose="020F0502020204030204" pitchFamily="34" charset="0"/>
                <a:ea typeface="Calibri" panose="020F0502020204030204" pitchFamily="34" charset="0"/>
                <a:cs typeface="Times New Roman" panose="02020603050405020304" pitchFamily="18" charset="0"/>
              </a:rPr>
              <a:t>Data Cleaning        . Initial Data Exploration        . Trend Analysis</a:t>
            </a:r>
          </a:p>
          <a:p>
            <a:pPr marL="0" marR="0">
              <a:lnSpc>
                <a:spcPct val="115000"/>
              </a:lnSpc>
              <a:spcAft>
                <a:spcPts val="800"/>
              </a:spcAft>
            </a:pPr>
            <a:r>
              <a:rPr lang="en-US" sz="2100" kern="100" dirty="0">
                <a:effectLst/>
                <a:latin typeface="Calibri" panose="020F0502020204030204" pitchFamily="34" charset="0"/>
                <a:ea typeface="Calibri" panose="020F0502020204030204" pitchFamily="34" charset="0"/>
                <a:cs typeface="Times New Roman" panose="02020603050405020304" pitchFamily="18" charset="0"/>
              </a:rPr>
              <a:t>Outlier Detection      . Correlation Analysis</a:t>
            </a:r>
          </a:p>
          <a:p>
            <a:pPr marL="0" marR="0">
              <a:lnSpc>
                <a:spcPct val="115000"/>
              </a:lnSpc>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3463324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1822</TotalTime>
  <Words>1424</Words>
  <Application>Microsoft Office PowerPoint</Application>
  <PresentationFormat>Widescreen</PresentationFormat>
  <Paragraphs>91</Paragraphs>
  <Slides>30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Microsoft YaHei</vt:lpstr>
      <vt:lpstr>Arial</vt:lpstr>
      <vt:lpstr>Calibri</vt:lpstr>
      <vt:lpstr>Calibri Light</vt:lpstr>
      <vt:lpstr>Courier New</vt:lpstr>
      <vt:lpstr>Symbol</vt:lpstr>
      <vt:lpstr>Office Theme</vt:lpstr>
      <vt:lpstr>SpaceX Data Analysis Project </vt:lpstr>
      <vt:lpstr>Executive Summary</vt:lpstr>
      <vt:lpstr>The project seeks to address the following key goals: </vt:lpstr>
      <vt:lpstr>Overview of the SpaceX Project</vt:lpstr>
      <vt:lpstr>Data Collection and Preparation for Analysis</vt:lpstr>
      <vt:lpstr>Data Import</vt:lpstr>
      <vt:lpstr>Data Cleaning</vt:lpstr>
      <vt:lpstr>Exploratory Data Analysis (EDA)   </vt:lpstr>
      <vt:lpstr>Cont..</vt:lpstr>
      <vt:lpstr>Predictive Models and Techniques Used for Data Analysis</vt:lpstr>
      <vt:lpstr>Cont..</vt:lpstr>
      <vt:lpstr>visualization results</vt:lpstr>
      <vt:lpstr>visualization results</vt:lpstr>
      <vt:lpstr>visualization results</vt:lpstr>
      <vt:lpstr>SQL results</vt:lpstr>
      <vt:lpstr>SQL results</vt:lpstr>
      <vt:lpstr>SQL results</vt:lpstr>
      <vt:lpstr>SQL results</vt:lpstr>
      <vt:lpstr>SQL results</vt:lpstr>
      <vt:lpstr>Folium results</vt:lpstr>
      <vt:lpstr>Folium results</vt:lpstr>
      <vt:lpstr>Folium results</vt:lpstr>
      <vt:lpstr>Dash dashboard results </vt:lpstr>
      <vt:lpstr>Dash dashboard results </vt:lpstr>
      <vt:lpstr>Dash dashboard results </vt:lpstr>
      <vt:lpstr> predictive analysis</vt:lpstr>
      <vt:lpstr>predictive analysis</vt:lpstr>
      <vt:lpstr>predictive analysis</vt:lpstr>
      <vt:lpstr>predictive analysis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Abdullahi osman Dahir</dc:creator>
  <cp:lastModifiedBy>Abdullahi osman Dahir</cp:lastModifiedBy>
  <cp:revision>2</cp:revision>
  <dcterms:created xsi:type="dcterms:W3CDTF">2025-01-20T08:43:41Z</dcterms:created>
  <dcterms:modified xsi:type="dcterms:W3CDTF">2025-01-21T15:06:00Z</dcterms:modified>
</cp:coreProperties>
</file>