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1" r:id="rId1"/>
  </p:sldMasterIdLst>
  <p:sldIdLst>
    <p:sldId id="256" r:id="rId2"/>
    <p:sldId id="257" r:id="rId3"/>
    <p:sldId id="263" r:id="rId4"/>
    <p:sldId id="258" r:id="rId5"/>
    <p:sldId id="260" r:id="rId6"/>
    <p:sldId id="261" r:id="rId7"/>
    <p:sldId id="262" r:id="rId8"/>
    <p:sldId id="264" r:id="rId9"/>
    <p:sldId id="259" r:id="rId10"/>
    <p:sldId id="265" r:id="rId1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08.06.2018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958688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08.06.2018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7022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08.06.2018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24314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08.06.2018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81063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08.06.2018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919441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08.06.2018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84260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08.06.2018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00538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08.06.2018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766903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08.06.2018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257617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08.06.2018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52551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08.06.2018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9289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08.06.2018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03446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08.06.2018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29372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08.06.2018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95158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08.06.2018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27106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08.06.2018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110471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749"/>
            <a:ext cx="1952272" cy="6852504"/>
            <a:chOff x="6627813" y="196102"/>
            <a:chExt cx="1952625" cy="5677649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610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08.06.2018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8349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  <p:sldLayoutId id="2147483753" r:id="rId12"/>
    <p:sldLayoutId id="2147483754" r:id="rId13"/>
    <p:sldLayoutId id="2147483755" r:id="rId14"/>
    <p:sldLayoutId id="2147483756" r:id="rId15"/>
    <p:sldLayoutId id="2147483757" r:id="rId16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Суды общей юрисдикции 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Выполнил студент группы </a:t>
            </a:r>
            <a:r>
              <a:rPr lang="ru-RU" dirty="0" smtClean="0"/>
              <a:t>ИСТ-821 Абдуллаев </a:t>
            </a:r>
            <a:r>
              <a:rPr lang="ru-RU" dirty="0" err="1" smtClean="0"/>
              <a:t>Турал</a:t>
            </a:r>
            <a:endParaRPr lang="ru-RU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691680" y="3573016"/>
            <a:ext cx="6591985" cy="3777622"/>
          </a:xfrm>
        </p:spPr>
        <p:txBody>
          <a:bodyPr>
            <a:normAutofit/>
          </a:bodyPr>
          <a:lstStyle/>
          <a:p>
            <a:r>
              <a:rPr lang="ru-RU" sz="4000" dirty="0" smtClean="0"/>
              <a:t>Спасибо за внимание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1520818008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615" y="188640"/>
            <a:ext cx="6589199" cy="1280890"/>
          </a:xfrm>
        </p:spPr>
        <p:txBody>
          <a:bodyPr>
            <a:normAutofit/>
          </a:bodyPr>
          <a:lstStyle/>
          <a:p>
            <a:r>
              <a:rPr lang="ru-RU" dirty="0" smtClean="0"/>
              <a:t>Понятие и система судов общей юрисдикции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792615" y="1988840"/>
            <a:ext cx="6591985" cy="3777622"/>
          </a:xfrm>
        </p:spPr>
        <p:txBody>
          <a:bodyPr/>
          <a:lstStyle/>
          <a:p>
            <a:r>
              <a:rPr lang="ru-RU" b="1" dirty="0"/>
              <a:t>Суд общей юрисдикции</a:t>
            </a:r>
            <a:r>
              <a:rPr lang="ru-RU" dirty="0"/>
              <a:t> — суд, который осуществляет правосудие по гражданским, уголовным делам и делам, возникающим из административных правонарушений</a:t>
            </a:r>
            <a:r>
              <a:rPr lang="ru-RU" dirty="0" smtClean="0"/>
              <a:t>.</a:t>
            </a:r>
            <a:endParaRPr lang="ru-RU" dirty="0"/>
          </a:p>
        </p:txBody>
      </p:sp>
      <p:pic>
        <p:nvPicPr>
          <p:cNvPr id="1026" name="Picture 2" descr="https://rostovgazeta.ru/attachments/87851419dd141c64caa1b3b6d80767258a3df06c/store/fill/1200/630/68a904b33ac343424fd1064dbce2ee70db6900cd890975ef7222b3d8a1da/ca5a9001-b2b0-45b9-84e8-5e2d04204ac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0468" y="3576308"/>
            <a:ext cx="6293495" cy="330408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i="1" dirty="0"/>
              <a:t>Законодательство о судах общей юрисдикции</a:t>
            </a:r>
            <a:r>
              <a:rPr lang="ru-RU" b="1" dirty="0"/>
              <a:t>.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 smtClean="0"/>
              <a:t>Законодательство </a:t>
            </a:r>
            <a:r>
              <a:rPr lang="ru-RU" dirty="0"/>
              <a:t>о судах общей юрисдикции - это совокупность нормативных правовых актов разной юридической силы, призванных регламентировать деятельность судов общей юрисдикции.</a:t>
            </a:r>
          </a:p>
          <a:p>
            <a:r>
              <a:rPr lang="ru-RU" dirty="0"/>
              <a:t>Система законодательства о судах общей юрисдикции:</a:t>
            </a:r>
          </a:p>
          <a:p>
            <a:r>
              <a:rPr lang="ru-RU" dirty="0"/>
              <a:t>1) Глава 7 Конституции Российской Федерации.</a:t>
            </a:r>
          </a:p>
          <a:p>
            <a:r>
              <a:rPr lang="ru-RU" dirty="0"/>
              <a:t>2) Гражданский процессуальный кодекс Российской Федерации.</a:t>
            </a:r>
          </a:p>
          <a:p>
            <a:r>
              <a:rPr lang="ru-RU" dirty="0"/>
              <a:t>3) Кодекс Российской Федерации об административных правонарушениях.</a:t>
            </a:r>
          </a:p>
          <a:p>
            <a:r>
              <a:rPr lang="ru-RU" dirty="0"/>
              <a:t>4) Уголовно-процессуальный кодекс Российской Федерации.</a:t>
            </a:r>
          </a:p>
          <a:p>
            <a:r>
              <a:rPr lang="ru-RU" dirty="0"/>
              <a:t>5) ФКЗ «О судебной системе Российской Федерации»</a:t>
            </a:r>
          </a:p>
          <a:p>
            <a:r>
              <a:rPr lang="ru-RU" dirty="0"/>
              <a:t>6) Закон Российской Федерации «О статусе судей в Российской Федерации»</a:t>
            </a:r>
          </a:p>
          <a:p>
            <a:r>
              <a:rPr lang="ru-RU" dirty="0"/>
              <a:t>7) ФКЗ «О военных судах Российской Федерации»</a:t>
            </a:r>
          </a:p>
          <a:p>
            <a:r>
              <a:rPr lang="ru-RU" dirty="0"/>
              <a:t>8) ФЗ «О мировых судьях в Российской Федерации»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94472976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ru-RU" dirty="0" smtClean="0"/>
              <a:t>Понятие и система судов общей юрисдикции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ru-RU" dirty="0" smtClean="0"/>
              <a:t>К федеральным судам общей юрисдикции относятся:</a:t>
            </a:r>
          </a:p>
          <a:p>
            <a:pPr>
              <a:buFont typeface="Arial" pitchFamily="34" charset="0"/>
              <a:buChar char="•"/>
            </a:pPr>
            <a:r>
              <a:rPr lang="ru-RU" dirty="0" smtClean="0"/>
              <a:t>Верховный Суд Российской Федерации;</a:t>
            </a:r>
          </a:p>
          <a:p>
            <a:pPr>
              <a:buFont typeface="Arial" pitchFamily="34" charset="0"/>
              <a:buChar char="•"/>
            </a:pPr>
            <a:r>
              <a:rPr lang="ru-RU" dirty="0" smtClean="0"/>
              <a:t>Верховные суды республик, краевые, областные суды, суды городов федерального значения, суд автономной области, суды автономных округов;</a:t>
            </a:r>
          </a:p>
          <a:p>
            <a:pPr>
              <a:buFont typeface="Arial" pitchFamily="34" charset="0"/>
              <a:buChar char="•"/>
            </a:pPr>
            <a:r>
              <a:rPr lang="ru-RU" dirty="0" smtClean="0"/>
              <a:t>Районные суды, городские суды, межрайонные суды;</a:t>
            </a:r>
          </a:p>
          <a:p>
            <a:pPr>
              <a:buFont typeface="Arial" pitchFamily="34" charset="0"/>
              <a:buChar char="•"/>
            </a:pPr>
            <a:r>
              <a:rPr lang="ru-RU" dirty="0" smtClean="0"/>
              <a:t>Военные суды, полномочия, порядок образования и деятельности которых устанавливаются федеральным конституционным законом;</a:t>
            </a:r>
          </a:p>
          <a:p>
            <a:pPr>
              <a:buFont typeface="Arial" pitchFamily="34" charset="0"/>
              <a:buChar char="•"/>
            </a:pPr>
            <a:r>
              <a:rPr lang="ru-RU" dirty="0" smtClean="0"/>
              <a:t>Специализированные суды, полномочия, порядок образования и деятельности которых устанавливаются федеральным конституционным законом.</a:t>
            </a:r>
          </a:p>
          <a:p>
            <a:pPr>
              <a:buNone/>
            </a:pPr>
            <a:r>
              <a:rPr lang="ru-RU" dirty="0" smtClean="0"/>
              <a:t>Также к судам общей юрисдикции субъектов Российской Федерации относятся мировые судьи.</a:t>
            </a:r>
            <a:endParaRPr lang="ru-RU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Задачи функции судов общей юрисдикции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ru-RU" dirty="0" smtClean="0"/>
              <a:t>Защита нарушенных или оспариваемых прав.</a:t>
            </a:r>
          </a:p>
          <a:p>
            <a:pPr lvl="0"/>
            <a:r>
              <a:rPr lang="ru-RU" dirty="0" smtClean="0"/>
              <a:t>Защита и охрана прав и свобод человека и гражданина.</a:t>
            </a:r>
          </a:p>
          <a:p>
            <a:pPr lvl="0"/>
            <a:r>
              <a:rPr lang="ru-RU" dirty="0" smtClean="0"/>
              <a:t>Деятельность по укреплению законности и правопорядка в обществе.</a:t>
            </a:r>
          </a:p>
          <a:p>
            <a:pPr lvl="0"/>
            <a:r>
              <a:rPr lang="ru-RU" dirty="0" smtClean="0"/>
              <a:t>Деятельность по предупреждению предупреждений преступлений и административных правонарушений.</a:t>
            </a:r>
          </a:p>
          <a:p>
            <a:pPr lvl="0"/>
            <a:r>
              <a:rPr lang="ru-RU" dirty="0" smtClean="0"/>
              <a:t>Деятельность по защите основ конституционного строя РФ.</a:t>
            </a:r>
          </a:p>
          <a:p>
            <a:r>
              <a:rPr lang="ru-RU" dirty="0" smtClean="0"/>
              <a:t>Деятельность по защите целостности и безопасности РФ.</a:t>
            </a:r>
          </a:p>
          <a:p>
            <a:pPr lvl="0"/>
            <a:endParaRPr lang="ru-RU" dirty="0" smtClean="0"/>
          </a:p>
          <a:p>
            <a:endParaRPr lang="ru-RU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Задачи функции судов общей юрисдикции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ru-RU" dirty="0" smtClean="0"/>
              <a:t>Деятельность по осуществлению правосудия.</a:t>
            </a:r>
          </a:p>
          <a:p>
            <a:pPr lvl="0"/>
            <a:r>
              <a:rPr lang="ru-RU" dirty="0" smtClean="0"/>
              <a:t>Деятельность по контролю за законностью и обоснованностью действий и решений государственных органов и должностных лиц.</a:t>
            </a:r>
          </a:p>
          <a:p>
            <a:pPr lvl="0"/>
            <a:r>
              <a:rPr lang="ru-RU" dirty="0" smtClean="0"/>
              <a:t>Деятельность по изучению и обобщению судебной практики.</a:t>
            </a:r>
          </a:p>
          <a:p>
            <a:pPr lvl="0"/>
            <a:r>
              <a:rPr lang="ru-RU" dirty="0" smtClean="0"/>
              <a:t>Деятельность по ведению и анализу судебной статистики.</a:t>
            </a:r>
          </a:p>
          <a:p>
            <a:pPr lvl="0"/>
            <a:r>
              <a:rPr lang="ru-RU" dirty="0" smtClean="0"/>
              <a:t>Деятельность по разъяснению законодательства.</a:t>
            </a:r>
          </a:p>
          <a:p>
            <a:pPr lvl="0"/>
            <a:r>
              <a:rPr lang="ru-RU" dirty="0" smtClean="0"/>
              <a:t>Деятельность по разработке предложений по совершенствованию законодательства РФ.</a:t>
            </a:r>
          </a:p>
          <a:p>
            <a:endParaRPr lang="ru-RU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Подсудность и подведомственность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/>
              <a:t>Подведомственность - разграничение полномочий по реализации судебной власти между различными судами (разграничение компетенции).</a:t>
            </a:r>
          </a:p>
          <a:p>
            <a:r>
              <a:rPr lang="ru-RU" dirty="0"/>
              <a:t>Подсудность - разграничение дел, которые подлежат рассмотрению по 1-ой инстанции, между конкретными судами.</a:t>
            </a:r>
          </a:p>
          <a:p>
            <a:r>
              <a:rPr lang="ru-RU" dirty="0"/>
              <a:t>По своей сути понятие подсудности отвечает на вопрос, какой конкретно суд будет рассматривать конкретное дело по 1-ой инстанции.</a:t>
            </a:r>
          </a:p>
          <a:p>
            <a:r>
              <a:rPr lang="ru-RU" dirty="0"/>
              <a:t>Подсудность в гражданском процессе подразделяется на родовую подсудность и личную подсудность.</a:t>
            </a:r>
          </a:p>
          <a:p>
            <a:r>
              <a:rPr lang="ru-RU" dirty="0"/>
              <a:t>Родовая подсудность характеризуется тем, что определение суда, в котором делу предстоит рассмотрение по 1-ой инстанции,  обосновывается характером дела, его объективной стороной.</a:t>
            </a:r>
          </a:p>
          <a:p>
            <a:r>
              <a:rPr lang="ru-RU" dirty="0"/>
              <a:t>Личная подсудность характеризуется тем, что определение суда, в котором делу предстоит рассмотрение по 1-ой инстанции, обосновывается личными обстоятельствами участников процесса - их места проживания, места реализации правоотношений.</a:t>
            </a:r>
          </a:p>
          <a:p>
            <a:endParaRPr lang="ru-RU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Подсудность в уголовном процессе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Подсудность в уголовном процессе подразделяется на предметную и местную.</a:t>
            </a:r>
          </a:p>
          <a:p>
            <a:r>
              <a:rPr lang="ru-RU" dirty="0"/>
              <a:t>Предметная подсудность характеризуется тем, что по ней происходит определение конкретного суда, в котором будет рассматриваться дело по 1-ой инстанции, основываясь на разграничении предметов ведения судов.</a:t>
            </a:r>
          </a:p>
          <a:p>
            <a:r>
              <a:rPr lang="ru-RU" dirty="0"/>
              <a:t>Местная подсудность характеризуется тем, что определение суда, в котором будет рассматриваться дело по 1-ой инстанции, основывается на территориальных характеристиках уголовного дела.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46408039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Законодательство о судах общей юрисдикции.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83568" y="1876832"/>
            <a:ext cx="8153400" cy="2328866"/>
          </a:xfrm>
        </p:spPr>
        <p:txBody>
          <a:bodyPr/>
          <a:lstStyle/>
          <a:p>
            <a:pPr>
              <a:buNone/>
            </a:pPr>
            <a:r>
              <a:rPr lang="ru-RU" dirty="0" smtClean="0"/>
              <a:t>	</a:t>
            </a:r>
            <a:r>
              <a:rPr lang="ru-RU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Законодательство о судах общей юрисдикции </a:t>
            </a:r>
            <a:r>
              <a:rPr lang="ru-RU" dirty="0" smtClean="0"/>
              <a:t>- это совокупность нормативных правовых актов разной юридической силы, призванных регламентировать деятельность судов общей юрисдикции.</a:t>
            </a:r>
          </a:p>
          <a:p>
            <a:endParaRPr lang="ru-RU" dirty="0"/>
          </a:p>
        </p:txBody>
      </p:sp>
      <p:pic>
        <p:nvPicPr>
          <p:cNvPr id="2050" name="Picture 2" descr="https://gospress.ru/wp-content/uploads/2017/04/Prava-grazhda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0318" y="3157722"/>
            <a:ext cx="4678963" cy="3116263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Легкий дым">
  <a:themeElements>
    <a:clrScheme name="Бумажная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Легкий дым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Легкий дым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9</TotalTime>
  <Words>492</Words>
  <Application>Microsoft Office PowerPoint</Application>
  <PresentationFormat>Экран (4:3)</PresentationFormat>
  <Paragraphs>51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Легкий дым</vt:lpstr>
      <vt:lpstr>Суды общей юрисдикции </vt:lpstr>
      <vt:lpstr>Понятие и система судов общей юрисдикции</vt:lpstr>
      <vt:lpstr>Законодательство о судах общей юрисдикции. </vt:lpstr>
      <vt:lpstr>Понятие и система судов общей юрисдикции</vt:lpstr>
      <vt:lpstr>Задачи функции судов общей юрисдикции</vt:lpstr>
      <vt:lpstr>Задачи функции судов общей юрисдикции</vt:lpstr>
      <vt:lpstr>Подсудность и подведомственность</vt:lpstr>
      <vt:lpstr>Подсудность в уголовном процессе</vt:lpstr>
      <vt:lpstr>Законодательство о судах общей юрисдикции.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Суды общей юрисдикции</dc:title>
  <dc:creator>Аня</dc:creator>
  <cp:lastModifiedBy>Tural Abdullaev</cp:lastModifiedBy>
  <cp:revision>4</cp:revision>
  <dcterms:created xsi:type="dcterms:W3CDTF">2018-03-19T21:09:08Z</dcterms:created>
  <dcterms:modified xsi:type="dcterms:W3CDTF">2018-06-08T00:57:06Z</dcterms:modified>
</cp:coreProperties>
</file>