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6" r:id="rId6"/>
    <p:sldId id="261" r:id="rId7"/>
    <p:sldId id="263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71" autoAdjust="0"/>
  </p:normalViewPr>
  <p:slideViewPr>
    <p:cSldViewPr>
      <p:cViewPr varScale="1">
        <p:scale>
          <a:sx n="102" d="100"/>
          <a:sy n="102" d="100"/>
        </p:scale>
        <p:origin x="18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0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49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091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17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130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34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53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67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54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0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13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00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94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71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Государственная тайна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Выполнил студент группы ИСТ—821 </a:t>
            </a:r>
            <a:r>
              <a:rPr lang="ru-RU" dirty="0" smtClean="0"/>
              <a:t>Абдуллаев </a:t>
            </a:r>
            <a:r>
              <a:rPr lang="ru-RU" dirty="0" err="1" smtClean="0"/>
              <a:t>Турал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Спасибо за внимание!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49396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Государственная тайна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180528" y="2032250"/>
            <a:ext cx="4968552" cy="50131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dirty="0"/>
              <a:t> Государственная тайна — защищаемые государством сведения в области его военной, внешнеполитической, экономической, разведывательной, контрразведывательной и оперативно-розыскной деятельности, распространение которых может нанести ущерб безопасности страны (ч. 2 ст. 2 Закона РФ «О государственной тайне»). Характер этих сведений обусловливает их особый правовой статус, выражающийся в процедуре засекречивания и рассекречивания, а также допуска к секретной информации. </a:t>
            </a:r>
            <a:endParaRPr lang="ru-RU" dirty="0"/>
          </a:p>
        </p:txBody>
      </p:sp>
      <p:pic>
        <p:nvPicPr>
          <p:cNvPr id="1026" name="Picture 2" descr="http://www.yamalpro.ru/wp-content/uploads/2016/08/gostay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564904"/>
            <a:ext cx="3312367" cy="331236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Государственная тайна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	Признаки государственной тайны: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1) очень </a:t>
            </a:r>
            <a:r>
              <a:rPr lang="ru-RU" dirty="0" smtClean="0"/>
              <a:t>важные сведения;</a:t>
            </a:r>
          </a:p>
          <a:p>
            <a:pPr>
              <a:buNone/>
            </a:pPr>
            <a:r>
              <a:rPr lang="ru-RU" dirty="0" smtClean="0"/>
              <a:t>	2) их разглашение может причинить ущерб государственным интересам;</a:t>
            </a:r>
          </a:p>
          <a:p>
            <a:pPr>
              <a:buNone/>
            </a:pPr>
            <a:r>
              <a:rPr lang="ru-RU" dirty="0" smtClean="0"/>
              <a:t>	3) перечень сведений, которые могут быть отнесены к государственной тайне, закрепляется федеральным законом;</a:t>
            </a:r>
          </a:p>
          <a:p>
            <a:pPr>
              <a:buNone/>
            </a:pPr>
            <a:r>
              <a:rPr lang="ru-RU" dirty="0" smtClean="0"/>
              <a:t>	4) она охраняется мерами уголовной ответственности (ст. 275, 276, 283 УК РФ) и иными принудительными средствами;</a:t>
            </a:r>
          </a:p>
          <a:p>
            <a:pPr>
              <a:buNone/>
            </a:pPr>
            <a:r>
              <a:rPr lang="ru-RU" dirty="0" smtClean="0"/>
              <a:t>	5) для ее охраны создан специальный административно-правовой режим – </a:t>
            </a:r>
            <a:r>
              <a:rPr lang="ru-RU" dirty="0" err="1" smtClean="0"/>
              <a:t>режим</a:t>
            </a:r>
            <a:r>
              <a:rPr lang="ru-RU" dirty="0" smtClean="0"/>
              <a:t> секретности.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Государственная тайна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Сведения, которые могут быть отнесены к государственной тайне:</a:t>
            </a:r>
          </a:p>
          <a:p>
            <a:pPr>
              <a:buNone/>
            </a:pPr>
            <a:r>
              <a:rPr lang="ru-RU" dirty="0" smtClean="0"/>
              <a:t>	• в военной области;</a:t>
            </a:r>
          </a:p>
          <a:p>
            <a:pPr>
              <a:buNone/>
            </a:pPr>
            <a:r>
              <a:rPr lang="ru-RU" dirty="0" smtClean="0"/>
              <a:t>	• во внешнеполитической и внешнеэкономической деятельности;</a:t>
            </a:r>
          </a:p>
          <a:p>
            <a:pPr>
              <a:buNone/>
            </a:pPr>
            <a:r>
              <a:rPr lang="ru-RU" dirty="0" smtClean="0"/>
              <a:t>	• в области экономики, науки и техники;</a:t>
            </a:r>
          </a:p>
          <a:p>
            <a:pPr>
              <a:buNone/>
            </a:pPr>
            <a:r>
              <a:rPr lang="ru-RU" dirty="0" smtClean="0"/>
              <a:t>	• в области разведывательной, контрразведывательной и опе­ративно-розыскной деятельности.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</a:t>
            </a:r>
            <a:r>
              <a:rPr lang="ru-RU" smtClean="0"/>
              <a:t>ведения, </a:t>
            </a:r>
            <a:r>
              <a:rPr lang="ru-RU"/>
              <a:t>не подлежащих ограничениям.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303057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Закон РФ «О государственной тайне» определяет отнесение сведений к государственной тайне и их засекречивание как введение ограничений на их распространение и доступ. Статья 7 Закона РФ «О государственной тайне» закрепляет перечень сведений, не подлежащих ограничениям. 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u="sng" dirty="0"/>
              <a:t>К ним относятся следующие сообщения:</a:t>
            </a:r>
            <a:r>
              <a:rPr lang="ru-RU" dirty="0"/>
              <a:t> 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- о чрезвычайных происшествиях и катастрофах, угрожающих безопасности и здоровью граждан, и их последствиях; 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о стихийных бедствиях; 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о состоянии экологии, здравоохранения, санитарии, демографии, образования, культуры, сельского хозяйства, а также о ситуации с преступностью; 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о привилегиях, компенсациях и льготах, предоставляемых государством гражданам, должностным лицам, предприятиям, учреждениям и организациям; 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о фактах нарушения прав и свобод человека и гражданина; 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о размерах золотого запаса и государственных валютных резервах РФ; 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о состоянии здоровья высших должностных лиц РФ; 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о фактах нарушения законности органами государственной власти и их должностными лицами.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3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Государственная тайна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Сведения, которые не могут быть отнесены к государственной тайне:</a:t>
            </a:r>
          </a:p>
          <a:p>
            <a:pPr>
              <a:buNone/>
            </a:pPr>
            <a:r>
              <a:rPr lang="ru-RU" dirty="0" smtClean="0"/>
              <a:t>	• если ее утечка (разглашение и т.п.) не влечет ущерба нацио­нальной безопасности страны;</a:t>
            </a:r>
          </a:p>
          <a:p>
            <a:pPr>
              <a:buNone/>
            </a:pPr>
            <a:r>
              <a:rPr lang="ru-RU" dirty="0" smtClean="0"/>
              <a:t>	• в нарушение действующих законов;</a:t>
            </a:r>
          </a:p>
          <a:p>
            <a:pPr>
              <a:buNone/>
            </a:pPr>
            <a:r>
              <a:rPr lang="ru-RU" dirty="0" smtClean="0"/>
              <a:t>	• если сокрытие информации будет нарушать конституцион­ные и законодательные права граждан;</a:t>
            </a:r>
          </a:p>
          <a:p>
            <a:pPr>
              <a:buNone/>
            </a:pPr>
            <a:r>
              <a:rPr lang="ru-RU" dirty="0" smtClean="0"/>
              <a:t>	• для сокрытия деятельности, наносящей ущерб окружающей природной среде, угрожающей жизни и здоровью граждан.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484784"/>
            <a:ext cx="7524003" cy="970450"/>
          </a:xfrm>
        </p:spPr>
        <p:txBody>
          <a:bodyPr/>
          <a:lstStyle/>
          <a:p>
            <a:r>
              <a:rPr lang="ru-RU" dirty="0"/>
              <a:t>Допуск должностных лиц и граждан к государственной тайне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089" y="2276872"/>
            <a:ext cx="8911407" cy="44470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900" dirty="0" smtClean="0"/>
              <a:t> </a:t>
            </a:r>
          </a:p>
          <a:p>
            <a:pPr marL="0" indent="0" algn="just">
              <a:buNone/>
            </a:pPr>
            <a:r>
              <a:rPr lang="ru-RU" sz="1600" dirty="0" smtClean="0"/>
              <a:t>Допуск должностных лиц и граждан Российской Федерации к государственной тайне осуществляется в добровольном порядке.</a:t>
            </a:r>
          </a:p>
          <a:p>
            <a:pPr marL="0" indent="0" algn="just">
              <a:buNone/>
            </a:pPr>
            <a:r>
              <a:rPr lang="ru-RU" sz="1600" dirty="0" smtClean="0"/>
              <a:t>Допуск лиц, имеющих двойное гражданство, лиц без гражданства, а также лиц из числа иностранных граждан, эмигрантов и реэмигрантов к государственной тайне осуществляется в порядке, устанавливаемом Правительством Российской Федерации.</a:t>
            </a:r>
          </a:p>
          <a:p>
            <a:pPr marL="0" indent="0" algn="just">
              <a:buNone/>
            </a:pPr>
            <a:r>
              <a:rPr lang="ru-RU" sz="1600" dirty="0" smtClean="0"/>
              <a:t>Допуск должностных лиц и граждан к государственной тайне предусматривает:</a:t>
            </a:r>
          </a:p>
          <a:p>
            <a:pPr marL="0" indent="0" algn="just">
              <a:buNone/>
            </a:pPr>
            <a:r>
              <a:rPr lang="ru-RU" sz="1600" dirty="0" smtClean="0"/>
              <a:t>принятие на себя обязательств перед государством по нераспространению доверенных им сведений, составляющих государственную тайну;</a:t>
            </a:r>
          </a:p>
          <a:p>
            <a:pPr marL="0" indent="0" algn="just">
              <a:buNone/>
            </a:pPr>
            <a:r>
              <a:rPr lang="ru-RU" sz="1600" dirty="0" smtClean="0"/>
              <a:t>согласие на частичные, временные ограничения их прав в соответствии со статьей 24 настоящего Закона;</a:t>
            </a:r>
          </a:p>
          <a:p>
            <a:pPr marL="0" indent="0" algn="just">
              <a:buNone/>
            </a:pPr>
            <a:r>
              <a:rPr lang="ru-RU" sz="1600" dirty="0" smtClean="0"/>
              <a:t>письменное согласие на проведение в отношении их полномочными органами проверочных мероприятий;</a:t>
            </a:r>
          </a:p>
          <a:p>
            <a:pPr marL="0" indent="0" algn="just">
              <a:buNone/>
            </a:pPr>
            <a:r>
              <a:rPr lang="ru-RU" sz="1600" dirty="0" smtClean="0"/>
              <a:t>определение видов, размеров и порядка предоставления социальных гарантий, предусмотренных настоящим Законом;</a:t>
            </a:r>
          </a:p>
          <a:p>
            <a:pPr marL="0" indent="0" algn="just">
              <a:buNone/>
            </a:pPr>
            <a:r>
              <a:rPr lang="ru-RU" sz="1600" dirty="0" smtClean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8182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484784"/>
            <a:ext cx="7524003" cy="970450"/>
          </a:xfrm>
        </p:spPr>
        <p:txBody>
          <a:bodyPr/>
          <a:lstStyle/>
          <a:p>
            <a:r>
              <a:rPr lang="ru-RU" dirty="0"/>
              <a:t>Допуск должностных лиц и граждан к государственной тайне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089" y="2276872"/>
            <a:ext cx="8911407" cy="44470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900" dirty="0" smtClean="0"/>
              <a:t> </a:t>
            </a:r>
          </a:p>
          <a:p>
            <a:pPr marL="0" indent="0" algn="just">
              <a:buNone/>
            </a:pPr>
            <a:r>
              <a:rPr lang="ru-RU" sz="1600" dirty="0" smtClean="0"/>
              <a:t>Допуск должностных лиц и граждан Российской Федерации к государственной тайне осуществляется в добровольном порядке.</a:t>
            </a:r>
          </a:p>
          <a:p>
            <a:pPr marL="0" indent="0" algn="just">
              <a:buNone/>
            </a:pPr>
            <a:r>
              <a:rPr lang="ru-RU" sz="1600" dirty="0" smtClean="0"/>
              <a:t>Допуск лиц, имеющих двойное гражданство, лиц без гражданства, а также лиц из числа иностранных граждан, эмигрантов и реэмигрантов к государственной тайне осуществляется в порядке, устанавливаемом Правительством Российской Федерации.</a:t>
            </a:r>
          </a:p>
          <a:p>
            <a:pPr marL="0" indent="0" algn="just">
              <a:buNone/>
            </a:pPr>
            <a:r>
              <a:rPr lang="ru-RU" sz="1600" dirty="0" smtClean="0"/>
              <a:t>Допуск должностных лиц и граждан к государственной тайне предусматривает:</a:t>
            </a:r>
          </a:p>
          <a:p>
            <a:pPr marL="0" indent="0" algn="just">
              <a:buNone/>
            </a:pPr>
            <a:r>
              <a:rPr lang="ru-RU" sz="1600" dirty="0" smtClean="0"/>
              <a:t>принятие на себя обязательств перед государством по нераспространению доверенных им сведений, составляющих государственную тайну;</a:t>
            </a:r>
          </a:p>
          <a:p>
            <a:pPr marL="0" indent="0" algn="just">
              <a:buNone/>
            </a:pPr>
            <a:r>
              <a:rPr lang="ru-RU" sz="1600" dirty="0" smtClean="0"/>
              <a:t>согласие на частичные, временные ограничения их прав в соответствии со статьей 24 настоящего Закона;</a:t>
            </a:r>
          </a:p>
          <a:p>
            <a:pPr marL="0" indent="0" algn="just">
              <a:buNone/>
            </a:pPr>
            <a:r>
              <a:rPr lang="ru-RU" sz="1600" dirty="0" smtClean="0"/>
              <a:t>письменное согласие на проведение в отношении их полномочными органами проверочных мероприятий;</a:t>
            </a:r>
          </a:p>
          <a:p>
            <a:pPr marL="0" indent="0" algn="just">
              <a:buNone/>
            </a:pPr>
            <a:r>
              <a:rPr lang="ru-RU" sz="1600" dirty="0" smtClean="0"/>
              <a:t>определение видов, размеров и порядка предоставления социальных гарантий, предусмотренных настоящим Законом;</a:t>
            </a:r>
          </a:p>
          <a:p>
            <a:pPr marL="0" indent="0" algn="just">
              <a:buNone/>
            </a:pPr>
            <a:r>
              <a:rPr lang="ru-RU" sz="1600" dirty="0" smtClean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66426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Государственная тайна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Гриф секретности — реквизиты, свидетельствующие о степени секретности сведений, содержащихся в их носителе, проставляемые на самом носителе и (или) в сопроводительной документации на него</a:t>
            </a:r>
          </a:p>
          <a:p>
            <a:endParaRPr lang="ru-RU" dirty="0"/>
          </a:p>
        </p:txBody>
      </p:sp>
    </p:spTree>
  </p:cSld>
  <p:clrMapOvr>
    <a:masterClrMapping/>
  </p:clrMapOvr>
  <p:transition spd="med"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22</TotalTime>
  <Words>86</Words>
  <Application>Microsoft Office PowerPoint</Application>
  <PresentationFormat>Экран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Trebuchet MS</vt:lpstr>
      <vt:lpstr>Wingdings 2</vt:lpstr>
      <vt:lpstr>Цитаты</vt:lpstr>
      <vt:lpstr>Государственная тайна</vt:lpstr>
      <vt:lpstr>Государственная тайна</vt:lpstr>
      <vt:lpstr>Государственная тайна</vt:lpstr>
      <vt:lpstr>Государственная тайна</vt:lpstr>
      <vt:lpstr>Сведения, не подлежащих ограничениям. </vt:lpstr>
      <vt:lpstr>Государственная тайна</vt:lpstr>
      <vt:lpstr>Допуск должностных лиц и граждан к государственной тайне </vt:lpstr>
      <vt:lpstr>Допуск должностных лиц и граждан к государственной тайне </vt:lpstr>
      <vt:lpstr>Государственная тайна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Государственная тайна</dc:title>
  <dc:creator>Аня</dc:creator>
  <cp:lastModifiedBy>Tural Abdullaev</cp:lastModifiedBy>
  <cp:revision>3</cp:revision>
  <dcterms:created xsi:type="dcterms:W3CDTF">2018-05-15T08:02:38Z</dcterms:created>
  <dcterms:modified xsi:type="dcterms:W3CDTF">2018-06-08T01:01:03Z</dcterms:modified>
</cp:coreProperties>
</file>