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851" r:id="rId2"/>
  </p:sldMasterIdLst>
  <p:sldIdLst>
    <p:sldId id="256" r:id="rId3"/>
    <p:sldId id="257" r:id="rId4"/>
    <p:sldId id="258" r:id="rId5"/>
    <p:sldId id="259" r:id="rId6"/>
    <p:sldId id="262" r:id="rId7"/>
    <p:sldId id="263" r:id="rId8"/>
    <p:sldId id="267" r:id="rId9"/>
    <p:sldId id="268" r:id="rId10"/>
    <p:sldId id="270" r:id="rId11"/>
    <p:sldId id="271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9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5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02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173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381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843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516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3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41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998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7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056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38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77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545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21901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81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8066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78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9000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83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68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09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5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3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15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37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50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DB73-A7A6-41AD-8A4A-A1055990E3C8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240D-B328-4D24-82EB-BE7B2FCA0F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65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2060848"/>
            <a:ext cx="9036496" cy="2355015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sz="6600" dirty="0">
                <a:solidFill>
                  <a:srgbClr val="FFFF00"/>
                </a:solidFill>
              </a:rPr>
              <a:t>защита </a:t>
            </a:r>
            <a:r>
              <a:rPr lang="ru-RU" sz="6600" dirty="0" smtClean="0">
                <a:solidFill>
                  <a:srgbClr val="FFFF00"/>
                </a:solidFill>
              </a:rPr>
              <a:t>Персональных данных </a:t>
            </a:r>
            <a:endParaRPr lang="ru-RU" sz="66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827" y="5877272"/>
            <a:ext cx="578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Выполнил студент группы ИСТ-821 Абдуллаев </a:t>
            </a:r>
            <a:r>
              <a:rPr lang="ru-RU" dirty="0" err="1" smtClean="0"/>
              <a:t>Турал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4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995" y="836712"/>
            <a:ext cx="9144000" cy="4875068"/>
          </a:xfrm>
        </p:spPr>
        <p:txBody>
          <a:bodyPr>
            <a:noAutofit/>
          </a:bodyPr>
          <a:lstStyle/>
          <a:p>
            <a:r>
              <a:rPr lang="ru-RU" sz="7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sz="7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3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16632"/>
            <a:ext cx="8824405" cy="1440160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ерсональные данные</a:t>
            </a:r>
            <a:endParaRPr lang="ru-RU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556792"/>
            <a:ext cx="5544616" cy="46805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4000" b="1" i="1" dirty="0" smtClean="0">
                <a:solidFill>
                  <a:srgbClr val="FFFF00"/>
                </a:solidFill>
              </a:rPr>
              <a:t>   Персональные </a:t>
            </a:r>
            <a:r>
              <a:rPr lang="ru-RU" sz="4000" b="1" i="1" dirty="0">
                <a:solidFill>
                  <a:srgbClr val="FFFF00"/>
                </a:solidFill>
              </a:rPr>
              <a:t>данные</a:t>
            </a:r>
            <a:r>
              <a:rPr lang="ru-RU" sz="4000" b="1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ru-RU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 любая информация, относящаяся к определенному или определяемому на основании такой информации физическому лицу (субъекту персональных данных), в том числе его фамилия, имя, отчество, год, месяц, дата и место рождения, адрес, семейное, социальное, имущественное положение, образование, профессия, доходы, другая информация.</a:t>
            </a:r>
            <a:r>
              <a:rPr lang="ru-RU" sz="4000" b="1" dirty="0"/>
              <a:t/>
            </a:r>
            <a:br>
              <a:rPr lang="ru-RU" sz="4000" b="1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Picture 4" descr="http://hr-portal.ru/files/mini/main_pdata1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88840"/>
            <a:ext cx="3072341" cy="23042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2842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200285"/>
            <a:ext cx="9036496" cy="1052736"/>
          </a:xfrm>
        </p:spPr>
        <p:txBody>
          <a:bodyPr>
            <a:normAutofit fontScale="90000"/>
          </a:bodyPr>
          <a:lstStyle/>
          <a:p>
            <a:r>
              <a:rPr lang="ru-RU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Правовое регулирование</a:t>
            </a:r>
            <a:endParaRPr lang="ru-RU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25111" y="1556792"/>
            <a:ext cx="5940152" cy="50671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Правоотношения в сфере персональных данных регулируются федеральным законодательством РФ (Федеральный Закон от 27.07.2006 г. № 152-ФЗ «О персональных данных»), Трудовым кодексом РФ (глава 14), а так же Гражданским кодексом РФ</a:t>
            </a:r>
            <a:r>
              <a:rPr lang="ru-RU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pic>
        <p:nvPicPr>
          <p:cNvPr id="2052" name="Picture 4" descr="http://www.anti-malware.ru/files/am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356992"/>
            <a:ext cx="1968684" cy="3168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vt-inform.ru/upload/iblock/df5/yhfa%20d%20fpfjg%20www.d-kvadrat.r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901" y="1626640"/>
            <a:ext cx="1296144" cy="1730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img1.liveinternet.ru/images/attach/c/0/45/337/45337235_18875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49" y="1626640"/>
            <a:ext cx="1368152" cy="1730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296144"/>
          </a:xfrm>
        </p:spPr>
        <p:txBody>
          <a:bodyPr/>
          <a:lstStyle/>
          <a:p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Защита персональных данных</a:t>
            </a:r>
            <a:endParaRPr lang="ru-RU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321046"/>
            <a:ext cx="8964488" cy="3993306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 Защита </a:t>
            </a:r>
            <a:r>
              <a:rPr lang="ru-RU" sz="28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персональных данных</a:t>
            </a:r>
            <a:r>
              <a:rPr lang="ru-RU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 – это комплекс мероприятий, позволяющий выполнить требования законодательства РФ, касающиеся обработки, хранению и передачи персональных данных граждан.</a:t>
            </a:r>
            <a:r>
              <a:rPr lang="ru-RU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ru-RU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ru-RU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 descr="http://mcontent.life.ru/media/2/news/2011/06/493197/.44713d4fa0fb74215d8b007c67053c3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149081"/>
            <a:ext cx="3240360" cy="23305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grozny-sch-5.edu95.ru/index.php?component=download&amp;file=5c5215d174f60db479c20cd39468ea149e154e110a7aab69b5655c136dceac70&amp;view=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145471"/>
            <a:ext cx="3192289" cy="23341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7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21556"/>
            <a:ext cx="9144000" cy="1054250"/>
          </a:xfrm>
        </p:spPr>
        <p:txBody>
          <a:bodyPr/>
          <a:lstStyle/>
          <a:p>
            <a:r>
              <a:rPr lang="ru-RU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ПД</a:t>
            </a:r>
            <a:endParaRPr lang="ru-RU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7742" y="836712"/>
            <a:ext cx="9036495" cy="46096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i="1" dirty="0" smtClean="0">
                <a:solidFill>
                  <a:srgbClr val="FFFF00"/>
                </a:solidFill>
              </a:rPr>
              <a:t>   </a:t>
            </a:r>
            <a:r>
              <a:rPr lang="ru-RU" sz="2800" b="1" i="1" dirty="0" smtClean="0">
                <a:solidFill>
                  <a:srgbClr val="FFFF00"/>
                </a:solidFill>
              </a:rPr>
              <a:t>Оператор </a:t>
            </a:r>
            <a:r>
              <a:rPr lang="ru-RU" sz="2800" b="1" i="1" dirty="0">
                <a:solidFill>
                  <a:srgbClr val="FFFF00"/>
                </a:solidFill>
              </a:rPr>
              <a:t>персональных данных</a:t>
            </a: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ru-RU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- государственный орган, муниципальный орган, </a:t>
            </a:r>
            <a:r>
              <a:rPr lang="ru-RU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юр. </a:t>
            </a:r>
            <a:r>
              <a:rPr lang="ru-RU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или </a:t>
            </a:r>
            <a:r>
              <a:rPr lang="ru-RU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физ. </a:t>
            </a:r>
            <a:r>
              <a:rPr lang="ru-RU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лицо, организующие и (или) осуществляющие обработку </a:t>
            </a:r>
            <a:r>
              <a:rPr lang="ru-RU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ПД, </a:t>
            </a:r>
            <a:r>
              <a:rPr lang="ru-RU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а также определяющие цели и содержание </a:t>
            </a:r>
            <a:r>
              <a:rPr lang="ru-RU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обработки ПД.</a:t>
            </a:r>
          </a:p>
          <a:p>
            <a:pPr marL="0" indent="0">
              <a:buNone/>
            </a:pPr>
            <a:r>
              <a:rPr lang="ru-RU" sz="2800" b="1" dirty="0" smtClean="0">
                <a:solidFill>
                  <a:srgbClr val="FFFF00"/>
                </a:solidFill>
              </a:rPr>
              <a:t>   Закон </a:t>
            </a:r>
            <a:r>
              <a:rPr lang="ru-RU" sz="2800" b="1" dirty="0">
                <a:solidFill>
                  <a:srgbClr val="FFFF00"/>
                </a:solidFill>
              </a:rPr>
              <a:t>«О персональных данных» </a:t>
            </a:r>
            <a:r>
              <a:rPr lang="ru-RU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обязывает оператора принимать необходимые организационные и технические меры для защиты </a:t>
            </a:r>
            <a:r>
              <a:rPr lang="ru-RU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ПД от </a:t>
            </a:r>
            <a:r>
              <a:rPr lang="ru-RU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неправомерного или случайного доступа к ним, уничтожения, изменения, блокирования, копирования, </a:t>
            </a:r>
            <a:r>
              <a:rPr lang="ru-RU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распространения, </a:t>
            </a:r>
            <a:r>
              <a:rPr lang="ru-RU" sz="2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а также от иных неправомерных действий.</a:t>
            </a:r>
            <a:r>
              <a:rPr lang="ru-RU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 </a:t>
            </a:r>
            <a:endParaRPr lang="ru-RU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4" name="Picture 2" descr="https://sciencepop.ru/wp-content/uploads/2017/03/shutterstock_3025086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058" y="4653136"/>
            <a:ext cx="2948335" cy="20579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6247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 </a:t>
            </a:r>
            <a:r>
              <a:rPr lang="ru-RU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Операторы, </a:t>
            </a:r>
            <a:r>
              <a:rPr lang="ru-RU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обрабатывающие </a:t>
            </a:r>
            <a:r>
              <a:rPr lang="ru-RU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ПД </a:t>
            </a:r>
            <a:r>
              <a:rPr lang="ru-RU" sz="3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информационных системах, обязаны обеспечить</a:t>
            </a:r>
            <a:r>
              <a:rPr lang="ru-RU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 algn="ctr">
              <a:buNone/>
            </a:pPr>
            <a:endParaRPr lang="ru-RU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а) проведение мероприятий, направленных на предотвращение несанкционированного доступа к </a:t>
            </a:r>
            <a:r>
              <a:rPr lang="ru-RU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ПД </a:t>
            </a: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и (или) передачи их лицам, не имеющим права доступа к такой информации;</a:t>
            </a:r>
            <a:b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б) своевременное обнаружение фактов несанкционированного доступа к </a:t>
            </a:r>
            <a:r>
              <a:rPr lang="ru-RU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ПД;</a:t>
            </a: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в) недопущение воздействия на технические средства автоматизированной обработки </a:t>
            </a:r>
            <a:r>
              <a:rPr lang="ru-RU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ПД, </a:t>
            </a: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в результате которого может быть нарушено их функционирование;</a:t>
            </a:r>
            <a:b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г) возможность незамедлительного восстановления </a:t>
            </a:r>
            <a:r>
              <a:rPr lang="ru-RU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ПД, </a:t>
            </a: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модифицированных или уничтоженных вследствие несанкционированного доступа к ним;</a:t>
            </a:r>
            <a:b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д) постоянный контроль за обеспечением уровня защищенности </a:t>
            </a:r>
            <a:r>
              <a:rPr lang="ru-RU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ПД.</a:t>
            </a:r>
            <a:endParaRPr lang="ru-RU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53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054250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Требования к информационным системам персональных данных</a:t>
            </a:r>
            <a:endParaRPr lang="ru-RU" sz="4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276872"/>
            <a:ext cx="5544616" cy="4234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Требования к обеспечению безопасности персональных данных установлены Постановлением Правительства № 781 от 17.11.2007 г. «Об утверждении Положения об обеспечении безопасности персональных данных при их обработке в информационной системе персональных данных». Положение определяет требования по обеспечению безопасности персональных данных при их обработке в информационных системах в соответствии с их классом.</a:t>
            </a:r>
            <a:b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sz="1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ru-RU" sz="1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ru-RU" sz="1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218" name="Picture 2" descr="http://data-sec.ru/img/5h6rkd94v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52936"/>
            <a:ext cx="2000250" cy="2381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7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054250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Контроль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83395" y="1844824"/>
            <a:ext cx="7977209" cy="3877815"/>
          </a:xfrm>
        </p:spPr>
        <p:txBody>
          <a:bodyPr>
            <a:normAutofit lnSpcReduction="10000"/>
          </a:bodyPr>
          <a:lstStyle/>
          <a:p>
            <a:endParaRPr lang="ru-RU" dirty="0"/>
          </a:p>
          <a:p>
            <a:pPr lvl="0"/>
            <a:r>
              <a:rPr lang="ru-RU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Роскомнадзор</a:t>
            </a:r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– основной надзорный орган в области персональных данных;</a:t>
            </a:r>
          </a:p>
          <a:p>
            <a:endParaRPr lang="ru-RU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ФСБ – основной надзорный орган в части использования средств шифрования;</a:t>
            </a:r>
          </a:p>
          <a:p>
            <a:pPr marL="0" indent="0">
              <a:buNone/>
            </a:pPr>
            <a:endParaRPr lang="ru-RU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ru-RU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ФСТЭК – надзорный орган в части использования технических средств защиты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170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60439" y="476672"/>
            <a:ext cx="7951111" cy="1326321"/>
          </a:xfrm>
        </p:spPr>
        <p:txBody>
          <a:bodyPr>
            <a:normAutofit fontScale="90000"/>
          </a:bodyPr>
          <a:lstStyle/>
          <a:p>
            <a:r>
              <a:rPr lang="ru-RU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Ответственность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2" y="1772816"/>
            <a:ext cx="8856983" cy="46085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За нарушения законодательных актов </a:t>
            </a:r>
            <a:r>
              <a:rPr lang="ru-RU" sz="26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РФ, </a:t>
            </a:r>
            <a: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регулирующих правоотношения в сфере </a:t>
            </a:r>
            <a:r>
              <a:rPr lang="ru-RU" sz="26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ПД предусмотрены </a:t>
            </a:r>
            <a: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следующие санкции:</a:t>
            </a:r>
            <a:b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ru-RU" sz="2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Привлечение к административной и гражданской ответственности</a:t>
            </a:r>
            <a:b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Направление в органы прокуратуры материалов о возбуждении уголовных дел</a:t>
            </a:r>
            <a:b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3. Прекращение обработки персональных данных</a:t>
            </a:r>
            <a:b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4. Приостановление деятельности оператора в случае осуществления ее без лицензии</a:t>
            </a:r>
            <a:b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5. Конфискация </a:t>
            </a:r>
            <a:r>
              <a:rPr lang="ru-RU" sz="2600" b="1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неcертифицированных</a:t>
            </a:r>
            <a:r>
              <a:rPr lang="ru-RU" sz="26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ru-RU" sz="2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средств обеспечения безопасности и шифровальных средств</a:t>
            </a:r>
          </a:p>
          <a:p>
            <a:endParaRPr lang="ru-RU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00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110</TotalTime>
  <Words>145</Words>
  <Application>Microsoft Office PowerPoint</Application>
  <PresentationFormat>Экран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Rockwell</vt:lpstr>
      <vt:lpstr>Wingdings 2</vt:lpstr>
      <vt:lpstr>HDOfficeLightV0</vt:lpstr>
      <vt:lpstr>Damask</vt:lpstr>
      <vt:lpstr>защита Персональных данных </vt:lpstr>
      <vt:lpstr>Персональные данные</vt:lpstr>
      <vt:lpstr>Правовое регулирование</vt:lpstr>
      <vt:lpstr>Защита персональных данных</vt:lpstr>
      <vt:lpstr>оператор ПД</vt:lpstr>
      <vt:lpstr>Презентация PowerPoint</vt:lpstr>
      <vt:lpstr>Требования к информационным системам персональных данных</vt:lpstr>
      <vt:lpstr>Контроль </vt:lpstr>
      <vt:lpstr>Ответственность 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Персональные данные и их защита</dc:title>
  <dc:creator>Привет</dc:creator>
  <cp:lastModifiedBy>Tural Abdullaev</cp:lastModifiedBy>
  <cp:revision>21</cp:revision>
  <dcterms:created xsi:type="dcterms:W3CDTF">2013-03-22T20:44:56Z</dcterms:created>
  <dcterms:modified xsi:type="dcterms:W3CDTF">2018-06-08T01:30:39Z</dcterms:modified>
</cp:coreProperties>
</file>