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Lst>
  <p:sldIdLst>
    <p:sldId id="256" r:id="rId2"/>
    <p:sldId id="257" r:id="rId3"/>
    <p:sldId id="258" r:id="rId4"/>
    <p:sldId id="259" r:id="rId5"/>
    <p:sldId id="260" r:id="rId6"/>
    <p:sldId id="261" r:id="rId7"/>
    <p:sldId id="262" r:id="rId8"/>
    <p:sldId id="264" r:id="rId9"/>
    <p:sldId id="263" r:id="rId10"/>
    <p:sldId id="265" r:id="rId11"/>
    <p:sldId id="272" r:id="rId12"/>
    <p:sldId id="273" r:id="rId13"/>
    <p:sldId id="266" r:id="rId14"/>
    <p:sldId id="270" r:id="rId15"/>
    <p:sldId id="267" r:id="rId16"/>
    <p:sldId id="268" r:id="rId17"/>
    <p:sldId id="269" r:id="rId18"/>
    <p:sldId id="271" r:id="rId19"/>
    <p:sldId id="274" r:id="rId20"/>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0" d="100"/>
          <a:sy n="110" d="100"/>
        </p:scale>
        <p:origin x="1644" y="10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6726063"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33787" y="4243845"/>
            <a:ext cx="2307831" cy="276940"/>
          </a:xfrm>
          <a:prstGeom prst="rect">
            <a:avLst/>
          </a:prstGeom>
        </p:spPr>
      </p:pic>
      <p:sp>
        <p:nvSpPr>
          <p:cNvPr id="9" name="Rectangle 8"/>
          <p:cNvSpPr/>
          <p:nvPr/>
        </p:nvSpPr>
        <p:spPr>
          <a:xfrm>
            <a:off x="0" y="2590078"/>
            <a:ext cx="6726064"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6833787" y="2590078"/>
            <a:ext cx="2307832"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510242" y="2733709"/>
            <a:ext cx="6069268" cy="1373070"/>
          </a:xfrm>
        </p:spPr>
        <p:txBody>
          <a:bodyPr anchor="b">
            <a:noAutofit/>
          </a:bodyPr>
          <a:lstStyle>
            <a:lvl1pPr algn="r">
              <a:defRPr sz="4800"/>
            </a:lvl1pPr>
          </a:lstStyle>
          <a:p>
            <a:r>
              <a:rPr lang="ru-RU" smtClean="0"/>
              <a:t>Образец заголовка</a:t>
            </a:r>
            <a:endParaRPr lang="en-US" dirty="0"/>
          </a:p>
        </p:txBody>
      </p:sp>
      <p:sp>
        <p:nvSpPr>
          <p:cNvPr id="3" name="Subtitle 2"/>
          <p:cNvSpPr>
            <a:spLocks noGrp="1"/>
          </p:cNvSpPr>
          <p:nvPr>
            <p:ph type="subTitle" idx="1"/>
          </p:nvPr>
        </p:nvSpPr>
        <p:spPr>
          <a:xfrm>
            <a:off x="510241" y="4394040"/>
            <a:ext cx="6108101"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smtClean="0"/>
              <a:t>Образец подзаголовка</a:t>
            </a:r>
            <a:endParaRPr lang="en-US" dirty="0"/>
          </a:p>
        </p:txBody>
      </p:sp>
      <p:sp>
        <p:nvSpPr>
          <p:cNvPr id="4" name="Date Placeholder 3"/>
          <p:cNvSpPr>
            <a:spLocks noGrp="1"/>
          </p:cNvSpPr>
          <p:nvPr>
            <p:ph type="dt" sz="half" idx="10"/>
          </p:nvPr>
        </p:nvSpPr>
        <p:spPr>
          <a:xfrm>
            <a:off x="4555655" y="5936188"/>
            <a:ext cx="2057400" cy="365125"/>
          </a:xfrm>
        </p:spPr>
        <p:txBody>
          <a:bodyPr/>
          <a:lstStyle/>
          <a:p>
            <a:fld id="{50A2DB73-A7A6-41AD-8A4A-A1055990E3C8}" type="datetimeFigureOut">
              <a:rPr lang="ru-RU" smtClean="0"/>
              <a:pPr/>
              <a:t>17.06.2018</a:t>
            </a:fld>
            <a:endParaRPr lang="ru-RU"/>
          </a:p>
        </p:txBody>
      </p:sp>
      <p:sp>
        <p:nvSpPr>
          <p:cNvPr id="5" name="Footer Placeholder 4"/>
          <p:cNvSpPr>
            <a:spLocks noGrp="1"/>
          </p:cNvSpPr>
          <p:nvPr>
            <p:ph type="ftr" sz="quarter" idx="11"/>
          </p:nvPr>
        </p:nvSpPr>
        <p:spPr>
          <a:xfrm>
            <a:off x="533401" y="5936189"/>
            <a:ext cx="4021666" cy="365125"/>
          </a:xfrm>
        </p:spPr>
        <p:txBody>
          <a:bodyPr/>
          <a:lstStyle/>
          <a:p>
            <a:endParaRPr lang="ru-RU"/>
          </a:p>
        </p:txBody>
      </p:sp>
      <p:sp>
        <p:nvSpPr>
          <p:cNvPr id="6" name="Slide Number Placeholder 5"/>
          <p:cNvSpPr>
            <a:spLocks noGrp="1"/>
          </p:cNvSpPr>
          <p:nvPr>
            <p:ph type="sldNum" sz="quarter" idx="12"/>
          </p:nvPr>
        </p:nvSpPr>
        <p:spPr>
          <a:xfrm>
            <a:off x="7010399" y="2750337"/>
            <a:ext cx="1370293" cy="1356442"/>
          </a:xfrm>
        </p:spPr>
        <p:txBody>
          <a:bodyPr/>
          <a:lstStyle/>
          <a:p>
            <a:fld id="{83CE240D-B328-4D24-82EB-BE7B2FCA0FAC}" type="slidenum">
              <a:rPr lang="ru-RU" smtClean="0"/>
              <a:pPr/>
              <a:t>‹#›</a:t>
            </a:fld>
            <a:endParaRPr lang="ru-RU"/>
          </a:p>
        </p:txBody>
      </p:sp>
    </p:spTree>
    <p:extLst>
      <p:ext uri="{BB962C8B-B14F-4D97-AF65-F5344CB8AC3E}">
        <p14:creationId xmlns:p14="http://schemas.microsoft.com/office/powerpoint/2010/main" val="32786399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Панорамная фотография с подписью">
    <p:spTree>
      <p:nvGrpSpPr>
        <p:cNvPr id="1" name=""/>
        <p:cNvGrpSpPr/>
        <p:nvPr/>
      </p:nvGrpSpPr>
      <p:grpSpPr>
        <a:xfrm>
          <a:off x="0" y="0"/>
          <a:ext cx="0" cy="0"/>
          <a:chOff x="0" y="0"/>
          <a:chExt cx="0" cy="0"/>
        </a:xfrm>
      </p:grpSpPr>
      <p:grpSp>
        <p:nvGrpSpPr>
          <p:cNvPr id="20" name="Group 19"/>
          <p:cNvGrpSpPr/>
          <p:nvPr/>
        </p:nvGrpSpPr>
        <p:grpSpPr>
          <a:xfrm>
            <a:off x="0" y="4572000"/>
            <a:ext cx="9161969" cy="1677035"/>
            <a:chOff x="0" y="2895600"/>
            <a:chExt cx="9161969" cy="1677035"/>
          </a:xfrm>
        </p:grpSpPr>
        <p:pic>
          <p:nvPicPr>
            <p:cNvPr id="24" name="Picture 23"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25" name="Picture 24" descr="HD-ShadowShort.png"/>
            <p:cNvPicPr>
              <a:picLocks noChangeAspect="1"/>
            </p:cNvPicPr>
            <p:nvPr/>
          </p:nvPicPr>
          <p:blipFill rotWithShape="1">
            <a:blip r:embed="rId3" cstate="print">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6" name="Rectangle 25"/>
            <p:cNvSpPr/>
            <p:nvPr/>
          </p:nvSpPr>
          <p:spPr>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3403" y="4711617"/>
            <a:ext cx="6894770" cy="544482"/>
          </a:xfrm>
        </p:spPr>
        <p:txBody>
          <a:bodyPr anchor="b">
            <a:normAutofit/>
          </a:bodyPr>
          <a:lstStyle>
            <a:lvl1pPr>
              <a:defRPr sz="2400"/>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531639" y="609598"/>
            <a:ext cx="6896534"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dirty="0" smtClean="0"/>
              <a:t>Вставка рисунка</a:t>
            </a:r>
            <a:endParaRPr lang="en-US" dirty="0"/>
          </a:p>
        </p:txBody>
      </p:sp>
      <p:sp>
        <p:nvSpPr>
          <p:cNvPr id="4" name="Text Placeholder 3"/>
          <p:cNvSpPr>
            <a:spLocks noGrp="1"/>
          </p:cNvSpPr>
          <p:nvPr>
            <p:ph type="body" sz="half" idx="2"/>
          </p:nvPr>
        </p:nvSpPr>
        <p:spPr>
          <a:xfrm>
            <a:off x="533401" y="5256098"/>
            <a:ext cx="6894772" cy="547819"/>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Date Placeholder 4"/>
          <p:cNvSpPr>
            <a:spLocks noGrp="1"/>
          </p:cNvSpPr>
          <p:nvPr>
            <p:ph type="dt" sz="half" idx="10"/>
          </p:nvPr>
        </p:nvSpPr>
        <p:spPr/>
        <p:txBody>
          <a:bodyPr/>
          <a:lstStyle/>
          <a:p>
            <a:fld id="{50A2DB73-A7A6-41AD-8A4A-A1055990E3C8}" type="datetimeFigureOut">
              <a:rPr lang="ru-RU" smtClean="0"/>
              <a:pPr/>
              <a:t>17.06.2018</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a:xfrm>
            <a:off x="7856438" y="4711310"/>
            <a:ext cx="1149836" cy="1090789"/>
          </a:xfrm>
        </p:spPr>
        <p:txBody>
          <a:bodyPr/>
          <a:lstStyle/>
          <a:p>
            <a:fld id="{83CE240D-B328-4D24-82EB-BE7B2FCA0FAC}" type="slidenum">
              <a:rPr lang="ru-RU" smtClean="0"/>
              <a:pPr/>
              <a:t>‹#›</a:t>
            </a:fld>
            <a:endParaRPr lang="ru-RU"/>
          </a:p>
        </p:txBody>
      </p:sp>
    </p:spTree>
    <p:extLst>
      <p:ext uri="{BB962C8B-B14F-4D97-AF65-F5344CB8AC3E}">
        <p14:creationId xmlns:p14="http://schemas.microsoft.com/office/powerpoint/2010/main" val="10204132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Заголовок и подпись">
    <p:spTree>
      <p:nvGrpSpPr>
        <p:cNvPr id="1" name=""/>
        <p:cNvGrpSpPr/>
        <p:nvPr/>
      </p:nvGrpSpPr>
      <p:grpSpPr>
        <a:xfrm>
          <a:off x="0" y="0"/>
          <a:ext cx="0" cy="0"/>
          <a:chOff x="0" y="0"/>
          <a:chExt cx="0" cy="0"/>
        </a:xfrm>
      </p:grpSpPr>
      <p:grpSp>
        <p:nvGrpSpPr>
          <p:cNvPr id="21" name="Group 20"/>
          <p:cNvGrpSpPr/>
          <p:nvPr/>
        </p:nvGrpSpPr>
        <p:grpSpPr>
          <a:xfrm>
            <a:off x="0" y="4572000"/>
            <a:ext cx="9161969" cy="1677035"/>
            <a:chOff x="0" y="2895600"/>
            <a:chExt cx="9161969" cy="1677035"/>
          </a:xfrm>
        </p:grpSpPr>
        <p:pic>
          <p:nvPicPr>
            <p:cNvPr id="22" name="Picture 21"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23" name="Picture 22" descr="HD-ShadowShort.png"/>
            <p:cNvPicPr>
              <a:picLocks noChangeAspect="1"/>
            </p:cNvPicPr>
            <p:nvPr/>
          </p:nvPicPr>
          <p:blipFill rotWithShape="1">
            <a:blip r:embed="rId3" cstate="print">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4" name="Rectangle 23"/>
            <p:cNvSpPr/>
            <p:nvPr/>
          </p:nvSpPr>
          <p:spPr>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24255" y="609597"/>
            <a:ext cx="6896534" cy="3592750"/>
          </a:xfrm>
        </p:spPr>
        <p:txBody>
          <a:bodyPr anchor="ctr"/>
          <a:lstStyle>
            <a:lvl1pPr>
              <a:defRPr sz="3200"/>
            </a:lvl1pPr>
          </a:lstStyle>
          <a:p>
            <a:r>
              <a:rPr lang="ru-RU" smtClean="0"/>
              <a:t>Образец заголовка</a:t>
            </a:r>
            <a:endParaRPr lang="en-US" dirty="0"/>
          </a:p>
        </p:txBody>
      </p:sp>
      <p:sp>
        <p:nvSpPr>
          <p:cNvPr id="4" name="Text Placeholder 3"/>
          <p:cNvSpPr>
            <a:spLocks noGrp="1"/>
          </p:cNvSpPr>
          <p:nvPr>
            <p:ph type="body" sz="half" idx="2"/>
          </p:nvPr>
        </p:nvSpPr>
        <p:spPr>
          <a:xfrm>
            <a:off x="531638" y="4710340"/>
            <a:ext cx="6889151" cy="1101764"/>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Date Placeholder 4"/>
          <p:cNvSpPr>
            <a:spLocks noGrp="1"/>
          </p:cNvSpPr>
          <p:nvPr>
            <p:ph type="dt" sz="half" idx="10"/>
          </p:nvPr>
        </p:nvSpPr>
        <p:spPr/>
        <p:txBody>
          <a:bodyPr/>
          <a:lstStyle/>
          <a:p>
            <a:fld id="{50A2DB73-A7A6-41AD-8A4A-A1055990E3C8}" type="datetimeFigureOut">
              <a:rPr lang="ru-RU" smtClean="0"/>
              <a:pPr/>
              <a:t>17.06.2018</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a:xfrm>
            <a:off x="7856438" y="4711616"/>
            <a:ext cx="1149836" cy="1090789"/>
          </a:xfrm>
        </p:spPr>
        <p:txBody>
          <a:bodyPr/>
          <a:lstStyle/>
          <a:p>
            <a:fld id="{83CE240D-B328-4D24-82EB-BE7B2FCA0FAC}" type="slidenum">
              <a:rPr lang="ru-RU" smtClean="0"/>
              <a:pPr/>
              <a:t>‹#›</a:t>
            </a:fld>
            <a:endParaRPr lang="ru-RU"/>
          </a:p>
        </p:txBody>
      </p:sp>
    </p:spTree>
    <p:extLst>
      <p:ext uri="{BB962C8B-B14F-4D97-AF65-F5344CB8AC3E}">
        <p14:creationId xmlns:p14="http://schemas.microsoft.com/office/powerpoint/2010/main" val="24468121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grpSp>
        <p:nvGrpSpPr>
          <p:cNvPr id="29" name="Group 28"/>
          <p:cNvGrpSpPr/>
          <p:nvPr/>
        </p:nvGrpSpPr>
        <p:grpSpPr>
          <a:xfrm>
            <a:off x="0" y="4572000"/>
            <a:ext cx="9161969" cy="1677035"/>
            <a:chOff x="0" y="2895600"/>
            <a:chExt cx="9161969" cy="1677035"/>
          </a:xfrm>
        </p:grpSpPr>
        <p:pic>
          <p:nvPicPr>
            <p:cNvPr id="30" name="Picture 29"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31" name="Picture 30" descr="HD-ShadowShort.png"/>
            <p:cNvPicPr>
              <a:picLocks noChangeAspect="1"/>
            </p:cNvPicPr>
            <p:nvPr/>
          </p:nvPicPr>
          <p:blipFill rotWithShape="1">
            <a:blip r:embed="rId3" cstate="print">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32" name="Rectangle 31"/>
            <p:cNvSpPr/>
            <p:nvPr/>
          </p:nvSpPr>
          <p:spPr>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767921" y="616983"/>
            <a:ext cx="6425147" cy="3036061"/>
          </a:xfrm>
        </p:spPr>
        <p:txBody>
          <a:bodyPr anchor="ctr"/>
          <a:lstStyle>
            <a:lvl1pPr>
              <a:defRPr sz="3200"/>
            </a:lvl1pPr>
          </a:lstStyle>
          <a:p>
            <a:r>
              <a:rPr lang="ru-RU" smtClean="0"/>
              <a:t>Образец заголовка</a:t>
            </a:r>
            <a:endParaRPr lang="en-US" dirty="0"/>
          </a:p>
        </p:txBody>
      </p:sp>
      <p:sp>
        <p:nvSpPr>
          <p:cNvPr id="12" name="Text Placeholder 3"/>
          <p:cNvSpPr>
            <a:spLocks noGrp="1"/>
          </p:cNvSpPr>
          <p:nvPr>
            <p:ph type="body" sz="half" idx="13"/>
          </p:nvPr>
        </p:nvSpPr>
        <p:spPr>
          <a:xfrm>
            <a:off x="989438" y="3660763"/>
            <a:ext cx="5987731"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4" name="Text Placeholder 3"/>
          <p:cNvSpPr>
            <a:spLocks noGrp="1"/>
          </p:cNvSpPr>
          <p:nvPr>
            <p:ph type="body" sz="half" idx="2"/>
          </p:nvPr>
        </p:nvSpPr>
        <p:spPr>
          <a:xfrm>
            <a:off x="531638" y="4710340"/>
            <a:ext cx="6903919" cy="1101764"/>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Date Placeholder 4"/>
          <p:cNvSpPr>
            <a:spLocks noGrp="1"/>
          </p:cNvSpPr>
          <p:nvPr>
            <p:ph type="dt" sz="half" idx="10"/>
          </p:nvPr>
        </p:nvSpPr>
        <p:spPr/>
        <p:txBody>
          <a:bodyPr/>
          <a:lstStyle/>
          <a:p>
            <a:fld id="{50A2DB73-A7A6-41AD-8A4A-A1055990E3C8}" type="datetimeFigureOut">
              <a:rPr lang="ru-RU" smtClean="0"/>
              <a:pPr/>
              <a:t>17.06.2018</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a:xfrm>
            <a:off x="7856438" y="4709926"/>
            <a:ext cx="1149836" cy="1090789"/>
          </a:xfrm>
        </p:spPr>
        <p:txBody>
          <a:bodyPr/>
          <a:lstStyle/>
          <a:p>
            <a:fld id="{83CE240D-B328-4D24-82EB-BE7B2FCA0FAC}" type="slidenum">
              <a:rPr lang="ru-RU" smtClean="0"/>
              <a:pPr/>
              <a:t>‹#›</a:t>
            </a:fld>
            <a:endParaRPr lang="ru-RU"/>
          </a:p>
        </p:txBody>
      </p:sp>
      <p:sp>
        <p:nvSpPr>
          <p:cNvPr id="27" name="TextBox 26"/>
          <p:cNvSpPr txBox="1"/>
          <p:nvPr/>
        </p:nvSpPr>
        <p:spPr>
          <a:xfrm>
            <a:off x="270932" y="748116"/>
            <a:ext cx="5334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28" name="TextBox 27"/>
          <p:cNvSpPr txBox="1"/>
          <p:nvPr/>
        </p:nvSpPr>
        <p:spPr>
          <a:xfrm>
            <a:off x="6967191" y="2998573"/>
            <a:ext cx="457200" cy="584777"/>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18024397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grpSp>
        <p:nvGrpSpPr>
          <p:cNvPr id="22" name="Group 21"/>
          <p:cNvGrpSpPr/>
          <p:nvPr/>
        </p:nvGrpSpPr>
        <p:grpSpPr>
          <a:xfrm>
            <a:off x="0" y="4572000"/>
            <a:ext cx="9161969" cy="1677035"/>
            <a:chOff x="0" y="2895600"/>
            <a:chExt cx="9161969" cy="1677035"/>
          </a:xfrm>
        </p:grpSpPr>
        <p:pic>
          <p:nvPicPr>
            <p:cNvPr id="23" name="Picture 22"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24" name="Picture 23" descr="HD-ShadowShort.png"/>
            <p:cNvPicPr>
              <a:picLocks noChangeAspect="1"/>
            </p:cNvPicPr>
            <p:nvPr/>
          </p:nvPicPr>
          <p:blipFill rotWithShape="1">
            <a:blip r:embed="rId3" cstate="print">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5" name="Rectangle 24"/>
            <p:cNvSpPr/>
            <p:nvPr/>
          </p:nvSpPr>
          <p:spPr>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1638" y="4710340"/>
            <a:ext cx="6896534" cy="589812"/>
          </a:xfrm>
        </p:spPr>
        <p:txBody>
          <a:bodyPr anchor="b"/>
          <a:lstStyle>
            <a:lvl1pPr>
              <a:defRPr sz="3200"/>
            </a:lvl1pPr>
          </a:lstStyle>
          <a:p>
            <a:r>
              <a:rPr lang="ru-RU" smtClean="0"/>
              <a:t>Образец заголовка</a:t>
            </a:r>
            <a:endParaRPr lang="en-US" dirty="0"/>
          </a:p>
        </p:txBody>
      </p:sp>
      <p:sp>
        <p:nvSpPr>
          <p:cNvPr id="4" name="Text Placeholder 3"/>
          <p:cNvSpPr>
            <a:spLocks noGrp="1"/>
          </p:cNvSpPr>
          <p:nvPr>
            <p:ph type="body" sz="half" idx="2"/>
          </p:nvPr>
        </p:nvSpPr>
        <p:spPr>
          <a:xfrm>
            <a:off x="531639" y="5300150"/>
            <a:ext cx="6896534" cy="51195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Date Placeholder 4"/>
          <p:cNvSpPr>
            <a:spLocks noGrp="1"/>
          </p:cNvSpPr>
          <p:nvPr>
            <p:ph type="dt" sz="half" idx="10"/>
          </p:nvPr>
        </p:nvSpPr>
        <p:spPr/>
        <p:txBody>
          <a:bodyPr/>
          <a:lstStyle/>
          <a:p>
            <a:fld id="{50A2DB73-A7A6-41AD-8A4A-A1055990E3C8}" type="datetimeFigureOut">
              <a:rPr lang="ru-RU" smtClean="0"/>
              <a:pPr/>
              <a:t>17.06.2018</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a:xfrm>
            <a:off x="7856438" y="4709926"/>
            <a:ext cx="1149836" cy="1090789"/>
          </a:xfrm>
        </p:spPr>
        <p:txBody>
          <a:bodyPr/>
          <a:lstStyle/>
          <a:p>
            <a:fld id="{83CE240D-B328-4D24-82EB-BE7B2FCA0FAC}" type="slidenum">
              <a:rPr lang="ru-RU" smtClean="0"/>
              <a:pPr/>
              <a:t>‹#›</a:t>
            </a:fld>
            <a:endParaRPr lang="ru-RU"/>
          </a:p>
        </p:txBody>
      </p:sp>
    </p:spTree>
    <p:extLst>
      <p:ext uri="{BB962C8B-B14F-4D97-AF65-F5344CB8AC3E}">
        <p14:creationId xmlns:p14="http://schemas.microsoft.com/office/powerpoint/2010/main" val="32147394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Три колонки">
    <p:spTree>
      <p:nvGrpSpPr>
        <p:cNvPr id="1" name=""/>
        <p:cNvGrpSpPr/>
        <p:nvPr/>
      </p:nvGrpSpPr>
      <p:grpSpPr>
        <a:xfrm>
          <a:off x="0" y="0"/>
          <a:ext cx="0" cy="0"/>
          <a:chOff x="0" y="0"/>
          <a:chExt cx="0" cy="0"/>
        </a:xfrm>
      </p:grpSpPr>
      <p:grpSp>
        <p:nvGrpSpPr>
          <p:cNvPr id="23" name="Group 22"/>
          <p:cNvGrpSpPr/>
          <p:nvPr/>
        </p:nvGrpSpPr>
        <p:grpSpPr>
          <a:xfrm>
            <a:off x="0" y="609600"/>
            <a:ext cx="9161969" cy="1677035"/>
            <a:chOff x="0" y="2895600"/>
            <a:chExt cx="9161969" cy="1677035"/>
          </a:xfrm>
        </p:grpSpPr>
        <p:pic>
          <p:nvPicPr>
            <p:cNvPr id="24" name="Picture 23"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25" name="Picture 24" descr="HD-ShadowShort.png"/>
            <p:cNvPicPr>
              <a:picLocks noChangeAspect="1"/>
            </p:cNvPicPr>
            <p:nvPr/>
          </p:nvPicPr>
          <p:blipFill rotWithShape="1">
            <a:blip r:embed="rId3" cstate="print">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6" name="Rectangle 25"/>
            <p:cNvSpPr/>
            <p:nvPr/>
          </p:nvSpPr>
          <p:spPr>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15" name="Title 1"/>
          <p:cNvSpPr>
            <a:spLocks noGrp="1"/>
          </p:cNvSpPr>
          <p:nvPr>
            <p:ph type="title"/>
          </p:nvPr>
        </p:nvSpPr>
        <p:spPr>
          <a:xfrm>
            <a:off x="531639" y="753228"/>
            <a:ext cx="6896534" cy="1080938"/>
          </a:xfrm>
        </p:spPr>
        <p:txBody>
          <a:bodyPr/>
          <a:lstStyle/>
          <a:p>
            <a:r>
              <a:rPr lang="ru-RU" smtClean="0"/>
              <a:t>Образец заголовка</a:t>
            </a:r>
            <a:endParaRPr lang="en-US" dirty="0"/>
          </a:p>
        </p:txBody>
      </p:sp>
      <p:sp>
        <p:nvSpPr>
          <p:cNvPr id="7" name="Text Placeholder 2"/>
          <p:cNvSpPr>
            <a:spLocks noGrp="1"/>
          </p:cNvSpPr>
          <p:nvPr>
            <p:ph type="body" idx="1"/>
          </p:nvPr>
        </p:nvSpPr>
        <p:spPr>
          <a:xfrm>
            <a:off x="532629" y="2329489"/>
            <a:ext cx="219456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8" name="Text Placeholder 3"/>
          <p:cNvSpPr>
            <a:spLocks noGrp="1"/>
          </p:cNvSpPr>
          <p:nvPr>
            <p:ph type="body" sz="half" idx="15"/>
          </p:nvPr>
        </p:nvSpPr>
        <p:spPr>
          <a:xfrm>
            <a:off x="539777" y="3015290"/>
            <a:ext cx="219456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9" name="Text Placeholder 4"/>
          <p:cNvSpPr>
            <a:spLocks noGrp="1"/>
          </p:cNvSpPr>
          <p:nvPr>
            <p:ph type="body" sz="quarter" idx="3"/>
          </p:nvPr>
        </p:nvSpPr>
        <p:spPr>
          <a:xfrm>
            <a:off x="2878413" y="2336873"/>
            <a:ext cx="219456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10" name="Text Placeholder 3"/>
          <p:cNvSpPr>
            <a:spLocks noGrp="1"/>
          </p:cNvSpPr>
          <p:nvPr>
            <p:ph type="body" sz="half" idx="16"/>
          </p:nvPr>
        </p:nvSpPr>
        <p:spPr>
          <a:xfrm>
            <a:off x="2879710" y="3007906"/>
            <a:ext cx="219456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11" name="Text Placeholder 4"/>
          <p:cNvSpPr>
            <a:spLocks noGrp="1"/>
          </p:cNvSpPr>
          <p:nvPr>
            <p:ph type="body" sz="quarter" idx="13"/>
          </p:nvPr>
        </p:nvSpPr>
        <p:spPr>
          <a:xfrm>
            <a:off x="5226136" y="2336873"/>
            <a:ext cx="219456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12" name="Text Placeholder 3"/>
          <p:cNvSpPr>
            <a:spLocks noGrp="1"/>
          </p:cNvSpPr>
          <p:nvPr>
            <p:ph type="body" sz="half" idx="17"/>
          </p:nvPr>
        </p:nvSpPr>
        <p:spPr>
          <a:xfrm>
            <a:off x="5233520" y="3007905"/>
            <a:ext cx="219456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3" name="Date Placeholder 2"/>
          <p:cNvSpPr>
            <a:spLocks noGrp="1"/>
          </p:cNvSpPr>
          <p:nvPr>
            <p:ph type="dt" sz="half" idx="10"/>
          </p:nvPr>
        </p:nvSpPr>
        <p:spPr/>
        <p:txBody>
          <a:bodyPr/>
          <a:lstStyle/>
          <a:p>
            <a:fld id="{50A2DB73-A7A6-41AD-8A4A-A1055990E3C8}" type="datetimeFigureOut">
              <a:rPr lang="ru-RU" smtClean="0"/>
              <a:pPr/>
              <a:t>17.06.2018</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83CE240D-B328-4D24-82EB-BE7B2FCA0FAC}" type="slidenum">
              <a:rPr lang="ru-RU" smtClean="0"/>
              <a:pPr/>
              <a:t>‹#›</a:t>
            </a:fld>
            <a:endParaRPr lang="ru-RU"/>
          </a:p>
        </p:txBody>
      </p:sp>
    </p:spTree>
    <p:extLst>
      <p:ext uri="{BB962C8B-B14F-4D97-AF65-F5344CB8AC3E}">
        <p14:creationId xmlns:p14="http://schemas.microsoft.com/office/powerpoint/2010/main" val="5592050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Столбец с тремя рисунками">
    <p:spTree>
      <p:nvGrpSpPr>
        <p:cNvPr id="1" name=""/>
        <p:cNvGrpSpPr/>
        <p:nvPr/>
      </p:nvGrpSpPr>
      <p:grpSpPr>
        <a:xfrm>
          <a:off x="0" y="0"/>
          <a:ext cx="0" cy="0"/>
          <a:chOff x="0" y="0"/>
          <a:chExt cx="0" cy="0"/>
        </a:xfrm>
      </p:grpSpPr>
      <p:grpSp>
        <p:nvGrpSpPr>
          <p:cNvPr id="34" name="Group 33"/>
          <p:cNvGrpSpPr/>
          <p:nvPr/>
        </p:nvGrpSpPr>
        <p:grpSpPr>
          <a:xfrm>
            <a:off x="0" y="609600"/>
            <a:ext cx="9161969" cy="1677035"/>
            <a:chOff x="0" y="2895600"/>
            <a:chExt cx="9161969" cy="1677035"/>
          </a:xfrm>
        </p:grpSpPr>
        <p:pic>
          <p:nvPicPr>
            <p:cNvPr id="35" name="Picture 34"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36" name="Picture 35" descr="HD-ShadowShort.png"/>
            <p:cNvPicPr>
              <a:picLocks noChangeAspect="1"/>
            </p:cNvPicPr>
            <p:nvPr/>
          </p:nvPicPr>
          <p:blipFill rotWithShape="1">
            <a:blip r:embed="rId3" cstate="print">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37" name="Rectangle 36"/>
            <p:cNvSpPr/>
            <p:nvPr/>
          </p:nvSpPr>
          <p:spPr>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8" name="Rectangle 37"/>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0" name="Title 1"/>
          <p:cNvSpPr>
            <a:spLocks noGrp="1"/>
          </p:cNvSpPr>
          <p:nvPr>
            <p:ph type="title"/>
          </p:nvPr>
        </p:nvSpPr>
        <p:spPr>
          <a:xfrm>
            <a:off x="531639" y="753228"/>
            <a:ext cx="6896534" cy="1080938"/>
          </a:xfrm>
        </p:spPr>
        <p:txBody>
          <a:bodyPr/>
          <a:lstStyle/>
          <a:p>
            <a:r>
              <a:rPr lang="ru-RU" smtClean="0"/>
              <a:t>Образец заголовка</a:t>
            </a:r>
            <a:endParaRPr lang="en-US" dirty="0"/>
          </a:p>
        </p:txBody>
      </p:sp>
      <p:sp>
        <p:nvSpPr>
          <p:cNvPr id="19" name="Text Placeholder 2"/>
          <p:cNvSpPr>
            <a:spLocks noGrp="1"/>
          </p:cNvSpPr>
          <p:nvPr>
            <p:ph type="body" idx="1"/>
          </p:nvPr>
        </p:nvSpPr>
        <p:spPr>
          <a:xfrm>
            <a:off x="532391" y="4297503"/>
            <a:ext cx="2192257"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20" name="Picture Placeholder 2"/>
          <p:cNvSpPr>
            <a:spLocks noGrp="1" noChangeAspect="1"/>
          </p:cNvSpPr>
          <p:nvPr>
            <p:ph type="pic" idx="15"/>
          </p:nvPr>
        </p:nvSpPr>
        <p:spPr>
          <a:xfrm>
            <a:off x="532391" y="2336873"/>
            <a:ext cx="2192257"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dirty="0" smtClean="0"/>
              <a:t>Вставка рисунка</a:t>
            </a:r>
            <a:endParaRPr lang="en-US" dirty="0"/>
          </a:p>
        </p:txBody>
      </p:sp>
      <p:sp>
        <p:nvSpPr>
          <p:cNvPr id="21" name="Text Placeholder 3"/>
          <p:cNvSpPr>
            <a:spLocks noGrp="1"/>
          </p:cNvSpPr>
          <p:nvPr>
            <p:ph type="body" sz="half" idx="18"/>
          </p:nvPr>
        </p:nvSpPr>
        <p:spPr>
          <a:xfrm>
            <a:off x="532391" y="4873765"/>
            <a:ext cx="219225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22" name="Text Placeholder 4"/>
          <p:cNvSpPr>
            <a:spLocks noGrp="1"/>
          </p:cNvSpPr>
          <p:nvPr>
            <p:ph type="body" sz="quarter" idx="3"/>
          </p:nvPr>
        </p:nvSpPr>
        <p:spPr>
          <a:xfrm>
            <a:off x="2870497" y="4297503"/>
            <a:ext cx="221507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23" name="Picture Placeholder 2"/>
          <p:cNvSpPr>
            <a:spLocks noGrp="1" noChangeAspect="1"/>
          </p:cNvSpPr>
          <p:nvPr>
            <p:ph type="pic" idx="21"/>
          </p:nvPr>
        </p:nvSpPr>
        <p:spPr>
          <a:xfrm>
            <a:off x="2870497" y="2336873"/>
            <a:ext cx="221507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dirty="0" smtClean="0"/>
              <a:t>Вставка рисунка</a:t>
            </a:r>
            <a:endParaRPr lang="en-US" dirty="0"/>
          </a:p>
        </p:txBody>
      </p:sp>
      <p:sp>
        <p:nvSpPr>
          <p:cNvPr id="24" name="Text Placeholder 3"/>
          <p:cNvSpPr>
            <a:spLocks noGrp="1"/>
          </p:cNvSpPr>
          <p:nvPr>
            <p:ph type="body" sz="half" idx="19"/>
          </p:nvPr>
        </p:nvSpPr>
        <p:spPr>
          <a:xfrm>
            <a:off x="2869483" y="4873764"/>
            <a:ext cx="2218004"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25" name="Text Placeholder 4"/>
          <p:cNvSpPr>
            <a:spLocks noGrp="1"/>
          </p:cNvSpPr>
          <p:nvPr>
            <p:ph type="body" sz="quarter" idx="13"/>
          </p:nvPr>
        </p:nvSpPr>
        <p:spPr>
          <a:xfrm>
            <a:off x="5231028" y="4297503"/>
            <a:ext cx="2194333"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26" name="Picture Placeholder 2"/>
          <p:cNvSpPr>
            <a:spLocks noGrp="1" noChangeAspect="1"/>
          </p:cNvSpPr>
          <p:nvPr>
            <p:ph type="pic" idx="22"/>
          </p:nvPr>
        </p:nvSpPr>
        <p:spPr>
          <a:xfrm>
            <a:off x="5231027" y="2336873"/>
            <a:ext cx="2194333"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dirty="0" smtClean="0"/>
              <a:t>Вставка рисунка</a:t>
            </a:r>
            <a:endParaRPr lang="en-US" dirty="0"/>
          </a:p>
        </p:txBody>
      </p:sp>
      <p:sp>
        <p:nvSpPr>
          <p:cNvPr id="27" name="Text Placeholder 3"/>
          <p:cNvSpPr>
            <a:spLocks noGrp="1"/>
          </p:cNvSpPr>
          <p:nvPr>
            <p:ph type="body" sz="half" idx="20"/>
          </p:nvPr>
        </p:nvSpPr>
        <p:spPr>
          <a:xfrm>
            <a:off x="5230934" y="4873762"/>
            <a:ext cx="2197239"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3" name="Date Placeholder 2"/>
          <p:cNvSpPr>
            <a:spLocks noGrp="1"/>
          </p:cNvSpPr>
          <p:nvPr>
            <p:ph type="dt" sz="half" idx="10"/>
          </p:nvPr>
        </p:nvSpPr>
        <p:spPr/>
        <p:txBody>
          <a:bodyPr/>
          <a:lstStyle/>
          <a:p>
            <a:fld id="{50A2DB73-A7A6-41AD-8A4A-A1055990E3C8}" type="datetimeFigureOut">
              <a:rPr lang="ru-RU" smtClean="0"/>
              <a:pPr/>
              <a:t>17.06.2018</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83CE240D-B328-4D24-82EB-BE7B2FCA0FAC}" type="slidenum">
              <a:rPr lang="ru-RU" smtClean="0"/>
              <a:pPr/>
              <a:t>‹#›</a:t>
            </a:fld>
            <a:endParaRPr lang="ru-RU"/>
          </a:p>
        </p:txBody>
      </p:sp>
    </p:spTree>
    <p:extLst>
      <p:ext uri="{BB962C8B-B14F-4D97-AF65-F5344CB8AC3E}">
        <p14:creationId xmlns:p14="http://schemas.microsoft.com/office/powerpoint/2010/main" val="17875802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grpSp>
        <p:nvGrpSpPr>
          <p:cNvPr id="16" name="Group 15"/>
          <p:cNvGrpSpPr/>
          <p:nvPr/>
        </p:nvGrpSpPr>
        <p:grpSpPr>
          <a:xfrm>
            <a:off x="0" y="609600"/>
            <a:ext cx="9161969" cy="1677035"/>
            <a:chOff x="0" y="2895600"/>
            <a:chExt cx="9161969" cy="1677035"/>
          </a:xfrm>
        </p:grpSpPr>
        <p:pic>
          <p:nvPicPr>
            <p:cNvPr id="17" name="Picture 16"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18" name="Picture 17" descr="HD-ShadowShort.png"/>
            <p:cNvPicPr>
              <a:picLocks noChangeAspect="1"/>
            </p:cNvPicPr>
            <p:nvPr/>
          </p:nvPicPr>
          <p:blipFill rotWithShape="1">
            <a:blip r:embed="rId3" cstate="print">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19" name="Rectangle 18"/>
            <p:cNvSpPr/>
            <p:nvPr/>
          </p:nvSpPr>
          <p:spPr>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1639" y="753228"/>
            <a:ext cx="6896534" cy="1080938"/>
          </a:xfrm>
        </p:spPr>
        <p:txBody>
          <a:bodyPr/>
          <a:lstStyle>
            <a:lvl1pPr algn="r">
              <a:defRPr/>
            </a:lvl1pPr>
          </a:lstStyle>
          <a:p>
            <a:r>
              <a:rPr lang="ru-RU" smtClean="0"/>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50A2DB73-A7A6-41AD-8A4A-A1055990E3C8}" type="datetimeFigureOut">
              <a:rPr lang="ru-RU" smtClean="0"/>
              <a:pPr/>
              <a:t>17.06.2018</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3CE240D-B328-4D24-82EB-BE7B2FCA0FAC}" type="slidenum">
              <a:rPr lang="ru-RU" smtClean="0"/>
              <a:pPr/>
              <a:t>‹#›</a:t>
            </a:fld>
            <a:endParaRPr lang="ru-RU"/>
          </a:p>
        </p:txBody>
      </p:sp>
    </p:spTree>
    <p:extLst>
      <p:ext uri="{BB962C8B-B14F-4D97-AF65-F5344CB8AC3E}">
        <p14:creationId xmlns:p14="http://schemas.microsoft.com/office/powerpoint/2010/main" val="19115914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grpSp>
        <p:nvGrpSpPr>
          <p:cNvPr id="14" name="Group 13"/>
          <p:cNvGrpSpPr/>
          <p:nvPr/>
        </p:nvGrpSpPr>
        <p:grpSpPr>
          <a:xfrm rot="5400000">
            <a:off x="4575305" y="2747178"/>
            <a:ext cx="6862555" cy="1368199"/>
            <a:chOff x="2281445" y="609600"/>
            <a:chExt cx="6862555" cy="1368199"/>
          </a:xfrm>
        </p:grpSpPr>
        <p:sp>
          <p:nvSpPr>
            <p:cNvPr id="12" name="Rectangle 11"/>
            <p:cNvSpPr/>
            <p:nvPr/>
          </p:nvSpPr>
          <p:spPr>
            <a:xfrm>
              <a:off x="2281445" y="609601"/>
              <a:ext cx="5285695"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7710769" y="609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464798" y="609597"/>
            <a:ext cx="1069602" cy="4461936"/>
          </a:xfrm>
        </p:spPr>
        <p:txBody>
          <a:bodyPr vert="eaVert"/>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510241" y="609598"/>
            <a:ext cx="6576359" cy="5326589"/>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a:xfrm>
            <a:off x="5029144" y="5936188"/>
            <a:ext cx="2057400" cy="365125"/>
          </a:xfrm>
        </p:spPr>
        <p:txBody>
          <a:bodyPr/>
          <a:lstStyle/>
          <a:p>
            <a:fld id="{50A2DB73-A7A6-41AD-8A4A-A1055990E3C8}" type="datetimeFigureOut">
              <a:rPr lang="ru-RU" smtClean="0"/>
              <a:pPr/>
              <a:t>17.06.2018</a:t>
            </a:fld>
            <a:endParaRPr lang="ru-RU"/>
          </a:p>
        </p:txBody>
      </p:sp>
      <p:sp>
        <p:nvSpPr>
          <p:cNvPr id="5" name="Footer Placeholder 4"/>
          <p:cNvSpPr>
            <a:spLocks noGrp="1"/>
          </p:cNvSpPr>
          <p:nvPr>
            <p:ph type="ftr" sz="quarter" idx="11"/>
          </p:nvPr>
        </p:nvSpPr>
        <p:spPr>
          <a:xfrm>
            <a:off x="510241" y="5936189"/>
            <a:ext cx="4518959" cy="365125"/>
          </a:xfrm>
        </p:spPr>
        <p:txBody>
          <a:bodyPr/>
          <a:lstStyle/>
          <a:p>
            <a:endParaRPr lang="ru-RU"/>
          </a:p>
        </p:txBody>
      </p:sp>
      <p:sp>
        <p:nvSpPr>
          <p:cNvPr id="6" name="Slide Number Placeholder 5"/>
          <p:cNvSpPr>
            <a:spLocks noGrp="1"/>
          </p:cNvSpPr>
          <p:nvPr>
            <p:ph type="sldNum" sz="quarter" idx="12"/>
          </p:nvPr>
        </p:nvSpPr>
        <p:spPr>
          <a:xfrm>
            <a:off x="7431152" y="5432500"/>
            <a:ext cx="1149636" cy="1273100"/>
          </a:xfrm>
        </p:spPr>
        <p:txBody>
          <a:bodyPr anchor="t"/>
          <a:lstStyle>
            <a:lvl1pPr algn="ctr">
              <a:defRPr/>
            </a:lvl1pPr>
          </a:lstStyle>
          <a:p>
            <a:fld id="{83CE240D-B328-4D24-82EB-BE7B2FCA0FAC}" type="slidenum">
              <a:rPr lang="ru-RU" smtClean="0"/>
              <a:pPr/>
              <a:t>‹#›</a:t>
            </a:fld>
            <a:endParaRPr lang="ru-RU"/>
          </a:p>
        </p:txBody>
      </p:sp>
    </p:spTree>
    <p:extLst>
      <p:ext uri="{BB962C8B-B14F-4D97-AF65-F5344CB8AC3E}">
        <p14:creationId xmlns:p14="http://schemas.microsoft.com/office/powerpoint/2010/main" val="30101035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grpSp>
        <p:nvGrpSpPr>
          <p:cNvPr id="27" name="Group 26"/>
          <p:cNvGrpSpPr/>
          <p:nvPr/>
        </p:nvGrpSpPr>
        <p:grpSpPr>
          <a:xfrm>
            <a:off x="0" y="609600"/>
            <a:ext cx="9161969" cy="1677035"/>
            <a:chOff x="0" y="2895600"/>
            <a:chExt cx="9161969" cy="1677035"/>
          </a:xfrm>
        </p:grpSpPr>
        <p:pic>
          <p:nvPicPr>
            <p:cNvPr id="28" name="Picture 27"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29" name="Picture 28" descr="HD-ShadowShort.png"/>
            <p:cNvPicPr>
              <a:picLocks noChangeAspect="1"/>
            </p:cNvPicPr>
            <p:nvPr/>
          </p:nvPicPr>
          <p:blipFill rotWithShape="1">
            <a:blip r:embed="rId3" cstate="print">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30" name="Rectangle 29"/>
            <p:cNvSpPr/>
            <p:nvPr/>
          </p:nvSpPr>
          <p:spPr>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1" name="Rectangle 30"/>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50A2DB73-A7A6-41AD-8A4A-A1055990E3C8}" type="datetimeFigureOut">
              <a:rPr lang="ru-RU" smtClean="0"/>
              <a:pPr/>
              <a:t>17.06.2018</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3CE240D-B328-4D24-82EB-BE7B2FCA0FAC}" type="slidenum">
              <a:rPr lang="ru-RU" smtClean="0"/>
              <a:pPr/>
              <a:t>‹#›</a:t>
            </a:fld>
            <a:endParaRPr lang="ru-RU"/>
          </a:p>
        </p:txBody>
      </p:sp>
    </p:spTree>
    <p:extLst>
      <p:ext uri="{BB962C8B-B14F-4D97-AF65-F5344CB8AC3E}">
        <p14:creationId xmlns:p14="http://schemas.microsoft.com/office/powerpoint/2010/main" val="3834344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grpSp>
        <p:nvGrpSpPr>
          <p:cNvPr id="18" name="Group 17"/>
          <p:cNvGrpSpPr/>
          <p:nvPr/>
        </p:nvGrpSpPr>
        <p:grpSpPr>
          <a:xfrm>
            <a:off x="0" y="2728432"/>
            <a:ext cx="9161969" cy="1677035"/>
            <a:chOff x="0" y="2895600"/>
            <a:chExt cx="9161969" cy="1677035"/>
          </a:xfrm>
        </p:grpSpPr>
        <p:pic>
          <p:nvPicPr>
            <p:cNvPr id="19" name="Picture 18"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20" name="Picture 19" descr="HD-ShadowShort.png"/>
            <p:cNvPicPr>
              <a:picLocks noChangeAspect="1"/>
            </p:cNvPicPr>
            <p:nvPr/>
          </p:nvPicPr>
          <p:blipFill rotWithShape="1">
            <a:blip r:embed="rId3" cstate="print">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1" name="Rectangle 20"/>
            <p:cNvSpPr/>
            <p:nvPr/>
          </p:nvSpPr>
          <p:spPr>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Rectangle 21"/>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1639" y="2869895"/>
            <a:ext cx="6889150" cy="1090788"/>
          </a:xfrm>
        </p:spPr>
        <p:txBody>
          <a:bodyPr anchor="ctr">
            <a:normAutofit/>
          </a:bodyPr>
          <a:lstStyle>
            <a:lvl1pPr algn="r">
              <a:defRPr sz="3600"/>
            </a:lvl1pPr>
          </a:lstStyle>
          <a:p>
            <a:r>
              <a:rPr lang="ru-RU" smtClean="0"/>
              <a:t>Образец заголовка</a:t>
            </a:r>
            <a:endParaRPr lang="en-US" dirty="0"/>
          </a:p>
        </p:txBody>
      </p:sp>
      <p:sp>
        <p:nvSpPr>
          <p:cNvPr id="3" name="Text Placeholder 2"/>
          <p:cNvSpPr>
            <a:spLocks noGrp="1"/>
          </p:cNvSpPr>
          <p:nvPr>
            <p:ph type="body" idx="1"/>
          </p:nvPr>
        </p:nvSpPr>
        <p:spPr>
          <a:xfrm>
            <a:off x="531639" y="4232172"/>
            <a:ext cx="688915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a:xfrm>
            <a:off x="5365810" y="5936188"/>
            <a:ext cx="2057400" cy="365125"/>
          </a:xfrm>
        </p:spPr>
        <p:txBody>
          <a:bodyPr/>
          <a:lstStyle/>
          <a:p>
            <a:fld id="{50A2DB73-A7A6-41AD-8A4A-A1055990E3C8}" type="datetimeFigureOut">
              <a:rPr lang="ru-RU" smtClean="0"/>
              <a:pPr/>
              <a:t>17.06.2018</a:t>
            </a:fld>
            <a:endParaRPr lang="ru-RU"/>
          </a:p>
        </p:txBody>
      </p:sp>
      <p:sp>
        <p:nvSpPr>
          <p:cNvPr id="5" name="Footer Placeholder 4"/>
          <p:cNvSpPr>
            <a:spLocks noGrp="1"/>
          </p:cNvSpPr>
          <p:nvPr>
            <p:ph type="ftr" sz="quarter" idx="11"/>
          </p:nvPr>
        </p:nvSpPr>
        <p:spPr>
          <a:xfrm>
            <a:off x="533400" y="5936189"/>
            <a:ext cx="4834673" cy="365125"/>
          </a:xfrm>
        </p:spPr>
        <p:txBody>
          <a:bodyPr/>
          <a:lstStyle/>
          <a:p>
            <a:endParaRPr lang="ru-RU"/>
          </a:p>
        </p:txBody>
      </p:sp>
      <p:sp>
        <p:nvSpPr>
          <p:cNvPr id="6" name="Slide Number Placeholder 5"/>
          <p:cNvSpPr>
            <a:spLocks noGrp="1"/>
          </p:cNvSpPr>
          <p:nvPr>
            <p:ph type="sldNum" sz="quarter" idx="12"/>
          </p:nvPr>
        </p:nvSpPr>
        <p:spPr>
          <a:xfrm>
            <a:off x="7856438" y="2869896"/>
            <a:ext cx="1149836" cy="1090789"/>
          </a:xfrm>
        </p:spPr>
        <p:txBody>
          <a:bodyPr/>
          <a:lstStyle/>
          <a:p>
            <a:fld id="{83CE240D-B328-4D24-82EB-BE7B2FCA0FAC}" type="slidenum">
              <a:rPr lang="ru-RU" smtClean="0"/>
              <a:pPr/>
              <a:t>‹#›</a:t>
            </a:fld>
            <a:endParaRPr lang="ru-RU"/>
          </a:p>
        </p:txBody>
      </p:sp>
    </p:spTree>
    <p:extLst>
      <p:ext uri="{BB962C8B-B14F-4D97-AF65-F5344CB8AC3E}">
        <p14:creationId xmlns:p14="http://schemas.microsoft.com/office/powerpoint/2010/main" val="3406271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grpSp>
        <p:nvGrpSpPr>
          <p:cNvPr id="17" name="Group 16"/>
          <p:cNvGrpSpPr/>
          <p:nvPr/>
        </p:nvGrpSpPr>
        <p:grpSpPr>
          <a:xfrm>
            <a:off x="0" y="609600"/>
            <a:ext cx="9161969" cy="1677035"/>
            <a:chOff x="0" y="2895600"/>
            <a:chExt cx="9161969" cy="1677035"/>
          </a:xfrm>
        </p:grpSpPr>
        <p:pic>
          <p:nvPicPr>
            <p:cNvPr id="18" name="Picture 17"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19" name="Picture 18" descr="HD-ShadowShort.png"/>
            <p:cNvPicPr>
              <a:picLocks noChangeAspect="1"/>
            </p:cNvPicPr>
            <p:nvPr/>
          </p:nvPicPr>
          <p:blipFill rotWithShape="1">
            <a:blip r:embed="rId3" cstate="print">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0" name="Rectangle 19"/>
            <p:cNvSpPr/>
            <p:nvPr/>
          </p:nvSpPr>
          <p:spPr>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3400" y="753228"/>
            <a:ext cx="6887390" cy="1080938"/>
          </a:xfrm>
        </p:spPr>
        <p:txBody>
          <a:bodyPr/>
          <a:lstStyle/>
          <a:p>
            <a:r>
              <a:rPr lang="ru-RU" smtClean="0"/>
              <a:t>Образец заголовка</a:t>
            </a:r>
            <a:endParaRPr lang="en-US" dirty="0"/>
          </a:p>
        </p:txBody>
      </p:sp>
      <p:sp>
        <p:nvSpPr>
          <p:cNvPr id="3" name="Content Placeholder 2"/>
          <p:cNvSpPr>
            <a:spLocks noGrp="1"/>
          </p:cNvSpPr>
          <p:nvPr>
            <p:ph sz="half" idx="1"/>
          </p:nvPr>
        </p:nvSpPr>
        <p:spPr>
          <a:xfrm>
            <a:off x="533400" y="2336873"/>
            <a:ext cx="3357899" cy="3599316"/>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4061128" y="2336873"/>
            <a:ext cx="3359661" cy="3599316"/>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50A2DB73-A7A6-41AD-8A4A-A1055990E3C8}" type="datetimeFigureOut">
              <a:rPr lang="ru-RU" smtClean="0"/>
              <a:pPr/>
              <a:t>17.06.2018</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3CE240D-B328-4D24-82EB-BE7B2FCA0FAC}" type="slidenum">
              <a:rPr lang="ru-RU" smtClean="0"/>
              <a:pPr/>
              <a:t>‹#›</a:t>
            </a:fld>
            <a:endParaRPr lang="ru-RU"/>
          </a:p>
        </p:txBody>
      </p:sp>
    </p:spTree>
    <p:extLst>
      <p:ext uri="{BB962C8B-B14F-4D97-AF65-F5344CB8AC3E}">
        <p14:creationId xmlns:p14="http://schemas.microsoft.com/office/powerpoint/2010/main" val="217404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grpSp>
        <p:nvGrpSpPr>
          <p:cNvPr id="28" name="Group 27"/>
          <p:cNvGrpSpPr/>
          <p:nvPr/>
        </p:nvGrpSpPr>
        <p:grpSpPr>
          <a:xfrm>
            <a:off x="0" y="609600"/>
            <a:ext cx="9161969" cy="1677035"/>
            <a:chOff x="0" y="2895600"/>
            <a:chExt cx="9161969" cy="1677035"/>
          </a:xfrm>
        </p:grpSpPr>
        <p:pic>
          <p:nvPicPr>
            <p:cNvPr id="29" name="Picture 28"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30" name="Picture 29" descr="HD-ShadowShort.png"/>
            <p:cNvPicPr>
              <a:picLocks noChangeAspect="1"/>
            </p:cNvPicPr>
            <p:nvPr/>
          </p:nvPicPr>
          <p:blipFill rotWithShape="1">
            <a:blip r:embed="rId3" cstate="print">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31" name="Rectangle 30"/>
            <p:cNvSpPr/>
            <p:nvPr/>
          </p:nvSpPr>
          <p:spPr>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Rectangle 31"/>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1639" y="753230"/>
            <a:ext cx="6896534" cy="1080937"/>
          </a:xfrm>
        </p:spPr>
        <p:txBody>
          <a:bodyPr/>
          <a:lstStyle/>
          <a:p>
            <a:r>
              <a:rPr lang="ru-RU" smtClean="0"/>
              <a:t>Образец заголовка</a:t>
            </a:r>
            <a:endParaRPr lang="en-US" dirty="0"/>
          </a:p>
        </p:txBody>
      </p:sp>
      <p:sp>
        <p:nvSpPr>
          <p:cNvPr id="3" name="Text Placeholder 2"/>
          <p:cNvSpPr>
            <a:spLocks noGrp="1"/>
          </p:cNvSpPr>
          <p:nvPr>
            <p:ph type="body" idx="1"/>
          </p:nvPr>
        </p:nvSpPr>
        <p:spPr>
          <a:xfrm>
            <a:off x="760988" y="2336874"/>
            <a:ext cx="3145080"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531638" y="3030009"/>
            <a:ext cx="3367045" cy="2906179"/>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4282646" y="2336873"/>
            <a:ext cx="3145527"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4061129" y="3030009"/>
            <a:ext cx="3367044" cy="2906179"/>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50A2DB73-A7A6-41AD-8A4A-A1055990E3C8}" type="datetimeFigureOut">
              <a:rPr lang="ru-RU" smtClean="0"/>
              <a:pPr/>
              <a:t>17.06.2018</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83CE240D-B328-4D24-82EB-BE7B2FCA0FAC}" type="slidenum">
              <a:rPr lang="ru-RU" smtClean="0"/>
              <a:pPr/>
              <a:t>‹#›</a:t>
            </a:fld>
            <a:endParaRPr lang="ru-RU"/>
          </a:p>
        </p:txBody>
      </p:sp>
    </p:spTree>
    <p:extLst>
      <p:ext uri="{BB962C8B-B14F-4D97-AF65-F5344CB8AC3E}">
        <p14:creationId xmlns:p14="http://schemas.microsoft.com/office/powerpoint/2010/main" val="37003077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grpSp>
        <p:nvGrpSpPr>
          <p:cNvPr id="15" name="Group 14"/>
          <p:cNvGrpSpPr/>
          <p:nvPr/>
        </p:nvGrpSpPr>
        <p:grpSpPr>
          <a:xfrm>
            <a:off x="0" y="609600"/>
            <a:ext cx="9161969" cy="1677035"/>
            <a:chOff x="0" y="2895600"/>
            <a:chExt cx="9161969" cy="1677035"/>
          </a:xfrm>
        </p:grpSpPr>
        <p:pic>
          <p:nvPicPr>
            <p:cNvPr id="16" name="Picture 15"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17" name="Picture 16" descr="HD-ShadowShort.png"/>
            <p:cNvPicPr>
              <a:picLocks noChangeAspect="1"/>
            </p:cNvPicPr>
            <p:nvPr/>
          </p:nvPicPr>
          <p:blipFill rotWithShape="1">
            <a:blip r:embed="rId3" cstate="print">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18" name="Rectangle 17"/>
            <p:cNvSpPr/>
            <p:nvPr/>
          </p:nvSpPr>
          <p:spPr>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 name="Rectangle 18"/>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50A2DB73-A7A6-41AD-8A4A-A1055990E3C8}" type="datetimeFigureOut">
              <a:rPr lang="ru-RU" smtClean="0"/>
              <a:pPr/>
              <a:t>17.06.2018</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83CE240D-B328-4D24-82EB-BE7B2FCA0FAC}" type="slidenum">
              <a:rPr lang="ru-RU" smtClean="0"/>
              <a:pPr/>
              <a:t>‹#›</a:t>
            </a:fld>
            <a:endParaRPr lang="ru-RU"/>
          </a:p>
        </p:txBody>
      </p:sp>
    </p:spTree>
    <p:extLst>
      <p:ext uri="{BB962C8B-B14F-4D97-AF65-F5344CB8AC3E}">
        <p14:creationId xmlns:p14="http://schemas.microsoft.com/office/powerpoint/2010/main" val="10868977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pic>
        <p:nvPicPr>
          <p:cNvPr id="12" name="Picture 11" descr="HD-ShadowShort.png"/>
          <p:cNvPicPr>
            <a:picLocks noChangeAspect="1"/>
          </p:cNvPicPr>
          <p:nvPr/>
        </p:nvPicPr>
        <p:blipFill rotWithShape="1">
          <a:blip r:embed="rId2" cstate="print">
            <a:extLst>
              <a:ext uri="{28A0092B-C50C-407E-A947-70E740481C1C}">
                <a14:useLocalDpi xmlns:a14="http://schemas.microsoft.com/office/drawing/2010/main" val="0"/>
              </a:ext>
            </a:extLst>
          </a:blip>
          <a:srcRect r="9871"/>
          <a:stretch/>
        </p:blipFill>
        <p:spPr>
          <a:xfrm>
            <a:off x="7717217" y="1973262"/>
            <a:ext cx="1444752" cy="144270"/>
          </a:xfrm>
          <a:prstGeom prst="rect">
            <a:avLst/>
          </a:prstGeom>
        </p:spPr>
      </p:pic>
      <p:sp>
        <p:nvSpPr>
          <p:cNvPr id="14" name="Rectangle 13"/>
          <p:cNvSpPr/>
          <p:nvPr/>
        </p:nvSpPr>
        <p:spPr>
          <a:xfrm>
            <a:off x="7710769" y="609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50A2DB73-A7A6-41AD-8A4A-A1055990E3C8}" type="datetimeFigureOut">
              <a:rPr lang="ru-RU" smtClean="0"/>
              <a:pPr/>
              <a:t>17.06.2018</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83CE240D-B328-4D24-82EB-BE7B2FCA0FAC}" type="slidenum">
              <a:rPr lang="ru-RU" smtClean="0"/>
              <a:pPr/>
              <a:t>‹#›</a:t>
            </a:fld>
            <a:endParaRPr lang="ru-RU"/>
          </a:p>
        </p:txBody>
      </p:sp>
    </p:spTree>
    <p:extLst>
      <p:ext uri="{BB962C8B-B14F-4D97-AF65-F5344CB8AC3E}">
        <p14:creationId xmlns:p14="http://schemas.microsoft.com/office/powerpoint/2010/main" val="8417158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grpSp>
        <p:nvGrpSpPr>
          <p:cNvPr id="17" name="Group 16"/>
          <p:cNvGrpSpPr/>
          <p:nvPr/>
        </p:nvGrpSpPr>
        <p:grpSpPr>
          <a:xfrm>
            <a:off x="0" y="609600"/>
            <a:ext cx="9161969" cy="1677035"/>
            <a:chOff x="0" y="2895600"/>
            <a:chExt cx="9161969" cy="1677035"/>
          </a:xfrm>
        </p:grpSpPr>
        <p:pic>
          <p:nvPicPr>
            <p:cNvPr id="18" name="Picture 17"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19" name="Picture 18" descr="HD-ShadowShort.png"/>
            <p:cNvPicPr>
              <a:picLocks noChangeAspect="1"/>
            </p:cNvPicPr>
            <p:nvPr/>
          </p:nvPicPr>
          <p:blipFill rotWithShape="1">
            <a:blip r:embed="rId3" cstate="print">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0" name="Rectangle 19"/>
            <p:cNvSpPr/>
            <p:nvPr/>
          </p:nvSpPr>
          <p:spPr>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1639" y="753227"/>
            <a:ext cx="6896534" cy="1080940"/>
          </a:xfrm>
        </p:spPr>
        <p:txBody>
          <a:bodyPr anchor="ctr">
            <a:normAutofit/>
          </a:bodyPr>
          <a:lstStyle>
            <a:lvl1pPr>
              <a:defRPr sz="3600"/>
            </a:lvl1pPr>
          </a:lstStyle>
          <a:p>
            <a:r>
              <a:rPr lang="ru-RU" smtClean="0"/>
              <a:t>Образец заголовка</a:t>
            </a:r>
            <a:endParaRPr lang="en-US" dirty="0"/>
          </a:p>
        </p:txBody>
      </p:sp>
      <p:sp>
        <p:nvSpPr>
          <p:cNvPr id="3" name="Content Placeholder 2"/>
          <p:cNvSpPr>
            <a:spLocks noGrp="1"/>
          </p:cNvSpPr>
          <p:nvPr>
            <p:ph idx="1"/>
          </p:nvPr>
        </p:nvSpPr>
        <p:spPr>
          <a:xfrm>
            <a:off x="3514385" y="2336874"/>
            <a:ext cx="3913788" cy="3599313"/>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533401" y="2336873"/>
            <a:ext cx="2796240"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Date Placeholder 4"/>
          <p:cNvSpPr>
            <a:spLocks noGrp="1"/>
          </p:cNvSpPr>
          <p:nvPr>
            <p:ph type="dt" sz="half" idx="10"/>
          </p:nvPr>
        </p:nvSpPr>
        <p:spPr/>
        <p:txBody>
          <a:bodyPr/>
          <a:lstStyle/>
          <a:p>
            <a:fld id="{50A2DB73-A7A6-41AD-8A4A-A1055990E3C8}" type="datetimeFigureOut">
              <a:rPr lang="ru-RU" smtClean="0"/>
              <a:pPr/>
              <a:t>17.06.2018</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3CE240D-B328-4D24-82EB-BE7B2FCA0FAC}" type="slidenum">
              <a:rPr lang="ru-RU" smtClean="0"/>
              <a:pPr/>
              <a:t>‹#›</a:t>
            </a:fld>
            <a:endParaRPr lang="ru-RU"/>
          </a:p>
        </p:txBody>
      </p:sp>
    </p:spTree>
    <p:extLst>
      <p:ext uri="{BB962C8B-B14F-4D97-AF65-F5344CB8AC3E}">
        <p14:creationId xmlns:p14="http://schemas.microsoft.com/office/powerpoint/2010/main" val="13620999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grpSp>
        <p:nvGrpSpPr>
          <p:cNvPr id="17" name="Group 16"/>
          <p:cNvGrpSpPr/>
          <p:nvPr/>
        </p:nvGrpSpPr>
        <p:grpSpPr>
          <a:xfrm>
            <a:off x="0" y="609600"/>
            <a:ext cx="9161969" cy="1677035"/>
            <a:chOff x="0" y="2895600"/>
            <a:chExt cx="9161969" cy="1677035"/>
          </a:xfrm>
        </p:grpSpPr>
        <p:pic>
          <p:nvPicPr>
            <p:cNvPr id="18" name="Picture 17"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19" name="Picture 18" descr="HD-ShadowShort.png"/>
            <p:cNvPicPr>
              <a:picLocks noChangeAspect="1"/>
            </p:cNvPicPr>
            <p:nvPr/>
          </p:nvPicPr>
          <p:blipFill rotWithShape="1">
            <a:blip r:embed="rId3" cstate="print">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0" name="Rectangle 19"/>
            <p:cNvSpPr/>
            <p:nvPr/>
          </p:nvSpPr>
          <p:spPr>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1639" y="753228"/>
            <a:ext cx="6896534" cy="1080938"/>
          </a:xfrm>
        </p:spPr>
        <p:txBody>
          <a:bodyPr anchor="ctr">
            <a:normAutofit/>
          </a:bodyPr>
          <a:lstStyle>
            <a:lvl1pPr>
              <a:defRPr sz="3600"/>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3510956" y="2336874"/>
            <a:ext cx="3917217"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dirty="0" smtClean="0"/>
              <a:t>Вставка рисунка</a:t>
            </a:r>
            <a:endParaRPr lang="en-US" dirty="0"/>
          </a:p>
        </p:txBody>
      </p:sp>
      <p:sp>
        <p:nvSpPr>
          <p:cNvPr id="4" name="Text Placeholder 3"/>
          <p:cNvSpPr>
            <a:spLocks noGrp="1"/>
          </p:cNvSpPr>
          <p:nvPr>
            <p:ph type="body" sz="half" idx="2"/>
          </p:nvPr>
        </p:nvSpPr>
        <p:spPr>
          <a:xfrm>
            <a:off x="531638" y="2336874"/>
            <a:ext cx="2798487"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Date Placeholder 4"/>
          <p:cNvSpPr>
            <a:spLocks noGrp="1"/>
          </p:cNvSpPr>
          <p:nvPr>
            <p:ph type="dt" sz="half" idx="10"/>
          </p:nvPr>
        </p:nvSpPr>
        <p:spPr/>
        <p:txBody>
          <a:bodyPr/>
          <a:lstStyle/>
          <a:p>
            <a:fld id="{50A2DB73-A7A6-41AD-8A4A-A1055990E3C8}" type="datetimeFigureOut">
              <a:rPr lang="ru-RU" smtClean="0"/>
              <a:pPr/>
              <a:t>17.06.2018</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3CE240D-B328-4D24-82EB-BE7B2FCA0FAC}" type="slidenum">
              <a:rPr lang="ru-RU" smtClean="0"/>
              <a:pPr/>
              <a:t>‹#›</a:t>
            </a:fld>
            <a:endParaRPr lang="ru-RU"/>
          </a:p>
        </p:txBody>
      </p:sp>
    </p:spTree>
    <p:extLst>
      <p:ext uri="{BB962C8B-B14F-4D97-AF65-F5344CB8AC3E}">
        <p14:creationId xmlns:p14="http://schemas.microsoft.com/office/powerpoint/2010/main" val="7921070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7" name="Picture 3" descr="C:\Users\James\Desktop\msft\Berlin\build Assets\hashOverlaySD-FullResolve.png"/>
          <p:cNvPicPr>
            <a:picLocks noChangeAspect="1" noChangeArrowheads="1"/>
          </p:cNvPicPr>
          <p:nvPr/>
        </p:nvPicPr>
        <p:blipFill>
          <a:blip r:embed="rId19">
            <a:alphaModFix amt="10000"/>
            <a:extLst>
              <a:ext uri="{28A0092B-C50C-407E-A947-70E740481C1C}">
                <a14:useLocalDpi xmlns:a14="http://schemas.microsoft.com/office/drawing/2010/main" val="0"/>
              </a:ext>
            </a:extLst>
          </a:blip>
          <a:srcRect/>
          <a:stretch>
            <a:fillRect/>
          </a:stretch>
        </p:blipFill>
        <p:spPr bwMode="auto">
          <a:xfrm>
            <a:off x="0" y="1"/>
            <a:ext cx="9144000" cy="6858000"/>
          </a:xfrm>
          <a:prstGeom prst="rect">
            <a:avLst/>
          </a:prstGeom>
          <a:extLst>
            <a:ext uri="{909E8E84-426E-40dd-AFC4-6F175D3DCCD1}">
              <a14:hiddenFill xmlns:a14="http://schemas.microsoft.com/office/drawing/2010/main" xmlns="">
                <a:solidFill>
                  <a:srgbClr val="FFFFFF"/>
                </a:solidFill>
              </a14:hiddenFill>
            </a:ext>
          </a:extLst>
        </p:spPr>
      </p:pic>
      <p:sp>
        <p:nvSpPr>
          <p:cNvPr id="2" name="Title Placeholder 1"/>
          <p:cNvSpPr>
            <a:spLocks noGrp="1"/>
          </p:cNvSpPr>
          <p:nvPr>
            <p:ph type="title"/>
          </p:nvPr>
        </p:nvSpPr>
        <p:spPr>
          <a:xfrm>
            <a:off x="531639" y="753228"/>
            <a:ext cx="6896534" cy="1080938"/>
          </a:xfrm>
          <a:prstGeom prst="rect">
            <a:avLst/>
          </a:prstGeom>
        </p:spPr>
        <p:txBody>
          <a:bodyPr vert="horz" lIns="91440" tIns="45720" rIns="91440" bIns="45720" rtlCol="0" anchor="ctr">
            <a:normAutofit/>
          </a:bodyPr>
          <a:lstStyle/>
          <a:p>
            <a:r>
              <a:rPr lang="ru-RU" smtClean="0"/>
              <a:t>Образец заголовка</a:t>
            </a:r>
            <a:endParaRPr lang="en-US" dirty="0"/>
          </a:p>
        </p:txBody>
      </p:sp>
      <p:sp>
        <p:nvSpPr>
          <p:cNvPr id="3" name="Text Placeholder 2"/>
          <p:cNvSpPr>
            <a:spLocks noGrp="1"/>
          </p:cNvSpPr>
          <p:nvPr>
            <p:ph type="body" idx="1"/>
          </p:nvPr>
        </p:nvSpPr>
        <p:spPr>
          <a:xfrm>
            <a:off x="533400" y="2336873"/>
            <a:ext cx="6887389" cy="3599316"/>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5367881" y="5936188"/>
            <a:ext cx="20574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50A2DB73-A7A6-41AD-8A4A-A1055990E3C8}" type="datetimeFigureOut">
              <a:rPr lang="ru-RU" smtClean="0"/>
              <a:pPr/>
              <a:t>17.06.2018</a:t>
            </a:fld>
            <a:endParaRPr lang="ru-RU"/>
          </a:p>
        </p:txBody>
      </p:sp>
      <p:sp>
        <p:nvSpPr>
          <p:cNvPr id="5" name="Footer Placeholder 4"/>
          <p:cNvSpPr>
            <a:spLocks noGrp="1"/>
          </p:cNvSpPr>
          <p:nvPr>
            <p:ph type="ftr" sz="quarter" idx="3"/>
          </p:nvPr>
        </p:nvSpPr>
        <p:spPr>
          <a:xfrm>
            <a:off x="533400" y="5936189"/>
            <a:ext cx="4834673"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ru-RU"/>
          </a:p>
        </p:txBody>
      </p:sp>
      <p:sp>
        <p:nvSpPr>
          <p:cNvPr id="6" name="Slide Number Placeholder 5"/>
          <p:cNvSpPr>
            <a:spLocks noGrp="1"/>
          </p:cNvSpPr>
          <p:nvPr>
            <p:ph type="sldNum" sz="quarter" idx="4"/>
          </p:nvPr>
        </p:nvSpPr>
        <p:spPr>
          <a:xfrm>
            <a:off x="7848600" y="753228"/>
            <a:ext cx="1157674"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83CE240D-B328-4D24-82EB-BE7B2FCA0FAC}" type="slidenum">
              <a:rPr lang="ru-RU" smtClean="0"/>
              <a:pPr/>
              <a:t>‹#›</a:t>
            </a:fld>
            <a:endParaRPr lang="ru-RU"/>
          </a:p>
        </p:txBody>
      </p:sp>
    </p:spTree>
    <p:extLst>
      <p:ext uri="{BB962C8B-B14F-4D97-AF65-F5344CB8AC3E}">
        <p14:creationId xmlns:p14="http://schemas.microsoft.com/office/powerpoint/2010/main" val="2705703751"/>
      </p:ext>
    </p:extLst>
  </p:cSld>
  <p:clrMap bg1="dk1" tx1="lt1" bg2="dk2" tx2="lt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 id="2147483763" r:id="rId13"/>
    <p:sldLayoutId id="2147483764" r:id="rId14"/>
    <p:sldLayoutId id="2147483765" r:id="rId15"/>
    <p:sldLayoutId id="2147483766" r:id="rId16"/>
    <p:sldLayoutId id="2147483767"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day.az/"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www.unece.org/fileadmin/DAM/env/water/Protocol_reports/reports_pdf_web/Azerbaijan_summary_report_rus.pdfrsy-azerbaydzhana" TargetMode="External"/><Relationship Id="rId2" Type="http://schemas.openxmlformats.org/officeDocument/2006/relationships/hyperlink" Target="https://cyberleninka.ru/article/n/prirodnye-turistskie-resu" TargetMode="External"/><Relationship Id="rId1" Type="http://schemas.openxmlformats.org/officeDocument/2006/relationships/slideLayout" Target="../slideLayouts/slideLayout2.xml"/><Relationship Id="rId5" Type="http://schemas.openxmlformats.org/officeDocument/2006/relationships/hyperlink" Target="https://moluch.ru/archive/88/17447" TargetMode="External"/><Relationship Id="rId4" Type="http://schemas.openxmlformats.org/officeDocument/2006/relationships/hyperlink" Target="https://ru.wikipedia.org/wiki/&#1057;&#1077;&#1083;&#1100;&#1089;&#1082;&#1086;&#1077;_&#1093;&#1086;&#1079;&#1103;&#1081;&#1089;&#1090;&#1074;&#1086;_&#1040;&#1079;&#1077;&#1088;&#1073;&#1072;&#1081;&#1076;&#1078;&#1072;&#1085;&#1072;"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r>
              <a:rPr lang="ru-RU" dirty="0" smtClean="0"/>
              <a:t>Азербайджан</a:t>
            </a:r>
            <a:endParaRPr lang="ru-RU" dirty="0"/>
          </a:p>
        </p:txBody>
      </p:sp>
      <p:sp>
        <p:nvSpPr>
          <p:cNvPr id="3" name="Подзаголовок 2"/>
          <p:cNvSpPr>
            <a:spLocks noGrp="1"/>
          </p:cNvSpPr>
          <p:nvPr>
            <p:ph type="subTitle" idx="1"/>
          </p:nvPr>
        </p:nvSpPr>
        <p:spPr/>
        <p:txBody>
          <a:bodyPr>
            <a:normAutofit fontScale="70000" lnSpcReduction="20000"/>
          </a:bodyPr>
          <a:lstStyle/>
          <a:p>
            <a:r>
              <a:rPr lang="ru-RU" dirty="0" smtClean="0"/>
              <a:t>Подготовил</a:t>
            </a:r>
            <a:r>
              <a:rPr lang="en-GB" dirty="0" smtClean="0"/>
              <a:t>:</a:t>
            </a:r>
            <a:r>
              <a:rPr lang="ru-RU" dirty="0" err="1" smtClean="0"/>
              <a:t>Абудаллаев</a:t>
            </a:r>
            <a:r>
              <a:rPr lang="ru-RU" dirty="0" smtClean="0"/>
              <a:t> Т. Ф.</a:t>
            </a:r>
          </a:p>
          <a:p>
            <a:r>
              <a:rPr lang="ru-RU" dirty="0" smtClean="0"/>
              <a:t>Преподаватель</a:t>
            </a:r>
            <a:r>
              <a:rPr lang="en-GB" dirty="0" smtClean="0"/>
              <a:t>:</a:t>
            </a:r>
            <a:r>
              <a:rPr lang="ru-RU" b="1" dirty="0"/>
              <a:t> </a:t>
            </a:r>
            <a:r>
              <a:rPr lang="ru-RU" b="1" dirty="0" err="1"/>
              <a:t>Гильдеева</a:t>
            </a:r>
            <a:r>
              <a:rPr lang="ru-RU" b="1" dirty="0"/>
              <a:t> Ирина </a:t>
            </a:r>
            <a:r>
              <a:rPr lang="ru-RU" b="1" dirty="0" smtClean="0"/>
              <a:t>Михайловна</a:t>
            </a:r>
          </a:p>
          <a:p>
            <a:r>
              <a:rPr lang="ru-RU" dirty="0"/>
              <a:t>доцент, кандидат геолого-минералогических наук, член-корреспондент РАЕН, квалификация: геолог-гидрогеолог, координатор</a:t>
            </a:r>
            <a:endParaRPr lang="ru-RU" dirty="0"/>
          </a:p>
        </p:txBody>
      </p:sp>
      <p:pic>
        <p:nvPicPr>
          <p:cNvPr id="1028" name="Picture 4" descr="https://logosave.com/images/large/2/azerbaijan-map-logo.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76256" y="2543760"/>
            <a:ext cx="2232248" cy="17529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361273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b="1" dirty="0"/>
              <a:t>ОБЩИЕ СВЕДЕНИЯ ОБ АЗЕРБАЙДЖАНСКОЙ ЭКОНОМИКЕ</a:t>
            </a:r>
            <a:endParaRPr lang="ru-RU" dirty="0"/>
          </a:p>
        </p:txBody>
      </p:sp>
      <p:sp>
        <p:nvSpPr>
          <p:cNvPr id="3" name="Объект 2"/>
          <p:cNvSpPr>
            <a:spLocks noGrp="1"/>
          </p:cNvSpPr>
          <p:nvPr>
            <p:ph idx="1"/>
          </p:nvPr>
        </p:nvSpPr>
        <p:spPr>
          <a:xfrm>
            <a:off x="179512" y="2420888"/>
            <a:ext cx="5544616" cy="3599316"/>
          </a:xfrm>
        </p:spPr>
        <p:txBody>
          <a:bodyPr>
            <a:noAutofit/>
          </a:bodyPr>
          <a:lstStyle/>
          <a:p>
            <a:pPr algn="just" fontAlgn="base"/>
            <a:r>
              <a:rPr lang="ru-RU" sz="1100" dirty="0"/>
              <a:t>После восстановления государственной независимости в 1991 году Азербайджан начал реализовывать суверенные права и вести самостоятельную политику в сфере экономики. Главным направлением этой деятельности стали создание системы экономики, основанной на различных формах собственности, переход к рыночным отношениям и интеграция в мировую экономику.</a:t>
            </a:r>
          </a:p>
          <a:p>
            <a:pPr algn="just" fontAlgn="base"/>
            <a:r>
              <a:rPr lang="ru-RU" sz="1100" dirty="0"/>
              <a:t>Экономическое развитие со времени приобретения независимости по сей день можно разделить на два основных этапа. Первый, охватывающий 1991-1995 годы, явился периодом хаоса или упадка, второй, период макроэкономической стабильности и динамического развития экономики, начавшийся с 1996 года и продолжающийся по сей день.</a:t>
            </a:r>
          </a:p>
          <a:p>
            <a:pPr algn="just" fontAlgn="base"/>
            <a:r>
              <a:rPr lang="ru-RU" sz="1100" dirty="0"/>
              <a:t>В результате дальновидной политики и напряженного труда общенационального лидера азербайджанского народа Гейдара Алиева, несмотря на тяжелый исходный рубеж за короткий исторический период после восстановления государственной независимости удалось добиться очень больших успехов в социально-экономическом развитии страны и интеграции в мировую хозяйственную систему. </a:t>
            </a:r>
            <a:r>
              <a:rPr lang="ru-RU" sz="1100" dirty="0"/>
              <a:t>Самое большое достижение заключается в том, что в результате осуществленного в этот период в стране процесса независимого государственного строительства возникала новая по сути развития и экономических реформ модель — Азербайджанская модель</a:t>
            </a:r>
            <a:r>
              <a:rPr lang="ru-RU" sz="1100" dirty="0" smtClean="0"/>
              <a:t>.</a:t>
            </a:r>
            <a:endParaRPr lang="ru-RU" sz="1100" dirty="0"/>
          </a:p>
        </p:txBody>
      </p:sp>
      <p:pic>
        <p:nvPicPr>
          <p:cNvPr id="10242" name="Picture 2" descr="http://www.azerbaijan.az/_Economy/_GeneralInfo/images/generalInfo_01_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24128" y="3068960"/>
            <a:ext cx="2924175" cy="1352550"/>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714500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23528" y="908720"/>
            <a:ext cx="6896534" cy="1080938"/>
          </a:xfrm>
        </p:spPr>
        <p:txBody>
          <a:bodyPr>
            <a:noAutofit/>
          </a:bodyPr>
          <a:lstStyle/>
          <a:p>
            <a:r>
              <a:rPr lang="ru-RU" dirty="0" smtClean="0"/>
              <a:t>ЭКОЛОГИЧЕСКИЙ РЕЙТИНГ АЗЕРБАЙДЖАНА </a:t>
            </a:r>
            <a:r>
              <a:rPr lang="ru-RU" sz="3200" dirty="0" smtClean="0"/>
              <a:t/>
            </a:r>
            <a:br>
              <a:rPr lang="ru-RU" sz="3200" dirty="0" smtClean="0"/>
            </a:br>
            <a:endParaRPr lang="ru-RU" sz="3200" dirty="0"/>
          </a:p>
        </p:txBody>
      </p:sp>
      <p:sp>
        <p:nvSpPr>
          <p:cNvPr id="3" name="Объект 2"/>
          <p:cNvSpPr>
            <a:spLocks noGrp="1"/>
          </p:cNvSpPr>
          <p:nvPr>
            <p:ph idx="1"/>
          </p:nvPr>
        </p:nvSpPr>
        <p:spPr>
          <a:xfrm>
            <a:off x="323528" y="2060848"/>
            <a:ext cx="8359080" cy="3599316"/>
          </a:xfrm>
        </p:spPr>
        <p:txBody>
          <a:bodyPr>
            <a:noAutofit/>
          </a:bodyPr>
          <a:lstStyle/>
          <a:p>
            <a:pPr algn="just"/>
            <a:r>
              <a:rPr lang="ru-RU" sz="1100" dirty="0"/>
              <a:t>Об этом </a:t>
            </a:r>
            <a:r>
              <a:rPr lang="ru-RU" sz="1100" dirty="0" err="1">
                <a:hlinkClick r:id="rId2"/>
              </a:rPr>
              <a:t>Day.Az</a:t>
            </a:r>
            <a:r>
              <a:rPr lang="ru-RU" sz="1100" dirty="0"/>
              <a:t> сказал заведующий отделом экологической политики при министерстве экологии и природных ресурсов Азербайджана </a:t>
            </a:r>
            <a:r>
              <a:rPr lang="ru-RU" sz="1100" dirty="0" err="1"/>
              <a:t>Расим</a:t>
            </a:r>
            <a:r>
              <a:rPr lang="ru-RU" sz="1100" dirty="0"/>
              <a:t> </a:t>
            </a:r>
            <a:r>
              <a:rPr lang="ru-RU" sz="1100" dirty="0" err="1"/>
              <a:t>Саттарзаде</a:t>
            </a:r>
            <a:r>
              <a:rPr lang="ru-RU" sz="1100" dirty="0"/>
              <a:t>.</a:t>
            </a:r>
            <a:endParaRPr lang="ru-RU" sz="1100" dirty="0" smtClean="0"/>
          </a:p>
          <a:p>
            <a:pPr algn="just"/>
            <a:r>
              <a:rPr lang="ru-RU" sz="1100" dirty="0" smtClean="0"/>
              <a:t>По </a:t>
            </a:r>
            <a:r>
              <a:rPr lang="ru-RU" sz="1100" dirty="0"/>
              <a:t>его словам, экологическая политика, проводимая министерством, дает положительные результаты.</a:t>
            </a:r>
          </a:p>
          <a:p>
            <a:pPr algn="just"/>
            <a:r>
              <a:rPr lang="ru-RU" sz="1100" dirty="0"/>
              <a:t>"Чтобы не быть голословным, хочу довести до вашего сведения, что Йельский и Колумбийский университеты высоко оценили экологическую обстановку в Азербайджане. Недавно на Всемирном экономическом форуме этими университетами совместно с Объединенным исследовательским центром Европейской комиссии был представлен список стран по индексу экологической эффективности (ИЭЭ), который является комплексным сравнительным показателем успешности экологической политики государств мира. Среди 180 стран Азербайджан занял 31-е место, среди стран Восточной Европы и Средней Азии - 2-ое место, а среди стран СНГ - 1-ое место", - сообщил </a:t>
            </a:r>
            <a:r>
              <a:rPr lang="ru-RU" sz="1100" dirty="0" err="1"/>
              <a:t>Р.Саттарзаде</a:t>
            </a:r>
            <a:r>
              <a:rPr lang="ru-RU" sz="1100" dirty="0"/>
              <a:t>.</a:t>
            </a:r>
          </a:p>
          <a:p>
            <a:pPr algn="just"/>
            <a:r>
              <a:rPr lang="ru-RU" sz="1100" dirty="0"/>
              <a:t>Как отметил представитель министерства, это очень хороший результат, который свидетельствует о росте экологического рейтинга страны из года в год.</a:t>
            </a:r>
          </a:p>
          <a:p>
            <a:pPr algn="just"/>
            <a:r>
              <a:rPr lang="ru-RU" sz="1100" dirty="0"/>
              <a:t>"При оценке использовались 19 показателей, распределенных по 9 категориям - это влияние на здоровье человека, жизнеспособность экосистемы, сельское хозяйство, качество воздуха, вода и санитария, водные ресурсы, леса и т.д. По индексу экологической эффективности позиция Азербайджана лучшая, чем у таких развитых и ведущих стран мира, как Япония, Израиль, Голландия. По 100-балльной системе оценки наша страна набрала 83,78 баллов. Таким образом, меры, принятые по сей день в деле улучшения экологической ситуации страны, дали свой эффект. И эти меры были правильными", - подчеркнул </a:t>
            </a:r>
            <a:r>
              <a:rPr lang="ru-RU" sz="1100" dirty="0" err="1"/>
              <a:t>Р.Саттарзаде</a:t>
            </a:r>
            <a:r>
              <a:rPr lang="ru-RU" sz="1100" dirty="0"/>
              <a:t>.</a:t>
            </a:r>
          </a:p>
          <a:p>
            <a:pPr algn="just"/>
            <a:r>
              <a:rPr lang="ru-RU" sz="1100" dirty="0"/>
              <a:t>Говоря о цели исследования, проведенного Йельским и Колумбийским университетами, наш собеседник отметил, что эти исследования проводятся независимыми экспертами.</a:t>
            </a:r>
          </a:p>
          <a:p>
            <a:pPr algn="just"/>
            <a:r>
              <a:rPr lang="ru-RU" sz="1100" dirty="0"/>
              <a:t>"Доклад об экологическом состоянии стран мира они готовят самостоятельно на основе статистических данных, отчетов международных организаций. Основные цели проведения исследования - снижение давления на окружающую среду, на здоровье человека, стимуляция жизнеспособности экологических систем и стабильное управление природными ресурсами. Эти исследования проводятся каждый год, и всякий раз наша страна занимает в рейтинге лучшие места", - сказал </a:t>
            </a:r>
            <a:r>
              <a:rPr lang="ru-RU" sz="1100" dirty="0" err="1"/>
              <a:t>Р.Саттарзаде</a:t>
            </a:r>
            <a:r>
              <a:rPr lang="ru-RU" sz="1100" dirty="0"/>
              <a:t>.</a:t>
            </a:r>
          </a:p>
          <a:p>
            <a:pPr algn="just"/>
            <a:endParaRPr lang="ru-RU" sz="1100" dirty="0"/>
          </a:p>
        </p:txBody>
      </p:sp>
    </p:spTree>
    <p:extLst>
      <p:ext uri="{BB962C8B-B14F-4D97-AF65-F5344CB8AC3E}">
        <p14:creationId xmlns:p14="http://schemas.microsoft.com/office/powerpoint/2010/main" val="249465325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i="1" dirty="0" smtClean="0"/>
              <a:t>Экологические </a:t>
            </a:r>
            <a:r>
              <a:rPr lang="ru-RU" b="1" i="1" dirty="0"/>
              <a:t>проблемы</a:t>
            </a:r>
            <a:endParaRPr lang="ru-RU" dirty="0"/>
          </a:p>
        </p:txBody>
      </p:sp>
      <p:sp>
        <p:nvSpPr>
          <p:cNvPr id="3" name="Объект 2"/>
          <p:cNvSpPr>
            <a:spLocks noGrp="1"/>
          </p:cNvSpPr>
          <p:nvPr>
            <p:ph idx="1"/>
          </p:nvPr>
        </p:nvSpPr>
        <p:spPr/>
        <p:txBody>
          <a:bodyPr>
            <a:normAutofit fontScale="62500" lnSpcReduction="20000"/>
          </a:bodyPr>
          <a:lstStyle/>
          <a:p>
            <a:r>
              <a:rPr lang="ru-RU" b="1" i="1" dirty="0"/>
              <a:t>Основные экологические проблемы Азербайджанской Республики состоят из следующих:</a:t>
            </a:r>
            <a:endParaRPr lang="ru-RU" dirty="0"/>
          </a:p>
          <a:p>
            <a:r>
              <a:rPr lang="ru-RU" dirty="0"/>
              <a:t>- загрязнение водных ресурсов строительными водами, в том числе трансграничное загрязнение;</a:t>
            </a:r>
          </a:p>
          <a:p>
            <a:r>
              <a:rPr lang="ru-RU" dirty="0"/>
              <a:t>- низкий уровень снабжения качественной водой в населенных пунктах, потеря питьевой воды по пути доставки потребителям, нехватка канализационных линий;</a:t>
            </a:r>
          </a:p>
          <a:p>
            <a:r>
              <a:rPr lang="ru-RU" dirty="0"/>
              <a:t>- загрязнение атмосферного воздуха промышленными предприятиями и транспортными средствами;</a:t>
            </a:r>
          </a:p>
          <a:p>
            <a:r>
              <a:rPr lang="ru-RU" dirty="0"/>
              <a:t>- деградация плодородных земель (эрозия, солончак);</a:t>
            </a:r>
          </a:p>
          <a:p>
            <a:r>
              <a:rPr lang="ru-RU" dirty="0"/>
              <a:t>- отсутствие управления должным образом процесса утилизации твердых промышленных и бытовых отходов, в том числе опасных отходов;</a:t>
            </a:r>
          </a:p>
          <a:p>
            <a:r>
              <a:rPr lang="ru-RU" dirty="0"/>
              <a:t>- уменьшение биоразнообразия;</a:t>
            </a:r>
          </a:p>
          <a:p>
            <a:r>
              <a:rPr lang="ru-RU" dirty="0"/>
              <a:t>- сокращение численности лесных ресурсов, фауны, в том числе рыбных ресурсов. экология загрязнение эрозия</a:t>
            </a:r>
          </a:p>
          <a:p>
            <a:endParaRPr lang="ru-RU" dirty="0"/>
          </a:p>
        </p:txBody>
      </p:sp>
    </p:spTree>
    <p:extLst>
      <p:ext uri="{BB962C8B-B14F-4D97-AF65-F5344CB8AC3E}">
        <p14:creationId xmlns:p14="http://schemas.microsoft.com/office/powerpoint/2010/main" val="345301395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b="1" dirty="0"/>
              <a:t>ОБЩИЕ СВЕДЕНИЯ ОБ АЗЕРБАЙДЖАНСКОЙ ЭКОНОМИКЕ</a:t>
            </a:r>
            <a:endParaRPr lang="ru-RU" dirty="0"/>
          </a:p>
        </p:txBody>
      </p:sp>
      <p:sp>
        <p:nvSpPr>
          <p:cNvPr id="3" name="Объект 2"/>
          <p:cNvSpPr>
            <a:spLocks noGrp="1"/>
          </p:cNvSpPr>
          <p:nvPr>
            <p:ph idx="1"/>
          </p:nvPr>
        </p:nvSpPr>
        <p:spPr>
          <a:xfrm>
            <a:off x="533401" y="2336873"/>
            <a:ext cx="6198840" cy="3599316"/>
          </a:xfrm>
        </p:spPr>
        <p:txBody>
          <a:bodyPr>
            <a:normAutofit fontScale="55000" lnSpcReduction="20000"/>
          </a:bodyPr>
          <a:lstStyle/>
          <a:p>
            <a:pPr algn="just" fontAlgn="base"/>
            <a:r>
              <a:rPr lang="ru-RU" dirty="0"/>
              <a:t>Одним из важнейших направлений экономической политики Азербайджанской Республики явилась подготовка нефтяной стратегии независимого государства, автором которого стал общенациональный лидер азербайджанского народа Гейдар Алиев. Реализация стратегии началась с заключения на 30 лет соглашения о совместной эксплуатации месторождений «</a:t>
            </a:r>
            <a:r>
              <a:rPr lang="ru-RU" dirty="0" err="1"/>
              <a:t>Азери</a:t>
            </a:r>
            <a:r>
              <a:rPr lang="ru-RU" dirty="0"/>
              <a:t>», «</a:t>
            </a:r>
            <a:r>
              <a:rPr lang="ru-RU" dirty="0" err="1"/>
              <a:t>Чыраг</a:t>
            </a:r>
            <a:r>
              <a:rPr lang="ru-RU" dirty="0"/>
              <a:t>» и глубоководной части «</a:t>
            </a:r>
            <a:r>
              <a:rPr lang="ru-RU" dirty="0" err="1"/>
              <a:t>Гюнешли</a:t>
            </a:r>
            <a:r>
              <a:rPr lang="ru-RU" dirty="0"/>
              <a:t>» в азербайджанском секторе Каспийского моря и долевом распределении добытой нефти, заключенного между Государственной нефтяной компанией Азербайджанской Республики и 12 известными нефтяными компаниями (</a:t>
            </a:r>
            <a:r>
              <a:rPr lang="ru-RU" dirty="0" err="1"/>
              <a:t>Амоко</a:t>
            </a:r>
            <a:r>
              <a:rPr lang="ru-RU" dirty="0"/>
              <a:t>, БП, </a:t>
            </a:r>
            <a:r>
              <a:rPr lang="ru-RU" dirty="0" err="1"/>
              <a:t>МакДермотт</a:t>
            </a:r>
            <a:r>
              <a:rPr lang="ru-RU" dirty="0"/>
              <a:t>, </a:t>
            </a:r>
            <a:r>
              <a:rPr lang="ru-RU" dirty="0" err="1"/>
              <a:t>Юникал</a:t>
            </a:r>
            <a:r>
              <a:rPr lang="ru-RU" dirty="0"/>
              <a:t>, </a:t>
            </a:r>
            <a:r>
              <a:rPr lang="ru-RU" dirty="0" err="1"/>
              <a:t>ЛУКойл</a:t>
            </a:r>
            <a:r>
              <a:rPr lang="ru-RU" dirty="0"/>
              <a:t>, </a:t>
            </a:r>
            <a:r>
              <a:rPr lang="ru-RU" dirty="0" err="1"/>
              <a:t>Статойл</a:t>
            </a:r>
            <a:r>
              <a:rPr lang="ru-RU" dirty="0"/>
              <a:t>, Эксон, </a:t>
            </a:r>
            <a:r>
              <a:rPr lang="ru-RU" dirty="0" err="1"/>
              <a:t>Туркия</a:t>
            </a:r>
            <a:r>
              <a:rPr lang="ru-RU" dirty="0"/>
              <a:t> </a:t>
            </a:r>
            <a:r>
              <a:rPr lang="ru-RU" dirty="0" err="1"/>
              <a:t>петроллары</a:t>
            </a:r>
            <a:r>
              <a:rPr lang="ru-RU" dirty="0"/>
              <a:t>, </a:t>
            </a:r>
            <a:r>
              <a:rPr lang="ru-RU" dirty="0" err="1"/>
              <a:t>Пензойл</a:t>
            </a:r>
            <a:r>
              <a:rPr lang="ru-RU" dirty="0"/>
              <a:t>, </a:t>
            </a:r>
            <a:r>
              <a:rPr lang="ru-RU" dirty="0" err="1"/>
              <a:t>Иточу</a:t>
            </a:r>
            <a:r>
              <a:rPr lang="ru-RU" dirty="0"/>
              <a:t>, </a:t>
            </a:r>
            <a:r>
              <a:rPr lang="ru-RU" dirty="0" err="1"/>
              <a:t>Ремко</a:t>
            </a:r>
            <a:r>
              <a:rPr lang="ru-RU" dirty="0"/>
              <a:t>, </a:t>
            </a:r>
            <a:r>
              <a:rPr lang="ru-RU" dirty="0" err="1"/>
              <a:t>Делта</a:t>
            </a:r>
            <a:r>
              <a:rPr lang="ru-RU" dirty="0"/>
              <a:t>) из ряда стран (США, Великобритания, Россия, Турция, Норвегия, Япония, Саудовская Аравия).</a:t>
            </a:r>
          </a:p>
          <a:p>
            <a:pPr algn="just" fontAlgn="base"/>
            <a:r>
              <a:rPr lang="ru-RU" dirty="0"/>
              <a:t>День 20-го сентября 1994 года золотыми буквами вписался в новейшую историю независимой Азербайджанской Республики и навсегда останется в памяти нынешнего и будущих поколений. Подписание и реализация соглашения, в настоящее время известного во всем мире как «Контракт века», являются наглядным свидетельством претворения в жизнь новой нефтяной стратегии, разработанной Гейдар Алиевым и составляющей концепцию экономического развития независимого Азербайджана.</a:t>
            </a:r>
          </a:p>
          <a:p>
            <a:pPr algn="just"/>
            <a:endParaRPr lang="ru-RU" dirty="0"/>
          </a:p>
        </p:txBody>
      </p:sp>
      <p:pic>
        <p:nvPicPr>
          <p:cNvPr id="11266" name="Picture 2" descr="http://www.azerbaijan.az/_Economy/_GeneralInfo/images/generalInfo_01_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40178" y="2780928"/>
            <a:ext cx="1971675" cy="1590675"/>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016545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44840" y="764704"/>
            <a:ext cx="6896534" cy="1080938"/>
          </a:xfrm>
        </p:spPr>
        <p:txBody>
          <a:bodyPr>
            <a:normAutofit fontScale="90000"/>
          </a:bodyPr>
          <a:lstStyle/>
          <a:p>
            <a:r>
              <a:rPr lang="ru-RU" b="1" dirty="0"/>
              <a:t>ОБЩИЕ СВЕДЕНИЯ ОБ АЗЕРБАЙДЖАНСКОЙ ЭКОНОМИКЕ</a:t>
            </a:r>
            <a:endParaRPr lang="ru-RU" dirty="0"/>
          </a:p>
        </p:txBody>
      </p:sp>
      <p:sp>
        <p:nvSpPr>
          <p:cNvPr id="3" name="Объект 2"/>
          <p:cNvSpPr>
            <a:spLocks noGrp="1"/>
          </p:cNvSpPr>
          <p:nvPr>
            <p:ph idx="1"/>
          </p:nvPr>
        </p:nvSpPr>
        <p:spPr>
          <a:xfrm>
            <a:off x="-29249" y="2060848"/>
            <a:ext cx="7128792" cy="3599316"/>
          </a:xfrm>
        </p:spPr>
        <p:txBody>
          <a:bodyPr>
            <a:normAutofit fontScale="25000" lnSpcReduction="20000"/>
          </a:bodyPr>
          <a:lstStyle/>
          <a:p>
            <a:pPr algn="just"/>
            <a:r>
              <a:rPr lang="ru-RU" sz="4800" b="1" dirty="0"/>
              <a:t>ТУРИСТСКО-РЕКРЕАЦИОННЫЙ ПОТЕНЦИАЛ АЗЕРБАЙДЖАНА</a:t>
            </a:r>
          </a:p>
          <a:p>
            <a:pPr algn="just" fontAlgn="base"/>
            <a:r>
              <a:rPr lang="ru-RU" sz="4400" dirty="0"/>
              <a:t>Азербайджанская Республика занимает всю восточную часть Закавказья, расположена на границе, между Европой и Азией. Он является региональным лидером Южного Кавказа, поскольку это самое крупное, наиболее экономически развитое и политически значимое государство на международной арене среди таких стран, как Абхазия, Армения, Грузия и Южная Осетия. И сегодня новая независимая страна известна в мире во многом благодаря своим нефтегазовым ресурсам. Однако эта страна обладает также огромным туристским потенциалом. Средневековые географы Ближнего Востока считали, что рай находится на территории Азербайджана. И многие туристы, побывавшие в этой закавказской стране согласны с данным утверждением. Уникальное расположение Азербайджана в том что он расположен в 9-ти, из 11 природно-климатических зон земного шара, от субтропиков до горно-тундровой зоны, богатый растительный и животный мир благоприятствуют развитию туризма на данной территории. Более половины территории страны занимают отроги Талышских гор, Большого и Малого Кавказа. В связи с тем, что огромные площади заняты горами, в Азербайджане развиты такие виды горного туризма, как конные походы, горный альпинизм и сплавы по горным рекам.</a:t>
            </a:r>
          </a:p>
          <a:p>
            <a:pPr algn="just" fontAlgn="base"/>
            <a:r>
              <a:rPr lang="ru-RU" sz="4400" dirty="0"/>
              <a:t>Азербайджан имеет членство в Содружестве Независимых Государств (СНГ), Организации по Безопасности и Сотрудничеству в Европе, Организации Исламской Конференции (ОИК), во Всемирной Туристской Организации и т. д. В 2011 году на Генеральной Ассамблеи Организации Объединенных Наций Азербайджан избран членом Совета Безопасности ООН от Восточной Европы.</a:t>
            </a:r>
          </a:p>
          <a:p>
            <a:pPr algn="just" fontAlgn="base"/>
            <a:r>
              <a:rPr lang="ru-RU" sz="4400" dirty="0"/>
              <a:t>Туристско-рекреационный потенциал Азербайджана располагает большими возможностями не только для оздоровления, но и для культурно-оздоровительного и культурного отдыха. Так что любителей путешествий с познавательной целью в этой стране ждет множество открытий, ведь Азербайджан, будучи одним из древнейших очагов человеческой цивилизации, обладает уникальной историей и культурой. Азербайджан издревле называют «Страной Огней». Причиной тому — месторождения нефти и газа, залегающие близко к поверхности. В небольшом селении </a:t>
            </a:r>
            <a:r>
              <a:rPr lang="ru-RU" sz="4400" dirty="0" err="1"/>
              <a:t>Дигях</a:t>
            </a:r>
            <a:r>
              <a:rPr lang="ru-RU" sz="4400" dirty="0"/>
              <a:t> недалеко от Баку стоит гора </a:t>
            </a:r>
            <a:r>
              <a:rPr lang="ru-RU" sz="4400" dirty="0" err="1"/>
              <a:t>Янар</a:t>
            </a:r>
            <a:r>
              <a:rPr lang="ru-RU" sz="4400" dirty="0"/>
              <a:t> </a:t>
            </a:r>
            <a:r>
              <a:rPr lang="ru-RU" sz="4400" dirty="0" err="1"/>
              <a:t>Даг</a:t>
            </a:r>
            <a:r>
              <a:rPr lang="ru-RU" sz="4400" dirty="0"/>
              <a:t>, что в переводе с азербайджанского означает «Огненная гора». Огонь из этой горы вырывается на поверхность, раскаляя землю и нагревая воздух. Несмотря на то, что уже существует научное объяснение этого явления, горящая земля и в настоящее время производит на зрителя сильное впечатление. Эти факелы огня, вырастающие из земли, потрясали воображение древних людей, поэтому в Азербайджане зародилась религия зороастризм. Сюда вплоть до конца XIX века совершали паломничество огнепоклонники из Индии. Их храм до сих пор сохранился на Апшеронском полуострове, недалеко от Баку. Здесь впервые в мире в 1848 году начинается промышленная добыча нефти, поэтому к концу ХIX века Баку становится нефтяной столицей мира. Именно бакинская нефть, обеспечивая около 90 % топливно-энергетических нужд фронта, внесла огромный вклад в достижение общей победы советского народа над фашистской Германией.</a:t>
            </a:r>
          </a:p>
          <a:p>
            <a:pPr algn="just"/>
            <a:endParaRPr lang="ru-RU" dirty="0"/>
          </a:p>
        </p:txBody>
      </p:sp>
      <p:pic>
        <p:nvPicPr>
          <p:cNvPr id="14338" name="Picture 2" descr="http://cdn.azta.az/2017/10/22228393_10214499102574302_623163620349760738_n-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099543" y="3124102"/>
            <a:ext cx="2044457" cy="1533343"/>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222253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b="1" dirty="0"/>
              <a:t>ОБЩИЕ СВЕДЕНИЯ ОБ АЗЕРБАЙДЖАНСКОЙ ЭКОНОМИКЕ</a:t>
            </a:r>
            <a:endParaRPr lang="ru-RU" dirty="0"/>
          </a:p>
        </p:txBody>
      </p:sp>
      <p:sp>
        <p:nvSpPr>
          <p:cNvPr id="3" name="Объект 2"/>
          <p:cNvSpPr>
            <a:spLocks noGrp="1"/>
          </p:cNvSpPr>
          <p:nvPr>
            <p:ph idx="1"/>
          </p:nvPr>
        </p:nvSpPr>
        <p:spPr>
          <a:xfrm>
            <a:off x="251520" y="1988840"/>
            <a:ext cx="6630887" cy="3599316"/>
          </a:xfrm>
        </p:spPr>
        <p:txBody>
          <a:bodyPr>
            <a:noAutofit/>
          </a:bodyPr>
          <a:lstStyle/>
          <a:p>
            <a:pPr algn="just" fontAlgn="base"/>
            <a:r>
              <a:rPr lang="ru-RU" sz="1050" dirty="0"/>
              <a:t>Немало работ проделано в направлении удовлетворения потребностей экономики и населения в энергоносителях. Ярким проявлением особого внимания Президента Азербайджана Ильхама Алиева к этой сфере является подготовленное Министерством Промышленности и Энергетики и утвержденная Указом Президента Азербайджанской Республики № 635 от 14 февраля 2004 года «Государственная Программа по развитию топливно-энергетического комплекса Азербайджанской Республики (2005-2015 гг.)», которая обеспечит энергетическую безопасность страны и более эффективно удовлетворит растущие потребности в энергоносителях.</a:t>
            </a:r>
          </a:p>
          <a:p>
            <a:pPr algn="just" fontAlgn="base"/>
            <a:r>
              <a:rPr lang="ru-RU" sz="1050" dirty="0"/>
              <a:t>Сельское хозяйство, будучи во все времена основной отраслью экономики Азербайджана, играло важную роль в развитии страны и обеспечении населения необходимыми потребительскими товарами. Принятие в 1995-1996 годах Законов «Об основах аграрных реформ», «О реформировании совхозов и колхозов», «О земельной реформе» и других важнейших правовых актов позволили осуществить кардинальные изменения в агропромышленном комплексе. Так, впервые в пространстве Содружества Независимых Государств, в Законе «О земельной реформе» нашли отражение передача земли в частную собственность, ее купля-продажа</a:t>
            </a:r>
            <a:r>
              <a:rPr lang="ru-RU" sz="1050" dirty="0" smtClean="0"/>
              <a:t>.</a:t>
            </a:r>
          </a:p>
          <a:p>
            <a:pPr algn="just" fontAlgn="base"/>
            <a:r>
              <a:rPr lang="ru-RU" sz="1050" dirty="0"/>
              <a:t>В результате серьезных структурных преобразований в сельском хозяйстве были ликвидированы все, включая совхозы и колхозы, сельскохозяйственные предприятия, а их собственность была разделена между членами хозяйств. В государственной собственности было оставлено небольшое количество племенных, растениеводческих и такого рода иных хозяйств. Ускорение формирования в селе нового вида собственности — крестьянско-фермерской — создали благоприятные условия для лучшей организации сельскохозяйственных работ и развития аграрного сектора.</a:t>
            </a:r>
          </a:p>
          <a:p>
            <a:pPr algn="just"/>
            <a:r>
              <a:rPr lang="ru-RU" sz="1050" dirty="0"/>
              <a:t>Одним из факторов, обеспечивающих экономическое развитие, является динамика капиталовложений. Так, направленные на капиталовложение инвестиции, наряду с ростом производства, служат строительству и сдаче в эксплуатацию новых предприятий, объектов образования, здравоохранения, жилья и иных объектов социального назначения, созданию новых рабочих мест. По этой причине, в экономической политике Азербайджанской Республики увеличение с каждым годом объема привлекаемых инвестиций, в </a:t>
            </a:r>
            <a:r>
              <a:rPr lang="ru-RU" sz="1050" dirty="0" err="1"/>
              <a:t>т.ч</a:t>
            </a:r>
            <a:r>
              <a:rPr lang="ru-RU" sz="1050" dirty="0"/>
              <a:t>. иностранных, занимает один из первостепенных мест.</a:t>
            </a:r>
            <a:endParaRPr lang="ru-RU" sz="1050" dirty="0"/>
          </a:p>
        </p:txBody>
      </p:sp>
      <p:pic>
        <p:nvPicPr>
          <p:cNvPr id="12290" name="Picture 2" descr="https://needguide.ru/uploads/Tour_pic_3/22340.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82407" y="2988186"/>
            <a:ext cx="2139745" cy="1600623"/>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730165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dirty="0"/>
              <a:t>Сельское хозяйство</a:t>
            </a:r>
            <a:endParaRPr lang="ru-RU" dirty="0"/>
          </a:p>
        </p:txBody>
      </p:sp>
      <p:sp>
        <p:nvSpPr>
          <p:cNvPr id="3" name="Объект 2"/>
          <p:cNvSpPr>
            <a:spLocks noGrp="1"/>
          </p:cNvSpPr>
          <p:nvPr>
            <p:ph idx="1"/>
          </p:nvPr>
        </p:nvSpPr>
        <p:spPr/>
        <p:txBody>
          <a:bodyPr>
            <a:normAutofit fontScale="62500" lnSpcReduction="20000"/>
          </a:bodyPr>
          <a:lstStyle/>
          <a:p>
            <a:r>
              <a:rPr lang="ru-RU" b="1" dirty="0"/>
              <a:t>Сельское хозяйство Азербайджана</a:t>
            </a:r>
            <a:r>
              <a:rPr lang="ru-RU" dirty="0"/>
              <a:t> — отрасль азербайджанской экономики. Сельское хозяйство специализируется, в основном, на виноградарстве, садоводстве, табаководстве, овощеводстве, животноводстве и шелководстве. Главные технические культуры — хлопчатник, табак, чай. Развито раннее овощеводство, субтропическое плодоводство.</a:t>
            </a:r>
          </a:p>
          <a:p>
            <a:r>
              <a:rPr lang="ru-RU" dirty="0"/>
              <a:t>Территория Азербайджанской Республики составляет 86,6 тыс. кв. км (12 %-леса, 1,6 - водный бассейн, 52,3 % - земли, пригодные для сельского хозяйства, 34,1 % - другие земли). От общей земельной площади (8,7 миллионов га) сельскохозяйственные угодья составляют 4,6 млн га. Из них более 1,8 млн га приходится на долю пахотных земель, 2 млн га занимают летние и зимние пастбища, часть сельскохозяйственных угодий занята многолетними насаждениями. Почти половина пахотных земель сосредоточена в житнице страны — Кура-</a:t>
            </a:r>
            <a:r>
              <a:rPr lang="ru-RU" dirty="0" err="1"/>
              <a:t>Араксинской</a:t>
            </a:r>
            <a:r>
              <a:rPr lang="ru-RU" dirty="0"/>
              <a:t> низменности.</a:t>
            </a:r>
          </a:p>
          <a:p>
            <a:r>
              <a:rPr lang="ru-RU" dirty="0"/>
              <a:t>Доля сельского хозяйства в ВВП Азербайджана — 5,7 % (2012 г.). Объём валовой добавленной стоимости в сельском хозяйстве, охоте и лесном хозяйстве Азербайджана — 2318 млн </a:t>
            </a:r>
            <a:r>
              <a:rPr lang="ru-RU" dirty="0" err="1"/>
              <a:t>манат</a:t>
            </a:r>
            <a:r>
              <a:rPr lang="ru-RU" dirty="0"/>
              <a:t> (2012 г</a:t>
            </a:r>
            <a:r>
              <a:rPr lang="ru-RU" dirty="0" smtClean="0"/>
              <a:t>.).</a:t>
            </a:r>
            <a:endParaRPr lang="ru-RU" dirty="0"/>
          </a:p>
          <a:p>
            <a:endParaRPr lang="ru-RU" dirty="0"/>
          </a:p>
        </p:txBody>
      </p:sp>
    </p:spTree>
    <p:extLst>
      <p:ext uri="{BB962C8B-B14F-4D97-AF65-F5344CB8AC3E}">
        <p14:creationId xmlns:p14="http://schemas.microsoft.com/office/powerpoint/2010/main" val="409112534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dirty="0" smtClean="0"/>
              <a:t>Продовольственный </a:t>
            </a:r>
            <a:r>
              <a:rPr lang="ru-RU" dirty="0"/>
              <a:t>баланс </a:t>
            </a:r>
            <a:r>
              <a:rPr lang="ru-RU" dirty="0" smtClean="0"/>
              <a:t>Азербайджана</a:t>
            </a:r>
            <a:endParaRPr lang="ru-RU" dirty="0"/>
          </a:p>
        </p:txBody>
      </p:sp>
      <p:sp>
        <p:nvSpPr>
          <p:cNvPr id="3" name="Объект 2"/>
          <p:cNvSpPr>
            <a:spLocks noGrp="1"/>
          </p:cNvSpPr>
          <p:nvPr>
            <p:ph idx="1"/>
          </p:nvPr>
        </p:nvSpPr>
        <p:spPr>
          <a:xfrm>
            <a:off x="683568" y="2060848"/>
            <a:ext cx="6887389" cy="3599316"/>
          </a:xfrm>
        </p:spPr>
        <p:txBody>
          <a:bodyPr>
            <a:normAutofit/>
          </a:bodyPr>
          <a:lstStyle/>
          <a:p>
            <a:r>
              <a:rPr lang="ru-RU" sz="1800" dirty="0"/>
              <a:t>Продовольственный баланс Азербайджана по продуктам растениеводства в 2013 году, тонн </a:t>
            </a:r>
            <a:r>
              <a:rPr lang="ru-RU" sz="1800" dirty="0"/>
              <a:t/>
            </a:r>
            <a:br>
              <a:rPr lang="ru-RU" sz="1800" dirty="0"/>
            </a:br>
            <a:r>
              <a:rPr lang="ru-RU" sz="1800" dirty="0"/>
              <a:t/>
            </a:r>
            <a:br>
              <a:rPr lang="ru-RU" sz="1800" dirty="0"/>
            </a:br>
            <a:endParaRPr lang="ru-RU" sz="1800" dirty="0"/>
          </a:p>
        </p:txBody>
      </p:sp>
      <p:pic>
        <p:nvPicPr>
          <p:cNvPr id="13316" name="Picture 4" descr="https://moluch.ru/blmcbn/17447/image00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62966" y="2708920"/>
            <a:ext cx="5328592" cy="38013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123442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Используемые источники</a:t>
            </a:r>
            <a:endParaRPr lang="ru-RU" dirty="0"/>
          </a:p>
        </p:txBody>
      </p:sp>
      <p:sp>
        <p:nvSpPr>
          <p:cNvPr id="3" name="Объект 2"/>
          <p:cNvSpPr>
            <a:spLocks noGrp="1"/>
          </p:cNvSpPr>
          <p:nvPr>
            <p:ph idx="1"/>
          </p:nvPr>
        </p:nvSpPr>
        <p:spPr/>
        <p:txBody>
          <a:bodyPr/>
          <a:lstStyle/>
          <a:p>
            <a:r>
              <a:rPr lang="en-US" dirty="0">
                <a:hlinkClick r:id="rId2"/>
              </a:rPr>
              <a:t>https://</a:t>
            </a:r>
            <a:r>
              <a:rPr lang="en-US" dirty="0" smtClean="0">
                <a:hlinkClick r:id="rId2"/>
              </a:rPr>
              <a:t>cyberleninka.ru/article/n/prirodnye-turistskie-resu</a:t>
            </a:r>
            <a:endParaRPr lang="ru-RU" dirty="0" smtClean="0"/>
          </a:p>
          <a:p>
            <a:r>
              <a:rPr lang="en-US" dirty="0">
                <a:hlinkClick r:id="rId3"/>
              </a:rPr>
              <a:t>http://</a:t>
            </a:r>
            <a:r>
              <a:rPr lang="en-US" dirty="0" smtClean="0">
                <a:hlinkClick r:id="rId3"/>
              </a:rPr>
              <a:t>www.unece.org/fileadmin/DAM/env/water/Protocol_reports/reports_pdf_web/Azerbaijan_summary_report_rus.pdfrsy-azerbaydzhana</a:t>
            </a:r>
            <a:endParaRPr lang="ru-RU" dirty="0" smtClean="0"/>
          </a:p>
          <a:p>
            <a:r>
              <a:rPr lang="en-US" dirty="0">
                <a:hlinkClick r:id="rId4"/>
              </a:rPr>
              <a:t>https://ru.wikipedia.org/wiki/</a:t>
            </a:r>
            <a:r>
              <a:rPr lang="ru-RU" dirty="0" err="1" smtClean="0">
                <a:hlinkClick r:id="rId4"/>
              </a:rPr>
              <a:t>Сельское_хозяйство_Азербайджана</a:t>
            </a:r>
            <a:endParaRPr lang="ru-RU" dirty="0" smtClean="0"/>
          </a:p>
          <a:p>
            <a:r>
              <a:rPr lang="en-US" dirty="0">
                <a:hlinkClick r:id="rId5"/>
              </a:rPr>
              <a:t>https://</a:t>
            </a:r>
            <a:r>
              <a:rPr lang="en-US" dirty="0" smtClean="0">
                <a:hlinkClick r:id="rId5"/>
              </a:rPr>
              <a:t>moluch.ru/archive/88/17447</a:t>
            </a:r>
            <a:endParaRPr lang="ru-RU" dirty="0" smtClean="0"/>
          </a:p>
          <a:p>
            <a:endParaRPr lang="ru-RU" dirty="0"/>
          </a:p>
        </p:txBody>
      </p:sp>
    </p:spTree>
    <p:extLst>
      <p:ext uri="{BB962C8B-B14F-4D97-AF65-F5344CB8AC3E}">
        <p14:creationId xmlns:p14="http://schemas.microsoft.com/office/powerpoint/2010/main" val="68756991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a:xfrm>
            <a:off x="1115616" y="2348880"/>
            <a:ext cx="6887389" cy="3599316"/>
          </a:xfrm>
        </p:spPr>
        <p:txBody>
          <a:bodyPr/>
          <a:lstStyle/>
          <a:p>
            <a:endParaRPr lang="ru-RU" dirty="0" smtClean="0"/>
          </a:p>
          <a:p>
            <a:endParaRPr lang="ru-RU" dirty="0"/>
          </a:p>
          <a:p>
            <a:endParaRPr lang="ru-RU" dirty="0" smtClean="0"/>
          </a:p>
          <a:p>
            <a:pPr marL="0" indent="0" algn="ctr">
              <a:buNone/>
            </a:pPr>
            <a:r>
              <a:rPr lang="ru-RU" sz="4800" dirty="0" smtClean="0"/>
              <a:t>Спасибо за внимание </a:t>
            </a:r>
            <a:endParaRPr lang="ru-RU" sz="4800" dirty="0"/>
          </a:p>
        </p:txBody>
      </p:sp>
    </p:spTree>
    <p:extLst>
      <p:ext uri="{BB962C8B-B14F-4D97-AF65-F5344CB8AC3E}">
        <p14:creationId xmlns:p14="http://schemas.microsoft.com/office/powerpoint/2010/main" val="322197125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95536" y="620688"/>
            <a:ext cx="7765321" cy="1326321"/>
          </a:xfrm>
        </p:spPr>
        <p:txBody>
          <a:bodyPr/>
          <a:lstStyle/>
          <a:p>
            <a:r>
              <a:rPr lang="ru-RU" dirty="0" smtClean="0">
                <a:effectLst/>
              </a:rPr>
              <a:t>География Азербайджана</a:t>
            </a:r>
            <a:endParaRPr lang="ru-RU" dirty="0"/>
          </a:p>
        </p:txBody>
      </p:sp>
      <p:sp>
        <p:nvSpPr>
          <p:cNvPr id="3" name="Объект 2"/>
          <p:cNvSpPr>
            <a:spLocks noGrp="1"/>
          </p:cNvSpPr>
          <p:nvPr>
            <p:ph idx="1"/>
          </p:nvPr>
        </p:nvSpPr>
        <p:spPr>
          <a:xfrm>
            <a:off x="107504" y="2132856"/>
            <a:ext cx="5760640" cy="4285264"/>
          </a:xfrm>
        </p:spPr>
        <p:txBody>
          <a:bodyPr>
            <a:noAutofit/>
          </a:bodyPr>
          <a:lstStyle/>
          <a:p>
            <a:pPr algn="just"/>
            <a:r>
              <a:rPr lang="ru-RU" sz="1100" dirty="0" smtClean="0"/>
              <a:t>Согласно большинству советских, российских и западноевропейских авторитетных источников территория Азербайджана, как и всего Кавказа, принадлежит Передней Азии некоторые американские источники относят Азербайджан к региону Ближнего Востока, те же источники полагают, что граница между Европой и Азией проходит по Большому Кавказскому хребту и несколько районов Азербайджана относятся к Восточной Европе</a:t>
            </a:r>
            <a:r>
              <a:rPr lang="ru-RU" sz="1100" dirty="0"/>
              <a:t>.</a:t>
            </a:r>
          </a:p>
          <a:p>
            <a:pPr algn="just"/>
            <a:r>
              <a:rPr lang="ru-RU" sz="1100" dirty="0" smtClean="0"/>
              <a:t>Около половины территории Азербайджана занято горами. На севере — хребет Кавказа, в средней части — Кура-</a:t>
            </a:r>
            <a:r>
              <a:rPr lang="ru-RU" sz="1100" dirty="0" err="1" smtClean="0"/>
              <a:t>Аракская</a:t>
            </a:r>
            <a:r>
              <a:rPr lang="ru-RU" sz="1100" dirty="0" smtClean="0"/>
              <a:t> низменность, на юго-востоке — Талышские горы и </a:t>
            </a:r>
            <a:r>
              <a:rPr lang="ru-RU" sz="1100" dirty="0" err="1" smtClean="0"/>
              <a:t>Ленкоранская</a:t>
            </a:r>
            <a:r>
              <a:rPr lang="ru-RU" sz="1100" dirty="0" smtClean="0"/>
              <a:t> низменность</a:t>
            </a:r>
            <a:r>
              <a:rPr lang="ru-RU" sz="1100" dirty="0"/>
              <a:t>.</a:t>
            </a:r>
          </a:p>
          <a:p>
            <a:pPr algn="just"/>
            <a:r>
              <a:rPr lang="ru-RU" sz="1100" dirty="0" smtClean="0"/>
              <a:t>Азербайджан по площади — самая крупная из республик Закавказья (площадь в пределах официальных границ — около 86,6 тыс. кв. км, по факту контролируемая — около 75 тыс. кв. км). Протяжённость территории Азербайджана с севера на юг — около 400 км, а с запада на восток — около 500 км. Крайние точки: северная — гора </a:t>
            </a:r>
            <a:r>
              <a:rPr lang="ru-RU" sz="1100" dirty="0" err="1" smtClean="0"/>
              <a:t>Гутон</a:t>
            </a:r>
            <a:r>
              <a:rPr lang="ru-RU" sz="1100" dirty="0" smtClean="0"/>
              <a:t> (3648 м) (</a:t>
            </a:r>
            <a:r>
              <a:rPr lang="ru-RU" sz="1100" dirty="0"/>
              <a:t>41°54</a:t>
            </a:r>
            <a:r>
              <a:rPr lang="ru-RU" sz="1100" dirty="0" smtClean="0"/>
              <a:t>' с. ш), южная — река Астара (</a:t>
            </a:r>
            <a:r>
              <a:rPr lang="ru-RU" sz="1100" dirty="0"/>
              <a:t>38°25</a:t>
            </a:r>
            <a:r>
              <a:rPr lang="ru-RU" sz="1100" dirty="0" smtClean="0"/>
              <a:t>' с. ш), восточная — Нефтяные Камни (</a:t>
            </a:r>
            <a:r>
              <a:rPr lang="ru-RU" sz="1100" dirty="0"/>
              <a:t>50°49</a:t>
            </a:r>
            <a:r>
              <a:rPr lang="ru-RU" sz="1100" dirty="0" smtClean="0"/>
              <a:t>' в. д.), западная — озеро </a:t>
            </a:r>
            <a:r>
              <a:rPr lang="ru-RU" sz="1100" dirty="0" err="1" smtClean="0"/>
              <a:t>Джандаргель</a:t>
            </a:r>
            <a:r>
              <a:rPr lang="ru-RU" sz="1100" dirty="0" smtClean="0"/>
              <a:t> (</a:t>
            </a:r>
            <a:r>
              <a:rPr lang="ru-RU" sz="1100" dirty="0"/>
              <a:t>44°46</a:t>
            </a:r>
            <a:r>
              <a:rPr lang="ru-RU" sz="1100" dirty="0" smtClean="0"/>
              <a:t>' в. д</a:t>
            </a:r>
            <a:r>
              <a:rPr lang="ru-RU" sz="1100" dirty="0"/>
              <a:t>.).</a:t>
            </a:r>
          </a:p>
          <a:p>
            <a:pPr algn="just"/>
            <a:r>
              <a:rPr lang="ru-RU" sz="1100" dirty="0" smtClean="0"/>
              <a:t>Климатические зоны Азербайджана разнообразны — от тёплых и влажных субтропиков </a:t>
            </a:r>
            <a:r>
              <a:rPr lang="ru-RU" sz="1100" dirty="0" err="1" smtClean="0"/>
              <a:t>Ленкоранской</a:t>
            </a:r>
            <a:r>
              <a:rPr lang="ru-RU" sz="1100" dirty="0" smtClean="0"/>
              <a:t> низменности и Талыша до снежных высокогорий Кавказа. Многочисленные реки обладают значительными энергетическими ресурсами, что создаёт благоприятные условия для строительства гидростанций с водохранилищами и системами искусственного орошения. Главная река — Кура. Оросительные каналы: </a:t>
            </a:r>
            <a:r>
              <a:rPr lang="ru-RU" sz="1100" dirty="0" err="1" smtClean="0"/>
              <a:t>Верхнекарабахский</a:t>
            </a:r>
            <a:r>
              <a:rPr lang="ru-RU" sz="1100" dirty="0" smtClean="0"/>
              <a:t>, </a:t>
            </a:r>
            <a:r>
              <a:rPr lang="ru-RU" sz="1100" dirty="0" err="1" smtClean="0"/>
              <a:t>Верхнеширванский</a:t>
            </a:r>
            <a:r>
              <a:rPr lang="ru-RU" sz="1100" dirty="0" smtClean="0"/>
              <a:t> и прочие, важным является </a:t>
            </a:r>
            <a:r>
              <a:rPr lang="ru-RU" sz="1100" dirty="0" err="1" smtClean="0"/>
              <a:t>Мингечаурское</a:t>
            </a:r>
            <a:r>
              <a:rPr lang="ru-RU" sz="1100" dirty="0" smtClean="0"/>
              <a:t> водохранилище</a:t>
            </a:r>
            <a:r>
              <a:rPr lang="ru-RU" sz="1100" dirty="0"/>
              <a:t>.</a:t>
            </a:r>
          </a:p>
          <a:p>
            <a:pPr algn="just"/>
            <a:r>
              <a:rPr lang="ru-RU" sz="1100" dirty="0" smtClean="0"/>
              <a:t>Почвы преимущественно серозёмные, в горах бурые и коричневые горнолесные и горно-луговые; на </a:t>
            </a:r>
            <a:r>
              <a:rPr lang="ru-RU" sz="1100" dirty="0" err="1" smtClean="0"/>
              <a:t>Ленкоранской</a:t>
            </a:r>
            <a:r>
              <a:rPr lang="ru-RU" sz="1100" dirty="0" smtClean="0"/>
              <a:t> низменности — желтозёмы. Растительность сухих степей, полупустынь, высокогорных лугов; в горах широколиственные леса</a:t>
            </a:r>
            <a:r>
              <a:rPr lang="ru-RU" sz="1100" dirty="0"/>
              <a:t>.</a:t>
            </a:r>
          </a:p>
          <a:p>
            <a:pPr algn="just"/>
            <a:r>
              <a:rPr lang="ru-RU" sz="1100" dirty="0" smtClean="0"/>
              <a:t>Среди природных богатств особое место принадлежит прекрасным климатическим и водолечебным курортам Азербайджана</a:t>
            </a:r>
            <a:r>
              <a:rPr lang="ru-RU" sz="1100" dirty="0"/>
              <a:t>.</a:t>
            </a:r>
          </a:p>
          <a:p>
            <a:pPr algn="just"/>
            <a:endParaRPr lang="ru-RU" sz="1000" dirty="0"/>
          </a:p>
        </p:txBody>
      </p:sp>
      <p:pic>
        <p:nvPicPr>
          <p:cNvPr id="2056" name="Picture 8" descr="https://www.cia.gov/library/publications/the-world-factbook/graphics/maps/aj-map.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68144" y="2608613"/>
            <a:ext cx="3105150" cy="3333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146330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7544" y="620688"/>
            <a:ext cx="7765321" cy="1326321"/>
          </a:xfrm>
        </p:spPr>
        <p:txBody>
          <a:bodyPr/>
          <a:lstStyle/>
          <a:p>
            <a:r>
              <a:rPr lang="ru-RU" dirty="0" smtClean="0">
                <a:effectLst/>
              </a:rPr>
              <a:t>Геологическое строение </a:t>
            </a:r>
            <a:endParaRPr lang="ru-RU" dirty="0"/>
          </a:p>
        </p:txBody>
      </p:sp>
      <p:sp>
        <p:nvSpPr>
          <p:cNvPr id="3" name="Объект 2"/>
          <p:cNvSpPr>
            <a:spLocks noGrp="1"/>
          </p:cNvSpPr>
          <p:nvPr>
            <p:ph idx="1"/>
          </p:nvPr>
        </p:nvSpPr>
        <p:spPr>
          <a:xfrm>
            <a:off x="467544" y="2132856"/>
            <a:ext cx="8136904" cy="4320480"/>
          </a:xfrm>
        </p:spPr>
        <p:txBody>
          <a:bodyPr>
            <a:noAutofit/>
          </a:bodyPr>
          <a:lstStyle/>
          <a:p>
            <a:pPr algn="just"/>
            <a:r>
              <a:rPr lang="ru-RU" sz="1100" dirty="0" smtClean="0">
                <a:effectLst/>
              </a:rPr>
              <a:t>Территория Азербайджана расположена на востоке Кавказского сегмента Альпийской геосинклинальной области. С востока к Азербайджану примыкает огромная меридиональная депрессия Каспийского моря. Северная часть Азербайджана охватывает восточный отрезок сложно построенного южного крыла </a:t>
            </a:r>
            <a:r>
              <a:rPr lang="ru-RU" sz="1100" dirty="0" err="1" smtClean="0">
                <a:effectLst/>
              </a:rPr>
              <a:t>мегантиклинория</a:t>
            </a:r>
            <a:r>
              <a:rPr lang="ru-RU" sz="1100" dirty="0" smtClean="0">
                <a:effectLst/>
              </a:rPr>
              <a:t> Большого Кавказа, а также область его юго-восточного погружения. В строении этой части Азербайджана участвуют главным образом осадочные отложения юрской, меловой, палеогеновой, неогеновой и антропогеновой систем. Наиболее характерны из них: глинисто-сланцевые толщи </a:t>
            </a:r>
            <a:r>
              <a:rPr lang="ru-RU" sz="1100" dirty="0" err="1" smtClean="0">
                <a:effectLst/>
              </a:rPr>
              <a:t>среднейюры</a:t>
            </a:r>
            <a:r>
              <a:rPr lang="ru-RU" sz="1100" dirty="0" smtClean="0">
                <a:effectLst/>
              </a:rPr>
              <a:t>, </a:t>
            </a:r>
            <a:r>
              <a:rPr lang="ru-RU" sz="1100" dirty="0" err="1" smtClean="0">
                <a:effectLst/>
              </a:rPr>
              <a:t>флишевые</a:t>
            </a:r>
            <a:r>
              <a:rPr lang="ru-RU" sz="1100" dirty="0" smtClean="0">
                <a:effectLst/>
              </a:rPr>
              <a:t> образования поздней юры — раннего палеогена и </a:t>
            </a:r>
            <a:r>
              <a:rPr lang="ru-RU" sz="1100" dirty="0" err="1" smtClean="0">
                <a:effectLst/>
              </a:rPr>
              <a:t>олигоценнеогеновые</a:t>
            </a:r>
            <a:r>
              <a:rPr lang="ru-RU" sz="1100" dirty="0" smtClean="0">
                <a:effectLst/>
              </a:rPr>
              <a:t> </a:t>
            </a:r>
            <a:r>
              <a:rPr lang="ru-RU" sz="1100" dirty="0" err="1" smtClean="0">
                <a:effectLst/>
              </a:rPr>
              <a:t>молассы</a:t>
            </a:r>
            <a:r>
              <a:rPr lang="ru-RU" sz="1100" dirty="0" smtClean="0">
                <a:effectLst/>
              </a:rPr>
              <a:t>. В юго-восточном направлении древние слои сменяются всё более молодыми, и линейная складчатость замещается промежуточной и прерывистой. У южного подножия Большого Кавказа, в полосе Шеки —Шемаха развиты вулканогенные образования средней юры и мела.</a:t>
            </a:r>
          </a:p>
          <a:p>
            <a:pPr algn="just"/>
            <a:r>
              <a:rPr lang="ru-RU" sz="1100" dirty="0" smtClean="0">
                <a:effectLst/>
              </a:rPr>
              <a:t>Центральная часть Азербайджана относится к области </a:t>
            </a:r>
            <a:r>
              <a:rPr lang="ru-RU" sz="1100" dirty="0" err="1" smtClean="0">
                <a:effectLst/>
              </a:rPr>
              <a:t>Куринской</a:t>
            </a:r>
            <a:r>
              <a:rPr lang="ru-RU" sz="1100" dirty="0" smtClean="0">
                <a:effectLst/>
              </a:rPr>
              <a:t> межгорной впадины, характеризующейся накоплением мощной толщи неогеново-антропогеновых </a:t>
            </a:r>
            <a:r>
              <a:rPr lang="ru-RU" sz="1100" dirty="0" err="1" smtClean="0">
                <a:effectLst/>
              </a:rPr>
              <a:t>моласс</a:t>
            </a:r>
            <a:r>
              <a:rPr lang="ru-RU" sz="1100" dirty="0" smtClean="0">
                <a:effectLst/>
              </a:rPr>
              <a:t>. Эти отложения в полосе к югу от продольной </a:t>
            </a:r>
            <a:r>
              <a:rPr lang="ru-RU" sz="1100" dirty="0" err="1" smtClean="0">
                <a:effectLst/>
              </a:rPr>
              <a:t>Алазань-Агричайской</a:t>
            </a:r>
            <a:r>
              <a:rPr lang="ru-RU" sz="1100" dirty="0" smtClean="0">
                <a:effectLst/>
              </a:rPr>
              <a:t> депрессии смяты в крутые, отчасти надвинутые к югу, складки, а в пределах Кура-</a:t>
            </a:r>
            <a:r>
              <a:rPr lang="ru-RU" sz="1100" dirty="0" err="1" smtClean="0">
                <a:effectLst/>
              </a:rPr>
              <a:t>Араксинской</a:t>
            </a:r>
            <a:r>
              <a:rPr lang="ru-RU" sz="1100" dirty="0" smtClean="0">
                <a:effectLst/>
              </a:rPr>
              <a:t> низменности образуют пологие брахиантиклинальные поднятия. грязевой вулкан в окрестностях города </a:t>
            </a:r>
            <a:r>
              <a:rPr lang="ru-RU" sz="1100" dirty="0" err="1" smtClean="0">
                <a:effectLst/>
              </a:rPr>
              <a:t>Гобустан</a:t>
            </a:r>
            <a:r>
              <a:rPr lang="ru-RU" sz="1100" dirty="0" smtClean="0">
                <a:effectLst/>
              </a:rPr>
              <a:t> </a:t>
            </a:r>
          </a:p>
          <a:p>
            <a:pPr algn="just"/>
            <a:r>
              <a:rPr lang="ru-RU" sz="1100" dirty="0" smtClean="0">
                <a:effectLst/>
              </a:rPr>
              <a:t>В южной части Азербайджана расположена система Малого Кавказа, в сложении которой основную роль играют вулканогенные породы средней юры, вулканогенные и карбонатные отложения позднего мела и вулканогенно-терригенные отложения палеогена. На севере Малого Кавказа известны небольшие выходы метаморфических пород докембрия. Имеются многочисленные интрузии </a:t>
            </a:r>
            <a:r>
              <a:rPr lang="ru-RU" sz="1100" dirty="0" err="1" smtClean="0">
                <a:effectLst/>
              </a:rPr>
              <a:t>гранитоидов</a:t>
            </a:r>
            <a:r>
              <a:rPr lang="ru-RU" sz="1100" dirty="0" smtClean="0">
                <a:effectLst/>
              </a:rPr>
              <a:t> — позднеюрские и </a:t>
            </a:r>
            <a:r>
              <a:rPr lang="ru-RU" sz="1100" dirty="0" err="1" smtClean="0">
                <a:effectLst/>
              </a:rPr>
              <a:t>позднеэоценовые</a:t>
            </a:r>
            <a:r>
              <a:rPr lang="ru-RU" sz="1100" dirty="0" smtClean="0">
                <a:effectLst/>
              </a:rPr>
              <a:t>. На Карабахском нагорье — проявления субаэрального плиоценово-антропогенового вулканизма. Талышские горы, отделённые от Малого Кавказа поперечной депрессией нижнего Аракса, представляют собой систему осложнённых разрывами складок морских палеогеновых (внизу — вулканогенных, вверху — терригенных) и миоценовых слоев.</a:t>
            </a:r>
          </a:p>
          <a:p>
            <a:pPr algn="just"/>
            <a:r>
              <a:rPr lang="ru-RU" sz="1100" dirty="0" smtClean="0">
                <a:effectLst/>
              </a:rPr>
              <a:t> На юго-восточном погружении Большого Кавказа, в Кура-</a:t>
            </a:r>
            <a:r>
              <a:rPr lang="ru-RU" sz="1100" dirty="0" err="1" smtClean="0">
                <a:effectLst/>
              </a:rPr>
              <a:t>Араксинской</a:t>
            </a:r>
            <a:r>
              <a:rPr lang="ru-RU" sz="1100" dirty="0" smtClean="0">
                <a:effectLst/>
              </a:rPr>
              <a:t> низменности, на значительной части прилегающей к Азербайджану акватории Каспийского моря и в других районах республики расположены свыше </a:t>
            </a:r>
            <a:r>
              <a:rPr lang="ru-RU" sz="1100" dirty="0" err="1" smtClean="0">
                <a:effectLst/>
              </a:rPr>
              <a:t>двухсотгрязевых</a:t>
            </a:r>
            <a:r>
              <a:rPr lang="ru-RU" sz="1100" dirty="0" smtClean="0">
                <a:effectLst/>
              </a:rPr>
              <a:t> вулканов. Многие районы Азербайджана отличаются повышенной сейсмичностью, особенно южный склон Большого Кавказа в районе Шеки —Шемахи и южная часть Малого Кавказа, прилегающая к Араксу</a:t>
            </a:r>
            <a:r>
              <a:rPr lang="ru-RU" sz="1100" dirty="0">
                <a:effectLst/>
              </a:rPr>
              <a:t>.</a:t>
            </a:r>
            <a:endParaRPr lang="ru-RU" sz="1100" dirty="0"/>
          </a:p>
        </p:txBody>
      </p:sp>
    </p:spTree>
    <p:extLst>
      <p:ext uri="{BB962C8B-B14F-4D97-AF65-F5344CB8AC3E}">
        <p14:creationId xmlns:p14="http://schemas.microsoft.com/office/powerpoint/2010/main" val="47801638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Полезные ископаемые </a:t>
            </a:r>
            <a:endParaRPr lang="ru-RU" dirty="0"/>
          </a:p>
        </p:txBody>
      </p:sp>
      <p:sp>
        <p:nvSpPr>
          <p:cNvPr id="3" name="Объект 2"/>
          <p:cNvSpPr>
            <a:spLocks noGrp="1"/>
          </p:cNvSpPr>
          <p:nvPr>
            <p:ph idx="1"/>
          </p:nvPr>
        </p:nvSpPr>
        <p:spPr>
          <a:xfrm>
            <a:off x="30155" y="2060848"/>
            <a:ext cx="6908616" cy="3599316"/>
          </a:xfrm>
        </p:spPr>
        <p:txBody>
          <a:bodyPr>
            <a:noAutofit/>
          </a:bodyPr>
          <a:lstStyle/>
          <a:p>
            <a:pPr algn="just"/>
            <a:r>
              <a:rPr lang="ru-RU" sz="1200" dirty="0" smtClean="0"/>
              <a:t>Территория республики богата полезными ископаемыми трех видов: рудными, нерудными и топливными по происхождению.</a:t>
            </a:r>
          </a:p>
          <a:p>
            <a:pPr algn="just"/>
            <a:r>
              <a:rPr lang="ru-RU" sz="1200" dirty="0" smtClean="0"/>
              <a:t> Республика Азербайджан известна своими нефтегазовыми месторождениями. 60 % территории республики богаты нефтью и газом. Нефтегазовые месторождения находятся на Апшеронском полуострове, в шельфовой зоне Каспийского моря, архипелаге Баку и Апшерона. Запасы нефти и газа в азербайджанском секторе Каспийского моря оцениваются в 3.5 — 5 млрд т. нефти и 1000 млрд куб. м. газа. Также нефтью богаты юго-восточный Ширван, степные зоны центральной части страны: </a:t>
            </a:r>
            <a:r>
              <a:rPr lang="ru-RU" sz="1200" dirty="0" err="1" smtClean="0"/>
              <a:t>Гобустан</a:t>
            </a:r>
            <a:r>
              <a:rPr lang="ru-RU" sz="1200" dirty="0" smtClean="0"/>
              <a:t>, </a:t>
            </a:r>
            <a:r>
              <a:rPr lang="ru-RU" sz="1200" dirty="0" err="1" smtClean="0"/>
              <a:t>Джейранчёль</a:t>
            </a:r>
            <a:r>
              <a:rPr lang="ru-RU" sz="1200" dirty="0" smtClean="0"/>
              <a:t>, </a:t>
            </a:r>
            <a:r>
              <a:rPr lang="ru-RU" sz="1200" dirty="0" err="1" smtClean="0"/>
              <a:t>Аджиноур</a:t>
            </a:r>
            <a:r>
              <a:rPr lang="ru-RU" sz="1200" dirty="0" smtClean="0"/>
              <a:t> и Сиазань. </a:t>
            </a:r>
          </a:p>
          <a:p>
            <a:pPr algn="just"/>
            <a:r>
              <a:rPr lang="ru-RU" sz="1200" dirty="0" smtClean="0"/>
              <a:t>Наибольшее количество месторождений природного газа находится в </a:t>
            </a:r>
            <a:r>
              <a:rPr lang="ru-RU" sz="1200" dirty="0" err="1" smtClean="0"/>
              <a:t>Гарадаге</a:t>
            </a:r>
            <a:r>
              <a:rPr lang="ru-RU" sz="1200" dirty="0" smtClean="0"/>
              <a:t>, шельфовой зоне Каспийского моря, Баку и Апшеронском архипелаге. Малый Кавказ богат залежами руды. Здесь имеются месторождения железа, титана, золота, серебра, меди, кобальта, хромита, полиметаллов, молибдена и др. Самые крупные залежи железной руды находятся в Дашкесане. </a:t>
            </a:r>
          </a:p>
          <a:p>
            <a:pPr algn="just"/>
            <a:r>
              <a:rPr lang="ru-RU" sz="1200" dirty="0" smtClean="0"/>
              <a:t>Из нерудных месторождений большое значение имеют </a:t>
            </a:r>
            <a:r>
              <a:rPr lang="ru-RU" sz="1200" dirty="0" err="1" smtClean="0"/>
              <a:t>Гобустанский</a:t>
            </a:r>
            <a:r>
              <a:rPr lang="ru-RU" sz="1200" dirty="0" smtClean="0"/>
              <a:t>, Апшеронский и </a:t>
            </a:r>
            <a:r>
              <a:rPr lang="ru-RU" sz="1200" dirty="0" err="1" smtClean="0"/>
              <a:t>Товузский</a:t>
            </a:r>
            <a:r>
              <a:rPr lang="ru-RU" sz="1200" dirty="0" smtClean="0"/>
              <a:t> известняк, </a:t>
            </a:r>
            <a:r>
              <a:rPr lang="ru-RU" sz="1200" dirty="0" err="1" smtClean="0"/>
              <a:t>Шахтахтинский</a:t>
            </a:r>
            <a:r>
              <a:rPr lang="ru-RU" sz="1200" dirty="0" smtClean="0"/>
              <a:t> травертин (Нахичеванская АР), </a:t>
            </a:r>
            <a:r>
              <a:rPr lang="ru-RU" sz="1200" dirty="0" err="1" smtClean="0"/>
              <a:t>Дашкесанский</a:t>
            </a:r>
            <a:r>
              <a:rPr lang="ru-RU" sz="1200" dirty="0" smtClean="0"/>
              <a:t> мрамор, Верхне-</a:t>
            </a:r>
            <a:r>
              <a:rPr lang="ru-RU" sz="1200" dirty="0" err="1" smtClean="0"/>
              <a:t>Аджикендский</a:t>
            </a:r>
            <a:r>
              <a:rPr lang="ru-RU" sz="1200" dirty="0" smtClean="0"/>
              <a:t> гипс, кварцевые пески </a:t>
            </a:r>
            <a:r>
              <a:rPr lang="ru-RU" sz="1200" dirty="0" err="1" smtClean="0"/>
              <a:t>Гадживели</a:t>
            </a:r>
            <a:r>
              <a:rPr lang="ru-RU" sz="1200" dirty="0" smtClean="0"/>
              <a:t>. </a:t>
            </a:r>
          </a:p>
          <a:p>
            <a:pPr algn="just"/>
            <a:r>
              <a:rPr lang="ru-RU" sz="1200" dirty="0" smtClean="0"/>
              <a:t>На территории республики имеются источники минеральной воды с различным химическим составом. Истису в </a:t>
            </a:r>
            <a:r>
              <a:rPr lang="ru-RU" sz="1200" dirty="0" err="1" smtClean="0"/>
              <a:t>Кяльбаджарском</a:t>
            </a:r>
            <a:r>
              <a:rPr lang="ru-RU" sz="1200" dirty="0" smtClean="0"/>
              <a:t> районе, Бадамлы и Сираб — в </a:t>
            </a:r>
            <a:r>
              <a:rPr lang="ru-RU" sz="1200" dirty="0" err="1" smtClean="0"/>
              <a:t>Нахчыванской</a:t>
            </a:r>
            <a:r>
              <a:rPr lang="ru-RU" sz="1200" dirty="0" smtClean="0"/>
              <a:t> АР известны далеко за пределами Азербайджана. Минеральные воды в районах Сураханы и </a:t>
            </a:r>
            <a:r>
              <a:rPr lang="ru-RU" sz="1200" dirty="0" err="1" smtClean="0"/>
              <a:t>Зых</a:t>
            </a:r>
            <a:r>
              <a:rPr lang="ru-RU" sz="1200" dirty="0" smtClean="0"/>
              <a:t> Апшеронского полуострова, </a:t>
            </a:r>
            <a:r>
              <a:rPr lang="ru-RU" sz="1200" dirty="0" err="1" smtClean="0"/>
              <a:t>Галаалты</a:t>
            </a:r>
            <a:r>
              <a:rPr lang="ru-RU" sz="1200" dirty="0" smtClean="0"/>
              <a:t> </a:t>
            </a:r>
            <a:r>
              <a:rPr lang="ru-RU" sz="1200" dirty="0" err="1" smtClean="0"/>
              <a:t>Дивичинского</a:t>
            </a:r>
            <a:r>
              <a:rPr lang="ru-RU" sz="1200" dirty="0" smtClean="0"/>
              <a:t> района, </a:t>
            </a:r>
            <a:r>
              <a:rPr lang="ru-RU" sz="1200" dirty="0" err="1" smtClean="0"/>
              <a:t>Туршсу</a:t>
            </a:r>
            <a:r>
              <a:rPr lang="ru-RU" sz="1200" dirty="0" smtClean="0"/>
              <a:t> в </a:t>
            </a:r>
            <a:r>
              <a:rPr lang="ru-RU" sz="1200" dirty="0" err="1" smtClean="0"/>
              <a:t>Джульфинском</a:t>
            </a:r>
            <a:r>
              <a:rPr lang="ru-RU" sz="1200" dirty="0" smtClean="0"/>
              <a:t> районе отличаются целебными свойствами. На Талышских горах, южных и северо-восточных склонах Большого Кавказа преимущество составляют термальные воды</a:t>
            </a:r>
            <a:r>
              <a:rPr lang="ru-RU" sz="1200" dirty="0"/>
              <a:t>.</a:t>
            </a:r>
            <a:endParaRPr lang="ru-RU" sz="1200" dirty="0"/>
          </a:p>
        </p:txBody>
      </p:sp>
      <p:pic>
        <p:nvPicPr>
          <p:cNvPr id="4098" name="Picture 2" descr="http://www.azerbaijan.az/_Geography/_GeneralInfo/images/generalinfo_01_1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55269" y="2348880"/>
            <a:ext cx="2098530" cy="1584176"/>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4100" name="Picture 4" descr="http://www.azerbaijan.az/_Geography/_GeneralInfo/images/generalinfo_01_1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55269" y="4293096"/>
            <a:ext cx="2098530" cy="1584176"/>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712604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Рельеф</a:t>
            </a:r>
            <a:endParaRPr lang="ru-RU" dirty="0"/>
          </a:p>
        </p:txBody>
      </p:sp>
      <p:sp>
        <p:nvSpPr>
          <p:cNvPr id="3" name="Объект 2"/>
          <p:cNvSpPr>
            <a:spLocks noGrp="1"/>
          </p:cNvSpPr>
          <p:nvPr>
            <p:ph idx="1"/>
          </p:nvPr>
        </p:nvSpPr>
        <p:spPr>
          <a:xfrm>
            <a:off x="-16538" y="2060848"/>
            <a:ext cx="8981026" cy="3599316"/>
          </a:xfrm>
        </p:spPr>
        <p:txBody>
          <a:bodyPr>
            <a:noAutofit/>
          </a:bodyPr>
          <a:lstStyle/>
          <a:p>
            <a:pPr algn="just"/>
            <a:r>
              <a:rPr lang="ru-RU" sz="1100" dirty="0" smtClean="0"/>
              <a:t>Рельеф</a:t>
            </a:r>
            <a:r>
              <a:rPr lang="ru-RU" sz="1100" dirty="0"/>
              <a:t> </a:t>
            </a:r>
            <a:r>
              <a:rPr lang="ru-RU" sz="1100" dirty="0" err="1"/>
              <a:t>Азербайджанa</a:t>
            </a:r>
            <a:r>
              <a:rPr lang="ru-RU" sz="1100" dirty="0"/>
              <a:t> весьма разнообразен. Здесь преобладают преимущественно две формы рельефа: низменности и высокогорья. </a:t>
            </a:r>
            <a:endParaRPr lang="ru-RU" sz="1100" dirty="0" smtClean="0"/>
          </a:p>
          <a:p>
            <a:pPr algn="just"/>
            <a:r>
              <a:rPr lang="ru-RU" sz="1100" dirty="0" smtClean="0"/>
              <a:t>Более </a:t>
            </a:r>
            <a:r>
              <a:rPr lang="ru-RU" sz="1100" dirty="0"/>
              <a:t>половины территории Азербайджана занимают горы, относящиеся к системе Большого Кавказа на севере и Малого </a:t>
            </a:r>
            <a:r>
              <a:rPr lang="ru-RU" sz="1100" dirty="0" smtClean="0"/>
              <a:t>Кавказа на </a:t>
            </a:r>
            <a:r>
              <a:rPr lang="ru-RU" sz="1100" dirty="0"/>
              <a:t>западе и юго-западе. Вместе с Талышскими горами, они охватывают Кура-</a:t>
            </a:r>
            <a:r>
              <a:rPr lang="ru-RU" sz="1100" dirty="0" err="1"/>
              <a:t>Араксинскую</a:t>
            </a:r>
            <a:r>
              <a:rPr lang="ru-RU" sz="1100" dirty="0"/>
              <a:t> низменность с севера, запада и юго-востока. </a:t>
            </a:r>
            <a:endParaRPr lang="ru-RU" sz="1100" dirty="0" smtClean="0"/>
          </a:p>
          <a:p>
            <a:pPr algn="just"/>
            <a:r>
              <a:rPr lang="ru-RU" sz="1100" dirty="0" smtClean="0"/>
              <a:t>Средняя </a:t>
            </a:r>
            <a:r>
              <a:rPr lang="ru-RU" sz="1100" dirty="0"/>
              <a:t>возвышенность республики составляет до 400 метров. Амплитуда высот суши колеблется от — 26, 5 м (Кура-</a:t>
            </a:r>
            <a:r>
              <a:rPr lang="ru-RU" sz="1100" dirty="0" err="1"/>
              <a:t>Араксинская</a:t>
            </a:r>
            <a:r>
              <a:rPr lang="ru-RU" sz="1100" dirty="0"/>
              <a:t> низменность) ниже уровня океана до 4466 м абсолютной высоты (вершина </a:t>
            </a:r>
            <a:r>
              <a:rPr lang="ru-RU" sz="1100" dirty="0" err="1"/>
              <a:t>Базардюзю</a:t>
            </a:r>
            <a:r>
              <a:rPr lang="ru-RU" sz="1100" dirty="0"/>
              <a:t>). Видно, что на территории республики разница высоты составляет 4500 метров. </a:t>
            </a:r>
            <a:endParaRPr lang="ru-RU" sz="1100" dirty="0" smtClean="0"/>
          </a:p>
          <a:p>
            <a:pPr algn="just"/>
            <a:r>
              <a:rPr lang="ru-RU" sz="1100" dirty="0" smtClean="0"/>
              <a:t>В </a:t>
            </a:r>
            <a:r>
              <a:rPr lang="ru-RU" sz="1100" dirty="0"/>
              <a:t>юго-восточной части Большого Кавказа имеется два горных хребта: с вершиной </a:t>
            </a:r>
            <a:r>
              <a:rPr lang="ru-RU" sz="1100" dirty="0" err="1"/>
              <a:t>Базардюзю</a:t>
            </a:r>
            <a:r>
              <a:rPr lang="ru-RU" sz="1100" dirty="0"/>
              <a:t> (4466 метров) Главный или водораздельный, с </a:t>
            </a:r>
            <a:r>
              <a:rPr lang="ru-RU" sz="1100" dirty="0" smtClean="0"/>
              <a:t>вершиной Шахдаг</a:t>
            </a:r>
            <a:r>
              <a:rPr lang="ru-RU" sz="1100" dirty="0"/>
              <a:t> (4244 метра) Большой или Боковой. К юго-западу горные хребты постепенно уменьшаются на 1000—700 метров. Главный Кавказский </a:t>
            </a:r>
            <a:r>
              <a:rPr lang="ru-RU" sz="1100" dirty="0" err="1"/>
              <a:t>хребетокружен</a:t>
            </a:r>
            <a:r>
              <a:rPr lang="ru-RU" sz="1100" dirty="0"/>
              <a:t> предгорьями: на северо-западе — равнинные луга, на юго-востоке — </a:t>
            </a:r>
            <a:r>
              <a:rPr lang="ru-RU" sz="1100" dirty="0" err="1"/>
              <a:t>Гобустан</a:t>
            </a:r>
            <a:r>
              <a:rPr lang="ru-RU" sz="1100" dirty="0"/>
              <a:t>, на юго-западе — </a:t>
            </a:r>
            <a:r>
              <a:rPr lang="ru-RU" sz="1100" dirty="0" err="1"/>
              <a:t>Алазань-Хафтаран</a:t>
            </a:r>
            <a:r>
              <a:rPr lang="ru-RU" sz="1100" dirty="0"/>
              <a:t>, на северо-востоке — Гусарская наклонная равнина. </a:t>
            </a:r>
            <a:endParaRPr lang="ru-RU" sz="1100" dirty="0" smtClean="0"/>
          </a:p>
          <a:p>
            <a:pPr algn="just"/>
            <a:r>
              <a:rPr lang="ru-RU" sz="1100" dirty="0" smtClean="0"/>
              <a:t>Малый </a:t>
            </a:r>
            <a:r>
              <a:rPr lang="ru-RU" sz="1100" dirty="0"/>
              <a:t>Кавказ охватывает юго-западную и западную части республики, обладает сравнительно небольшой возвышенностью, состоит из ряда хребтов и лугов, является горной территорией со сложной структурой. Основными горными хребтами являются </a:t>
            </a:r>
            <a:r>
              <a:rPr lang="ru-RU" sz="1100" dirty="0" err="1"/>
              <a:t>Муровдаг</a:t>
            </a:r>
            <a:r>
              <a:rPr lang="ru-RU" sz="1100" dirty="0"/>
              <a:t>, Шахдаг и Зангезур. Карабахское плоскогорье, начиная от юга </a:t>
            </a:r>
            <a:r>
              <a:rPr lang="ru-RU" sz="1100" dirty="0" err="1"/>
              <a:t>Муровдага</a:t>
            </a:r>
            <a:r>
              <a:rPr lang="ru-RU" sz="1100" dirty="0"/>
              <a:t> до реки Аракс, находится на дугообразных конусах потухших вулканов и лаве четвёртого периода. </a:t>
            </a:r>
            <a:endParaRPr lang="ru-RU" sz="1100" dirty="0" smtClean="0"/>
          </a:p>
          <a:p>
            <a:pPr algn="just"/>
            <a:r>
              <a:rPr lang="ru-RU" sz="1100" dirty="0" smtClean="0"/>
              <a:t>Талышские </a:t>
            </a:r>
            <a:r>
              <a:rPr lang="ru-RU" sz="1100" dirty="0"/>
              <a:t>горы расположены на юго-восточной окраине страны и составляют переходное звено от гор Малого Кавказа до </a:t>
            </a:r>
            <a:r>
              <a:rPr lang="ru-RU" sz="1100" dirty="0" err="1"/>
              <a:t>Эльбурских</a:t>
            </a:r>
            <a:r>
              <a:rPr lang="ru-RU" sz="1100" dirty="0"/>
              <a:t> гор. Они состоят из трех основных горных хребтов высотой 2477 метров. Кура-</a:t>
            </a:r>
            <a:r>
              <a:rPr lang="ru-RU" sz="1100" dirty="0" err="1"/>
              <a:t>Араксинская</a:t>
            </a:r>
            <a:r>
              <a:rPr lang="ru-RU" sz="1100" dirty="0"/>
              <a:t> низменность охватывает пространство между Большим и Малым Кавказом, Талышскими горами. Являясь самой крупной на Южном Кавказе межгорной низменностью, она занимает центральную часть страны. Низменность между реками Кура и Аракс делится на 5 равнин: </a:t>
            </a:r>
            <a:r>
              <a:rPr lang="ru-RU" sz="1100" dirty="0" err="1"/>
              <a:t>Мугансую</a:t>
            </a:r>
            <a:r>
              <a:rPr lang="ru-RU" sz="1100" dirty="0"/>
              <a:t>, </a:t>
            </a:r>
            <a:r>
              <a:rPr lang="ru-RU" sz="1100" dirty="0" err="1"/>
              <a:t>Мильскую</a:t>
            </a:r>
            <a:r>
              <a:rPr lang="ru-RU" sz="1100" dirty="0"/>
              <a:t>, Карабахскую, </a:t>
            </a:r>
            <a:r>
              <a:rPr lang="ru-RU" sz="1100" dirty="0" err="1"/>
              <a:t>Ширванскую</a:t>
            </a:r>
            <a:r>
              <a:rPr lang="ru-RU" sz="1100" dirty="0"/>
              <a:t> и </a:t>
            </a:r>
            <a:r>
              <a:rPr lang="ru-RU" sz="1100" dirty="0" err="1"/>
              <a:t>Сальянскую</a:t>
            </a:r>
            <a:r>
              <a:rPr lang="ru-RU" sz="1100" dirty="0"/>
              <a:t>. </a:t>
            </a:r>
            <a:endParaRPr lang="ru-RU" sz="1100" dirty="0" smtClean="0"/>
          </a:p>
          <a:p>
            <a:pPr algn="just"/>
            <a:r>
              <a:rPr lang="ru-RU" sz="1100" dirty="0" smtClean="0"/>
              <a:t>К </a:t>
            </a:r>
            <a:r>
              <a:rPr lang="ru-RU" sz="1100" dirty="0"/>
              <a:t>северу от Апшеронского полуострова, на берегах Каспийского моря находится Самур-</a:t>
            </a:r>
            <a:r>
              <a:rPr lang="ru-RU" sz="1100" dirty="0" err="1"/>
              <a:t>Дивичинская</a:t>
            </a:r>
            <a:r>
              <a:rPr lang="ru-RU" sz="1100" dirty="0"/>
              <a:t> низменность, опирающаяся на Гусарскую наклонную равнину. К югу от Апшеронского полуострова, вдоль склонов Талышских гор, проходит узкая полоса </a:t>
            </a:r>
            <a:r>
              <a:rPr lang="ru-RU" sz="1100" dirty="0" err="1"/>
              <a:t>Лянкяранской</a:t>
            </a:r>
            <a:r>
              <a:rPr lang="ru-RU" sz="1100" dirty="0"/>
              <a:t> низменности. Большая часть Кура-</a:t>
            </a:r>
            <a:r>
              <a:rPr lang="ru-RU" sz="1100" dirty="0" err="1"/>
              <a:t>Араксинской</a:t>
            </a:r>
            <a:r>
              <a:rPr lang="ru-RU" sz="1100" dirty="0"/>
              <a:t>, Самур-</a:t>
            </a:r>
            <a:r>
              <a:rPr lang="ru-RU" sz="1100" dirty="0" err="1"/>
              <a:t>Дивичинской</a:t>
            </a:r>
            <a:r>
              <a:rPr lang="ru-RU" sz="1100" dirty="0"/>
              <a:t>, </a:t>
            </a:r>
            <a:r>
              <a:rPr lang="ru-RU" sz="1100" dirty="0" err="1"/>
              <a:t>Лянкяранской</a:t>
            </a:r>
            <a:r>
              <a:rPr lang="ru-RU" sz="1100" dirty="0"/>
              <a:t> низменности, а также Апшеронского полуострова находится ниже океанского уровня (до −28 м).</a:t>
            </a:r>
            <a:endParaRPr lang="ru-RU" sz="1100" dirty="0"/>
          </a:p>
        </p:txBody>
      </p:sp>
    </p:spTree>
    <p:extLst>
      <p:ext uri="{BB962C8B-B14F-4D97-AF65-F5344CB8AC3E}">
        <p14:creationId xmlns:p14="http://schemas.microsoft.com/office/powerpoint/2010/main" val="52035913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Климат</a:t>
            </a:r>
            <a:endParaRPr lang="ru-RU" dirty="0"/>
          </a:p>
        </p:txBody>
      </p:sp>
      <p:sp>
        <p:nvSpPr>
          <p:cNvPr id="3" name="Объект 2"/>
          <p:cNvSpPr>
            <a:spLocks noGrp="1"/>
          </p:cNvSpPr>
          <p:nvPr>
            <p:ph idx="1"/>
          </p:nvPr>
        </p:nvSpPr>
        <p:spPr>
          <a:xfrm>
            <a:off x="21190" y="2060848"/>
            <a:ext cx="5334743" cy="3803333"/>
          </a:xfrm>
        </p:spPr>
        <p:txBody>
          <a:bodyPr>
            <a:noAutofit/>
          </a:bodyPr>
          <a:lstStyle/>
          <a:p>
            <a:pPr algn="just" fontAlgn="base"/>
            <a:r>
              <a:rPr lang="ru-RU" sz="1100" dirty="0"/>
              <a:t>На климат Азербайджана основное влияние оказывают географическое положение, рельеф и Каспийское море. Здесь наблюдаются полупустынный климат, климат сухих степей, субтропический, средний и холодный климат. Согласно </a:t>
            </a:r>
            <a:r>
              <a:rPr lang="ru-RU" sz="1100" dirty="0" err="1"/>
              <a:t>В.В.Кеппену</a:t>
            </a:r>
            <a:r>
              <a:rPr lang="ru-RU" sz="1100" dirty="0"/>
              <a:t>, в Азербайджане наблюдаются 8 из 11 имеющихся в мире типов климата. Сухой субтропический климат характерен </a:t>
            </a:r>
            <a:r>
              <a:rPr lang="ru-RU" sz="1100" dirty="0" err="1"/>
              <a:t>Абшерону</a:t>
            </a:r>
            <a:r>
              <a:rPr lang="ru-RU" sz="1100" dirty="0"/>
              <a:t> и Кура-</a:t>
            </a:r>
            <a:r>
              <a:rPr lang="ru-RU" sz="1100" dirty="0" err="1"/>
              <a:t>Аразской</a:t>
            </a:r>
            <a:r>
              <a:rPr lang="ru-RU" sz="1100" dirty="0"/>
              <a:t> низменности. Влажный субтропический климат наблюдается только на юге Талышских гор, характерен для предгорных территорий и </a:t>
            </a:r>
            <a:r>
              <a:rPr lang="ru-RU" sz="1100" dirty="0" err="1"/>
              <a:t>Лянкяранской</a:t>
            </a:r>
            <a:r>
              <a:rPr lang="ru-RU" sz="1100" dirty="0"/>
              <a:t> низменности. Умеренный климат, наблюдающийся в основном на покрытых лесами возвышенностях Большого и Малого Кавказа, делится на сухой, умеренно-теплый сухой, умеренно-теплый влажный и холодный. Холодный климат наблюдается на высоких горных хребтах, вершинах Большого и Малого Кавказа, поясах альпийских и субальпийских лугов. В то время как в низменности среднегодовая температура воздуха в низинах составляет 15° С, в горных районах он меняется от 0° и ниже. Температура в июле в центральных равнинных районах составляет 27°, в горных районах — 5°.</a:t>
            </a:r>
          </a:p>
          <a:p>
            <a:pPr algn="just" fontAlgn="base"/>
            <a:r>
              <a:rPr lang="ru-RU" sz="1100" dirty="0"/>
              <a:t>Абсолютный максимум равен 43°, абсолютный минимум — 30°. Данные высокие показатели наблюдаются в </a:t>
            </a:r>
            <a:r>
              <a:rPr lang="ru-RU" sz="1100" dirty="0" err="1"/>
              <a:t>Нахчыване</a:t>
            </a:r>
            <a:r>
              <a:rPr lang="ru-RU" sz="1100" dirty="0"/>
              <a:t> и высоких горах. Осадки также неравномерно распределены по территории страны. В течение года на </a:t>
            </a:r>
            <a:r>
              <a:rPr lang="ru-RU" sz="1100" dirty="0" err="1"/>
              <a:t>Абшеронском</a:t>
            </a:r>
            <a:r>
              <a:rPr lang="ru-RU" sz="1100" dirty="0"/>
              <a:t> полуострове и на </a:t>
            </a:r>
            <a:r>
              <a:rPr lang="ru-RU" sz="1100" dirty="0" err="1"/>
              <a:t>приаразской</a:t>
            </a:r>
            <a:r>
              <a:rPr lang="ru-RU" sz="1100" dirty="0"/>
              <a:t> полосе </a:t>
            </a:r>
            <a:r>
              <a:rPr lang="ru-RU" sz="1100" dirty="0" err="1"/>
              <a:t>Нахчыванской</a:t>
            </a:r>
            <a:r>
              <a:rPr lang="ru-RU" sz="1100" dirty="0"/>
              <a:t> АР осадков выпадает меньше 200 мм. В Кура-</a:t>
            </a:r>
            <a:r>
              <a:rPr lang="ru-RU" sz="1100" dirty="0" err="1"/>
              <a:t>Аразской</a:t>
            </a:r>
            <a:r>
              <a:rPr lang="ru-RU" sz="1100" dirty="0"/>
              <a:t> низменности количество осадков наблюдается в количестве 200 — 300 мм, на северо-восточных склонах Малого и Большого Кавказа — 600-800 мм. На южных склонах Большого Кавказа, возвышенностях 2000-2500 метров осадки доходят до 1200-1500 мм. Наибольшие осадки выпадают на юге </a:t>
            </a:r>
            <a:r>
              <a:rPr lang="ru-RU" sz="1100" dirty="0" err="1"/>
              <a:t>Лянкяранской</a:t>
            </a:r>
            <a:r>
              <a:rPr lang="ru-RU" sz="1100" dirty="0"/>
              <a:t> низменности и склонах Талышских гор- 1200- 1700 мм.</a:t>
            </a:r>
          </a:p>
          <a:p>
            <a:pPr algn="just" fontAlgn="base"/>
            <a:r>
              <a:rPr lang="ru-RU" sz="1100" dirty="0"/>
              <a:t>Господствующие ветра на северном (</a:t>
            </a:r>
            <a:r>
              <a:rPr lang="ru-RU" sz="1100" dirty="0" err="1"/>
              <a:t>Абшеронский</a:t>
            </a:r>
            <a:r>
              <a:rPr lang="ru-RU" sz="1100" dirty="0"/>
              <a:t> полуостров), юго-западном (Кура-</a:t>
            </a:r>
            <a:r>
              <a:rPr lang="ru-RU" sz="1100" dirty="0" err="1"/>
              <a:t>Аразская</a:t>
            </a:r>
            <a:r>
              <a:rPr lang="ru-RU" sz="1100" dirty="0"/>
              <a:t> низменность) и южном (</a:t>
            </a:r>
            <a:r>
              <a:rPr lang="ru-RU" sz="1100" dirty="0" err="1"/>
              <a:t>Лянкяранская</a:t>
            </a:r>
            <a:r>
              <a:rPr lang="ru-RU" sz="1100" dirty="0"/>
              <a:t> низменность) направлениях.</a:t>
            </a:r>
          </a:p>
          <a:p>
            <a:pPr algn="just"/>
            <a:endParaRPr lang="ru-RU" sz="1100" dirty="0"/>
          </a:p>
        </p:txBody>
      </p:sp>
      <p:pic>
        <p:nvPicPr>
          <p:cNvPr id="5122" name="Picture 2" descr="http://bpperm.ru/wp-content/uploads/2017/05/azerbaydzhan-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08104" y="2204864"/>
            <a:ext cx="3341829" cy="2016223"/>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5124" name="Picture 4" descr="http://azertravel.ru/images/azer-pictures/cities/West_of_Baku/Goygol_lake/0164_Goygol_lake_%D0%9E%D0%B7%D0%B5%D1%80%D0%BE_%D0%93%D1%91%D0%B9%D0%B3%D1%91%D0%BB%D1%8C.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08104" y="4221087"/>
            <a:ext cx="3341829" cy="2232249"/>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64906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dirty="0"/>
              <a:t>Внутренние воды</a:t>
            </a:r>
            <a:endParaRPr lang="ru-RU" dirty="0"/>
          </a:p>
        </p:txBody>
      </p:sp>
      <p:sp>
        <p:nvSpPr>
          <p:cNvPr id="3" name="Объект 2"/>
          <p:cNvSpPr>
            <a:spLocks noGrp="1"/>
          </p:cNvSpPr>
          <p:nvPr>
            <p:ph idx="1"/>
          </p:nvPr>
        </p:nvSpPr>
        <p:spPr>
          <a:xfrm>
            <a:off x="14037" y="1988840"/>
            <a:ext cx="6768752" cy="4044455"/>
          </a:xfrm>
        </p:spPr>
        <p:txBody>
          <a:bodyPr>
            <a:normAutofit fontScale="25000" lnSpcReduction="20000"/>
          </a:bodyPr>
          <a:lstStyle/>
          <a:p>
            <a:pPr algn="just" fontAlgn="base"/>
            <a:r>
              <a:rPr lang="ru-RU" sz="4400" dirty="0"/>
              <a:t>Густая речная сеть республики покрыла ее территорию, словно голубая паутина. В Азербайджане имеются 8400 крупных и мелких рек. Из них 850 имеют длину более 5 км. Всего 24 реки имеют длину свыше 100 км.</a:t>
            </a:r>
          </a:p>
          <a:p>
            <a:pPr algn="just" fontAlgn="base"/>
            <a:r>
              <a:rPr lang="ru-RU" sz="4400" dirty="0"/>
              <a:t>Реки Кура и </a:t>
            </a:r>
            <a:r>
              <a:rPr lang="ru-RU" sz="4400" dirty="0" err="1"/>
              <a:t>Араз</a:t>
            </a:r>
            <a:r>
              <a:rPr lang="ru-RU" sz="4400" dirty="0"/>
              <a:t> самые крупные реки Кавказа, являются основными источниками орошения и гидроэнергии. Река Кура берет начало на северо-восточном склоне горы </a:t>
            </a:r>
            <a:r>
              <a:rPr lang="ru-RU" sz="4400" dirty="0" err="1"/>
              <a:t>Гызылгядик</a:t>
            </a:r>
            <a:r>
              <a:rPr lang="ru-RU" sz="4400" dirty="0"/>
              <a:t>, на участке максимальной возвышенности в 2740 метров. Кура протекает по территории Грузии, входит на территорию Азербайджана. Протекая по Кура-</a:t>
            </a:r>
            <a:r>
              <a:rPr lang="ru-RU" sz="4400" dirty="0" err="1"/>
              <a:t>Аразской</a:t>
            </a:r>
            <a:r>
              <a:rPr lang="ru-RU" sz="4400" dirty="0"/>
              <a:t> низменности, впадает в Каспийское море. Общая протяженность Куры — 1515 км, на территории Азербайджанской Республики ее длина достигает 906 км. Площадь бассейна — 188 тысяч квадратных километров. На реке Кура построены </a:t>
            </a:r>
            <a:r>
              <a:rPr lang="ru-RU" sz="4400" dirty="0" err="1"/>
              <a:t>Мингячевирское</a:t>
            </a:r>
            <a:r>
              <a:rPr lang="ru-RU" sz="4400" dirty="0"/>
              <a:t>, </a:t>
            </a:r>
            <a:r>
              <a:rPr lang="ru-RU" sz="4400" dirty="0" err="1"/>
              <a:t>Шамкирское</a:t>
            </a:r>
            <a:r>
              <a:rPr lang="ru-RU" sz="4400" dirty="0"/>
              <a:t> и </a:t>
            </a:r>
            <a:r>
              <a:rPr lang="ru-RU" sz="4400" dirty="0" err="1"/>
              <a:t>Еникендское</a:t>
            </a:r>
            <a:r>
              <a:rPr lang="ru-RU" sz="4400" dirty="0"/>
              <a:t> водохранилища, плотины, гидроэлектростанции. С помощью проведенных из </a:t>
            </a:r>
            <a:r>
              <a:rPr lang="ru-RU" sz="4400" dirty="0" err="1"/>
              <a:t>Мингячевирского</a:t>
            </a:r>
            <a:r>
              <a:rPr lang="ru-RU" sz="4400" dirty="0"/>
              <a:t> водохранилища Верхне-Карабахского и Верхне-</a:t>
            </a:r>
            <a:r>
              <a:rPr lang="ru-RU" sz="4400" dirty="0" err="1"/>
              <a:t>Ширванского</a:t>
            </a:r>
            <a:r>
              <a:rPr lang="ru-RU" sz="4400" dirty="0"/>
              <a:t> каналов, орошаются земли Кура-</a:t>
            </a:r>
            <a:r>
              <a:rPr lang="ru-RU" sz="4400" dirty="0" err="1"/>
              <a:t>Аразской</a:t>
            </a:r>
            <a:r>
              <a:rPr lang="ru-RU" sz="4400" dirty="0"/>
              <a:t> низменности.</a:t>
            </a:r>
          </a:p>
          <a:p>
            <a:pPr algn="just" fontAlgn="base"/>
            <a:r>
              <a:rPr lang="ru-RU" sz="4400" dirty="0"/>
              <a:t>Река </a:t>
            </a:r>
            <a:r>
              <a:rPr lang="ru-RU" sz="4400" dirty="0" err="1"/>
              <a:t>Араз</a:t>
            </a:r>
            <a:r>
              <a:rPr lang="ru-RU" sz="4400" dirty="0"/>
              <a:t> берет начало не территории Турции на </a:t>
            </a:r>
            <a:r>
              <a:rPr lang="ru-RU" sz="4400" dirty="0" err="1"/>
              <a:t>Бингёльском</a:t>
            </a:r>
            <a:r>
              <a:rPr lang="ru-RU" sz="4400" dirty="0"/>
              <a:t> хребте, близ города Сабирабада (село </a:t>
            </a:r>
            <a:r>
              <a:rPr lang="ru-RU" sz="4400" dirty="0" err="1"/>
              <a:t>Суговушан</a:t>
            </a:r>
            <a:r>
              <a:rPr lang="ru-RU" sz="4400" dirty="0"/>
              <a:t>) сливается с Курой. Её протяженность составляет1072 км, площадь бассейна — 102 тысяч квадратных километров.</a:t>
            </a:r>
          </a:p>
          <a:p>
            <a:pPr algn="just" fontAlgn="base"/>
            <a:r>
              <a:rPr lang="ru-RU" sz="4400" dirty="0"/>
              <a:t>Самур — самая крупная река на северо-востоке Азербайджана. Она берет начало на территории Дагестана, на высоте 3600 метров и впадает в Каспийское море. Её протяженность равна 216 км, площадь бассейна — 4,4 тысячи квадратных километров. Наряду с рекой Самур, в Каспийское море впадают также реки </a:t>
            </a:r>
            <a:r>
              <a:rPr lang="ru-RU" sz="4400" dirty="0" err="1"/>
              <a:t>Гусарчай</a:t>
            </a:r>
            <a:r>
              <a:rPr lang="ru-RU" sz="4400" dirty="0"/>
              <a:t>, </a:t>
            </a:r>
            <a:r>
              <a:rPr lang="ru-RU" sz="4400" dirty="0" err="1"/>
              <a:t>Гудьялчай</a:t>
            </a:r>
            <a:r>
              <a:rPr lang="ru-RU" sz="4400" dirty="0"/>
              <a:t>, </a:t>
            </a:r>
            <a:r>
              <a:rPr lang="ru-RU" sz="4400" dirty="0" err="1"/>
              <a:t>Вяльвялячай</a:t>
            </a:r>
            <a:r>
              <a:rPr lang="ru-RU" sz="4400" dirty="0"/>
              <a:t>, </a:t>
            </a:r>
            <a:r>
              <a:rPr lang="ru-RU" sz="4400" dirty="0" err="1"/>
              <a:t>Сумгаитчай</a:t>
            </a:r>
            <a:r>
              <a:rPr lang="ru-RU" sz="4400" dirty="0"/>
              <a:t>, </a:t>
            </a:r>
            <a:r>
              <a:rPr lang="ru-RU" sz="4400" dirty="0" err="1"/>
              <a:t>Виляшчай</a:t>
            </a:r>
            <a:r>
              <a:rPr lang="ru-RU" sz="4400" dirty="0"/>
              <a:t>, </a:t>
            </a:r>
            <a:r>
              <a:rPr lang="ru-RU" sz="4400" dirty="0" err="1"/>
              <a:t>Лянкяранчай</a:t>
            </a:r>
            <a:r>
              <a:rPr lang="ru-RU" sz="4400" dirty="0"/>
              <a:t> и </a:t>
            </a:r>
            <a:r>
              <a:rPr lang="ru-RU" sz="4400" dirty="0" err="1"/>
              <a:t>Астарачай</a:t>
            </a:r>
            <a:r>
              <a:rPr lang="ru-RU" sz="4400" dirty="0"/>
              <a:t>.</a:t>
            </a:r>
          </a:p>
          <a:p>
            <a:pPr algn="just" fontAlgn="base"/>
            <a:r>
              <a:rPr lang="ru-RU" sz="4400" dirty="0"/>
              <a:t>В Азербайджане достаточно много горных рек, большинство из них питаются за счет снега и дождей. Мелкие реки </a:t>
            </a:r>
            <a:r>
              <a:rPr lang="ru-RU" sz="4400" dirty="0" err="1"/>
              <a:t>Балакянчай</a:t>
            </a:r>
            <a:r>
              <a:rPr lang="ru-RU" sz="4400" dirty="0"/>
              <a:t>, </a:t>
            </a:r>
            <a:r>
              <a:rPr lang="ru-RU" sz="4400" dirty="0" err="1"/>
              <a:t>Талачай</a:t>
            </a:r>
            <a:r>
              <a:rPr lang="ru-RU" sz="4400" dirty="0"/>
              <a:t>, </a:t>
            </a:r>
            <a:r>
              <a:rPr lang="ru-RU" sz="4400" dirty="0" err="1"/>
              <a:t>Катехчай</a:t>
            </a:r>
            <a:r>
              <a:rPr lang="ru-RU" sz="4400" dirty="0"/>
              <a:t>, </a:t>
            </a:r>
            <a:r>
              <a:rPr lang="ru-RU" sz="4400" dirty="0" err="1"/>
              <a:t>Кюрмюкчай</a:t>
            </a:r>
            <a:r>
              <a:rPr lang="ru-RU" sz="4400" dirty="0"/>
              <a:t>, </a:t>
            </a:r>
            <a:r>
              <a:rPr lang="ru-RU" sz="4400" dirty="0" err="1"/>
              <a:t>Кишчай</a:t>
            </a:r>
            <a:r>
              <a:rPr lang="ru-RU" sz="4400" dirty="0"/>
              <a:t> и другие, русло которых начинается с Большого Кавказа, на </a:t>
            </a:r>
            <a:r>
              <a:rPr lang="ru-RU" sz="4400" dirty="0" err="1"/>
              <a:t>Алазань-Айричайской</a:t>
            </a:r>
            <a:r>
              <a:rPr lang="ru-RU" sz="4400" dirty="0"/>
              <a:t> долине соединяются с </a:t>
            </a:r>
            <a:r>
              <a:rPr lang="ru-RU" sz="4400" dirty="0" err="1"/>
              <a:t>Алазанью</a:t>
            </a:r>
            <a:r>
              <a:rPr lang="ru-RU" sz="4400" dirty="0"/>
              <a:t> и </a:t>
            </a:r>
            <a:r>
              <a:rPr lang="ru-RU" sz="4400" dirty="0" err="1"/>
              <a:t>Айричаем</a:t>
            </a:r>
            <a:r>
              <a:rPr lang="ru-RU" sz="4400" dirty="0"/>
              <a:t>.</a:t>
            </a:r>
          </a:p>
          <a:p>
            <a:pPr algn="just" fontAlgn="base"/>
            <a:r>
              <a:rPr lang="ru-RU" sz="4400" dirty="0"/>
              <a:t>Берущие начало с Малого Кавказа </a:t>
            </a:r>
            <a:r>
              <a:rPr lang="ru-RU" sz="4400" dirty="0" err="1"/>
              <a:t>Агстафачай</a:t>
            </a:r>
            <a:r>
              <a:rPr lang="ru-RU" sz="4400" dirty="0"/>
              <a:t>, </a:t>
            </a:r>
            <a:r>
              <a:rPr lang="ru-RU" sz="4400" dirty="0" err="1"/>
              <a:t>Товузчай</a:t>
            </a:r>
            <a:r>
              <a:rPr lang="ru-RU" sz="4400" dirty="0"/>
              <a:t>, </a:t>
            </a:r>
            <a:r>
              <a:rPr lang="ru-RU" sz="4400" dirty="0" err="1"/>
              <a:t>Асрикчай</a:t>
            </a:r>
            <a:r>
              <a:rPr lang="ru-RU" sz="4400" dirty="0"/>
              <a:t>, </a:t>
            </a:r>
            <a:r>
              <a:rPr lang="ru-RU" sz="4400" dirty="0" err="1"/>
              <a:t>Зяйямчай</a:t>
            </a:r>
            <a:r>
              <a:rPr lang="ru-RU" sz="4400" dirty="0"/>
              <a:t>, </a:t>
            </a:r>
            <a:r>
              <a:rPr lang="ru-RU" sz="4400" dirty="0" err="1"/>
              <a:t>Шамкирчай</a:t>
            </a:r>
            <a:r>
              <a:rPr lang="ru-RU" sz="4400" dirty="0"/>
              <a:t>, </a:t>
            </a:r>
            <a:r>
              <a:rPr lang="ru-RU" sz="4400" dirty="0" err="1"/>
              <a:t>Гянджачай</a:t>
            </a:r>
            <a:r>
              <a:rPr lang="ru-RU" sz="4400" dirty="0"/>
              <a:t>, </a:t>
            </a:r>
            <a:r>
              <a:rPr lang="ru-RU" sz="4400" dirty="0" err="1"/>
              <a:t>Кюрякчай</a:t>
            </a:r>
            <a:r>
              <a:rPr lang="ru-RU" sz="4400" dirty="0"/>
              <a:t>, </a:t>
            </a:r>
            <a:r>
              <a:rPr lang="ru-RU" sz="4400" dirty="0" err="1"/>
              <a:t>Тертерчай</a:t>
            </a:r>
            <a:r>
              <a:rPr lang="ru-RU" sz="4400" dirty="0"/>
              <a:t> соединяются с Курой. </a:t>
            </a:r>
            <a:r>
              <a:rPr lang="ru-RU" sz="4400" dirty="0" err="1"/>
              <a:t>Акеричай</a:t>
            </a:r>
            <a:r>
              <a:rPr lang="ru-RU" sz="4400" dirty="0"/>
              <a:t>, </a:t>
            </a:r>
            <a:r>
              <a:rPr lang="ru-RU" sz="4400" dirty="0" err="1"/>
              <a:t>Охчучай</a:t>
            </a:r>
            <a:r>
              <a:rPr lang="ru-RU" sz="4400" dirty="0"/>
              <a:t> и </a:t>
            </a:r>
            <a:r>
              <a:rPr lang="ru-RU" sz="4400" dirty="0" err="1"/>
              <a:t>Арпачай</a:t>
            </a:r>
            <a:r>
              <a:rPr lang="ru-RU" sz="4400" dirty="0"/>
              <a:t> на территории </a:t>
            </a:r>
            <a:r>
              <a:rPr lang="ru-RU" sz="4400" dirty="0" err="1"/>
              <a:t>Нахчыванской</a:t>
            </a:r>
            <a:r>
              <a:rPr lang="ru-RU" sz="4400" dirty="0"/>
              <a:t> АР, </a:t>
            </a:r>
            <a:r>
              <a:rPr lang="ru-RU" sz="4400" dirty="0" err="1"/>
              <a:t>Нахчыванчай</a:t>
            </a:r>
            <a:r>
              <a:rPr lang="ru-RU" sz="4400" dirty="0"/>
              <a:t>, </a:t>
            </a:r>
            <a:r>
              <a:rPr lang="ru-RU" sz="4400" dirty="0" err="1"/>
              <a:t>Алинджачай</a:t>
            </a:r>
            <a:r>
              <a:rPr lang="ru-RU" sz="4400" dirty="0"/>
              <a:t>, </a:t>
            </a:r>
            <a:r>
              <a:rPr lang="ru-RU" sz="4400" dirty="0" err="1"/>
              <a:t>Гиланчай</a:t>
            </a:r>
            <a:r>
              <a:rPr lang="ru-RU" sz="4400" dirty="0"/>
              <a:t>, </a:t>
            </a:r>
            <a:r>
              <a:rPr lang="ru-RU" sz="4400" dirty="0" err="1"/>
              <a:t>Ордубадчай</a:t>
            </a:r>
            <a:r>
              <a:rPr lang="ru-RU" sz="4400" dirty="0"/>
              <a:t> впадают в </a:t>
            </a:r>
            <a:r>
              <a:rPr lang="ru-RU" sz="4400" dirty="0" err="1"/>
              <a:t>Араз</a:t>
            </a:r>
            <a:r>
              <a:rPr lang="ru-RU" sz="4400" dirty="0"/>
              <a:t>.</a:t>
            </a:r>
          </a:p>
          <a:p>
            <a:pPr algn="just" fontAlgn="base"/>
            <a:r>
              <a:rPr lang="ru-RU" sz="4400" dirty="0"/>
              <a:t>На территории Азербайджанской Республики имеются около 250 озер с пресной и соленой водой, отличающиеся по условиям питания и образования. Из них можно назвать ледниковое по происхождению </a:t>
            </a:r>
            <a:r>
              <a:rPr lang="ru-RU" sz="4400" dirty="0" err="1"/>
              <a:t>Туфангёль</a:t>
            </a:r>
            <a:r>
              <a:rPr lang="ru-RU" sz="4400" dirty="0"/>
              <a:t>, оползневые и обвальные по происхождению </a:t>
            </a:r>
            <a:r>
              <a:rPr lang="ru-RU" sz="4400" dirty="0" err="1"/>
              <a:t>Гёйгёль</a:t>
            </a:r>
            <a:r>
              <a:rPr lang="ru-RU" sz="4400" dirty="0"/>
              <a:t>, </a:t>
            </a:r>
            <a:r>
              <a:rPr lang="ru-RU" sz="4400" dirty="0" err="1"/>
              <a:t>Маралгёль</a:t>
            </a:r>
            <a:r>
              <a:rPr lang="ru-RU" sz="4400" dirty="0"/>
              <a:t>, </a:t>
            </a:r>
            <a:r>
              <a:rPr lang="ru-RU" sz="4400" dirty="0" err="1"/>
              <a:t>Гарагёль</a:t>
            </a:r>
            <a:r>
              <a:rPr lang="ru-RU" sz="4400" dirty="0"/>
              <a:t>, </a:t>
            </a:r>
            <a:r>
              <a:rPr lang="ru-RU" sz="4400" dirty="0" err="1"/>
              <a:t>Батабат</a:t>
            </a:r>
            <a:r>
              <a:rPr lang="ru-RU" sz="4400" dirty="0"/>
              <a:t>; озера </a:t>
            </a:r>
            <a:r>
              <a:rPr lang="ru-RU" sz="4400" dirty="0" err="1"/>
              <a:t>Аггёль</a:t>
            </a:r>
            <a:r>
              <a:rPr lang="ru-RU" sz="4400" dirty="0"/>
              <a:t>, Сарысу, </a:t>
            </a:r>
            <a:r>
              <a:rPr lang="ru-RU" sz="4400" dirty="0" err="1"/>
              <a:t>Мехман</a:t>
            </a:r>
            <a:r>
              <a:rPr lang="ru-RU" sz="4400" dirty="0"/>
              <a:t>, </a:t>
            </a:r>
            <a:r>
              <a:rPr lang="ru-RU" sz="4400" dirty="0" err="1"/>
              <a:t>Аджигабул</a:t>
            </a:r>
            <a:r>
              <a:rPr lang="ru-RU" sz="4400" dirty="0"/>
              <a:t>, которые появились в результате тектонических опусканий, самые крупные соленые озера — </a:t>
            </a:r>
            <a:r>
              <a:rPr lang="ru-RU" sz="4400" dirty="0" err="1"/>
              <a:t>Аджыноур</a:t>
            </a:r>
            <a:r>
              <a:rPr lang="ru-RU" sz="4400" dirty="0"/>
              <a:t>, </a:t>
            </a:r>
            <a:r>
              <a:rPr lang="ru-RU" sz="4400" dirty="0" err="1"/>
              <a:t>Беюкшор</a:t>
            </a:r>
            <a:r>
              <a:rPr lang="ru-RU" sz="4400" dirty="0"/>
              <a:t>, Бинагади и другие.</a:t>
            </a:r>
          </a:p>
          <a:p>
            <a:endParaRPr lang="ru-RU" dirty="0"/>
          </a:p>
        </p:txBody>
      </p:sp>
      <p:pic>
        <p:nvPicPr>
          <p:cNvPr id="7177" name="Picture 9" descr="http://www.azerbaijan.az/_Geography/_GeneralInfo/images/generalinfo_01_5.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82788" y="2658991"/>
            <a:ext cx="2231480" cy="1484760"/>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7179" name="Picture 11" descr="http://www.azerbaijan.az/_Geography/_GeneralInfo/images/generalinfo_01_4.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50816" y="4221088"/>
            <a:ext cx="1495425" cy="2009776"/>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031151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dirty="0"/>
              <a:t>Каспийское море</a:t>
            </a:r>
            <a:endParaRPr lang="ru-RU" dirty="0"/>
          </a:p>
        </p:txBody>
      </p:sp>
      <p:sp>
        <p:nvSpPr>
          <p:cNvPr id="3" name="Объект 2"/>
          <p:cNvSpPr>
            <a:spLocks noGrp="1"/>
          </p:cNvSpPr>
          <p:nvPr>
            <p:ph idx="1"/>
          </p:nvPr>
        </p:nvSpPr>
        <p:spPr>
          <a:xfrm>
            <a:off x="179512" y="2060848"/>
            <a:ext cx="5616624" cy="3599316"/>
          </a:xfrm>
        </p:spPr>
        <p:txBody>
          <a:bodyPr>
            <a:noAutofit/>
          </a:bodyPr>
          <a:lstStyle/>
          <a:p>
            <a:pPr algn="just" fontAlgn="base"/>
            <a:r>
              <a:rPr lang="ru-RU" sz="1100" dirty="0"/>
              <a:t>Каспийское море — самое крупное в мире бессточное озеро, играет важную роль в жизни азербайджанского народа и уникально по физико-географическом показателям. Достаточно отметить, что флора и фауна Каспия богата эндемическими видами. Так, 90% осетровых в мире, отличающихся своей древностью от других видов рыб, находятся именно в этом море.</a:t>
            </a:r>
          </a:p>
          <a:p>
            <a:pPr algn="just" fontAlgn="base"/>
            <a:r>
              <a:rPr lang="ru-RU" sz="1100" dirty="0"/>
              <a:t>Специфичность географического ландшафта создала выгодные рекреационные условия. Море расположилось вдоль меридиана в форме латинской буквы S, находится между 47° 17′ восточной широты и 36° 33′ западной долготы. Протяженность Каспия вдоль меридиана составляет около 1200 км, средняя ширина — 310, самые большие и мелкие широты равны, соответственно, 435 и 195 км. Вследствие периодического изменения уровня Каспийского моря, меняется уровень его поверхности (зеркало) и объем вод. В настоящее время уровень моря ниже уровня океана на 26,75 м. На данной отметке уровня моря площадь его поверхности составляет 392600 км2, объем вод равен 78648 км3 , что составляет 44% общих ресурсов озерных вод в мире. В этом плане максимальную глубину — 1025 метров, можно сравнить с Черным, Балтийским и Желтыми морями, Каспий глубже Адриатического, Эгейского, Тирренского и других морей.</a:t>
            </a:r>
          </a:p>
          <a:p>
            <a:pPr algn="just" fontAlgn="base"/>
            <a:r>
              <a:rPr lang="ru-RU" sz="1100" dirty="0"/>
              <a:t>Азербайджанская часть акватории охватывает среднюю и южную часть моря, по солености Каспий значительно отличается от вод мирового океана. Соленость воды в северной части составляет 5-6, средней и южной частях 12, 6- 13,5 промилле. Из существующих в Азербайджане около 300 грязевых вулканов более 170 составляют островные и подводные вулканы в азербайджанском секторе Каспия. Особенно много их на южном Каспии.</a:t>
            </a:r>
          </a:p>
          <a:p>
            <a:pPr algn="just"/>
            <a:endParaRPr lang="ru-RU" sz="1100" dirty="0"/>
          </a:p>
        </p:txBody>
      </p:sp>
      <p:pic>
        <p:nvPicPr>
          <p:cNvPr id="9218" name="Picture 2" descr="https://cdn.fishki.net/upload/post/2017/03/07/2235485/tn/1-78737743.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09109" y="2636912"/>
            <a:ext cx="2838128" cy="2838128"/>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213605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dirty="0"/>
              <a:t>Мир животных</a:t>
            </a:r>
            <a:endParaRPr lang="ru-RU" dirty="0"/>
          </a:p>
        </p:txBody>
      </p:sp>
      <p:sp>
        <p:nvSpPr>
          <p:cNvPr id="3" name="Объект 2"/>
          <p:cNvSpPr>
            <a:spLocks noGrp="1"/>
          </p:cNvSpPr>
          <p:nvPr>
            <p:ph idx="1"/>
          </p:nvPr>
        </p:nvSpPr>
        <p:spPr>
          <a:xfrm>
            <a:off x="323528" y="2276872"/>
            <a:ext cx="5694783" cy="3875341"/>
          </a:xfrm>
        </p:spPr>
        <p:txBody>
          <a:bodyPr>
            <a:normAutofit fontScale="47500" lnSpcReduction="20000"/>
          </a:bodyPr>
          <a:lstStyle/>
          <a:p>
            <a:pPr algn="just" fontAlgn="base"/>
            <a:r>
              <a:rPr lang="ru-RU" dirty="0"/>
              <a:t>Азербайджан с присущим ему комплексом фауны находится на стыке нескольких зоогеографических полюсов. Здесь адаптировались к местной природе и обогатили фауну республики некоторые виды животных из соседних территорий — Ирана, Средней Азии, стран Средиземного моря. Благодаря разнообразию природных условий, на территории Азербайджанской Республики животный мир также представлен различными видами. На территории Азербайджана обитают 97 видов млекопитающих, 357 вида птиц, 67 видов пресмыкающихся и земноводных, 97 видов рыб, более 15 тысяч беспозвоночных, 1 вид круглоротых животных.</a:t>
            </a:r>
          </a:p>
          <a:p>
            <a:pPr algn="just" fontAlgn="base"/>
            <a:r>
              <a:rPr lang="ru-RU" dirty="0"/>
              <a:t>Фауна равнинных частей представлена многочисленными млекопитающими, пресмыкающимися, земноводными, птицами</a:t>
            </a:r>
            <a:r>
              <a:rPr lang="ru-RU" dirty="0" smtClean="0"/>
              <a:t>.</a:t>
            </a:r>
          </a:p>
          <a:p>
            <a:pPr algn="just" fontAlgn="base"/>
            <a:r>
              <a:rPr lang="ru-RU" dirty="0"/>
              <a:t>Из млекопитающих здесь можно встретить джейрана, дикого кабана, волка, лису, барсука, камышовую кошку, зайца и других, из пресмыкающихся — болотную, каспийскую и средиземноморскую черепаху, полосатых ящериц, обычного и водного ужа, гадюку, из земноводных — различные виды лягушек, многие виды насекомых, из птиц — куропатку, фазана, орла, </a:t>
            </a:r>
            <a:r>
              <a:rPr lang="ru-RU" dirty="0" err="1"/>
              <a:t>тураджа</a:t>
            </a:r>
            <a:r>
              <a:rPr lang="ru-RU" dirty="0"/>
              <a:t> (горную куропатку), различных уток и гусей, лебедей, </a:t>
            </a:r>
            <a:r>
              <a:rPr lang="ru-RU" dirty="0" err="1"/>
              <a:t>кашкалдака</a:t>
            </a:r>
            <a:r>
              <a:rPr lang="ru-RU" dirty="0"/>
              <a:t>, султанских кур, </a:t>
            </a:r>
            <a:r>
              <a:rPr lang="ru-RU" dirty="0" err="1"/>
              <a:t>гутана</a:t>
            </a:r>
            <a:r>
              <a:rPr lang="ru-RU" dirty="0"/>
              <a:t> с кудрявым пером и других птиц. Кроме животных, обитающих на средних и возвышенных горных частях равнин, этим территориям характерны восточно-кавказский козел, кавказский благородный олень, европейский джейран, кавказский бурый медведь, из птиц — бородач, беркут, кавказский сокол, кавказская тетра, кавказский улар и другие представители фауны.</a:t>
            </a:r>
          </a:p>
          <a:p>
            <a:pPr algn="just" fontAlgn="base"/>
            <a:r>
              <a:rPr lang="ru-RU" dirty="0"/>
              <a:t>В «Красную книгу» Азербайджанской Республики занесено 108 видов животных, в том числе 14 видов млекопитающих, 36 видов птиц, 13 видов земноводных и пресмыкающихся, 5 видов рыб и 40 видов насекомых.</a:t>
            </a:r>
          </a:p>
          <a:p>
            <a:pPr algn="just" fontAlgn="base"/>
            <a:endParaRPr lang="ru-RU" dirty="0"/>
          </a:p>
          <a:p>
            <a:pPr algn="just"/>
            <a:endParaRPr lang="ru-RU" dirty="0"/>
          </a:p>
        </p:txBody>
      </p:sp>
      <p:pic>
        <p:nvPicPr>
          <p:cNvPr id="8196" name="Picture 4" descr="http://www.azerbaijan.az/_Geography/_GeneralInfo/images/generalinfo_01_9.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37585" y="2245458"/>
            <a:ext cx="1781175" cy="1619251"/>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8198" name="Picture 6" descr="http://www.azerbaijan.az/_Geography/_GeneralInfo/images/generalinfo_01_1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37585" y="4077072"/>
            <a:ext cx="1781175" cy="1504951"/>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5297430"/>
      </p:ext>
    </p:extLst>
  </p:cSld>
  <p:clrMapOvr>
    <a:masterClrMapping/>
  </p:clrMapOvr>
  <p:timing>
    <p:tnLst>
      <p:par>
        <p:cTn id="1" dur="indefinite" restart="never" nodeType="tmRoot"/>
      </p:par>
    </p:tnLst>
  </p:timing>
</p:sld>
</file>

<file path=ppt/theme/theme1.xml><?xml version="1.0" encoding="utf-8"?>
<a:theme xmlns:a="http://schemas.openxmlformats.org/drawingml/2006/main" name="Берлин">
  <a:themeElements>
    <a:clrScheme name="Зеленый и желтый">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Берлин">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Берлин">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Берлин</Template>
  <TotalTime>266</TotalTime>
  <Words>3438</Words>
  <Application>Microsoft Office PowerPoint</Application>
  <PresentationFormat>Экран (4:3)</PresentationFormat>
  <Paragraphs>100</Paragraphs>
  <Slides>19</Slides>
  <Notes>0</Notes>
  <HiddenSlides>0</HiddenSlides>
  <MMClips>0</MMClips>
  <ScaleCrop>false</ScaleCrop>
  <HeadingPairs>
    <vt:vector size="6" baseType="variant">
      <vt:variant>
        <vt:lpstr>Использованные шрифты</vt:lpstr>
      </vt:variant>
      <vt:variant>
        <vt:i4>2</vt:i4>
      </vt:variant>
      <vt:variant>
        <vt:lpstr>Тема</vt:lpstr>
      </vt:variant>
      <vt:variant>
        <vt:i4>1</vt:i4>
      </vt:variant>
      <vt:variant>
        <vt:lpstr>Заголовки слайдов</vt:lpstr>
      </vt:variant>
      <vt:variant>
        <vt:i4>19</vt:i4>
      </vt:variant>
    </vt:vector>
  </HeadingPairs>
  <TitlesOfParts>
    <vt:vector size="22" baseType="lpstr">
      <vt:lpstr>Arial</vt:lpstr>
      <vt:lpstr>Trebuchet MS</vt:lpstr>
      <vt:lpstr>Берлин</vt:lpstr>
      <vt:lpstr>Азербайджан</vt:lpstr>
      <vt:lpstr>География Азербайджана</vt:lpstr>
      <vt:lpstr>Геологическое строение </vt:lpstr>
      <vt:lpstr>Полезные ископаемые </vt:lpstr>
      <vt:lpstr>Рельеф</vt:lpstr>
      <vt:lpstr>Климат</vt:lpstr>
      <vt:lpstr>Внутренние воды</vt:lpstr>
      <vt:lpstr>Каспийское море</vt:lpstr>
      <vt:lpstr>Мир животных</vt:lpstr>
      <vt:lpstr>ОБЩИЕ СВЕДЕНИЯ ОБ АЗЕРБАЙДЖАНСКОЙ ЭКОНОМИКЕ</vt:lpstr>
      <vt:lpstr>ЭКОЛОГИЧЕСКИЙ РЕЙТИНГ АЗЕРБАЙДЖАНА  </vt:lpstr>
      <vt:lpstr>Экологические проблемы</vt:lpstr>
      <vt:lpstr>ОБЩИЕ СВЕДЕНИЯ ОБ АЗЕРБАЙДЖАНСКОЙ ЭКОНОМИКЕ</vt:lpstr>
      <vt:lpstr>ОБЩИЕ СВЕДЕНИЯ ОБ АЗЕРБАЙДЖАНСКОЙ ЭКОНОМИКЕ</vt:lpstr>
      <vt:lpstr>ОБЩИЕ СВЕДЕНИЯ ОБ АЗЕРБАЙДЖАНСКОЙ ЭКОНОМИКЕ</vt:lpstr>
      <vt:lpstr>Сельское хозяйство</vt:lpstr>
      <vt:lpstr>Продовольственный баланс Азербайджана</vt:lpstr>
      <vt:lpstr>Используемые источники</vt:lpstr>
      <vt:lpstr>Презентация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Персональные данные и их защита</dc:title>
  <dc:creator>Привет</dc:creator>
  <cp:lastModifiedBy>Tural Abdullaev</cp:lastModifiedBy>
  <cp:revision>35</cp:revision>
  <dcterms:created xsi:type="dcterms:W3CDTF">2013-03-22T20:44:56Z</dcterms:created>
  <dcterms:modified xsi:type="dcterms:W3CDTF">2018-06-17T18:27:36Z</dcterms:modified>
</cp:coreProperties>
</file>