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59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6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0C3-4B0F-4861-AB88-A0A8E8D4A1F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5763-3C2C-4BF2-B6B6-8BDD1A35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Home Automation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Abdullah (FA21-BCE-008)</a:t>
            </a:r>
          </a:p>
          <a:p>
            <a:r>
              <a:rPr lang="en-US" dirty="0" err="1" smtClean="0"/>
              <a:t>Mitwas</a:t>
            </a:r>
            <a:r>
              <a:rPr lang="en-US" dirty="0" smtClean="0"/>
              <a:t> (FA21-BCE-017)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Smart Home Integration:</a:t>
            </a:r>
            <a:endParaRPr lang="en-US" dirty="0" smtClean="0"/>
          </a:p>
          <a:p>
            <a:pPr lvl="1"/>
            <a:r>
              <a:rPr lang="en-US" dirty="0" smtClean="0"/>
              <a:t>Connect with other smart home platforms like Google Home, Alexa, or Apple </a:t>
            </a:r>
            <a:r>
              <a:rPr lang="en-US" dirty="0" err="1" smtClean="0"/>
              <a:t>HomeKit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voice commands for control.</a:t>
            </a:r>
          </a:p>
          <a:p>
            <a:r>
              <a:rPr lang="en-US" b="1" dirty="0" smtClean="0"/>
              <a:t>Automation Routines:</a:t>
            </a:r>
            <a:endParaRPr lang="en-US" dirty="0" smtClean="0"/>
          </a:p>
          <a:p>
            <a:pPr lvl="1"/>
            <a:r>
              <a:rPr lang="en-US" dirty="0" smtClean="0"/>
              <a:t>Implement complex automation scenarios (e.g., morning routines, security checks).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Blynk’s</a:t>
            </a:r>
            <a:r>
              <a:rPr lang="en-US" dirty="0" smtClean="0"/>
              <a:t> </a:t>
            </a:r>
            <a:r>
              <a:rPr lang="en-US" dirty="0" err="1" smtClean="0"/>
              <a:t>eventor</a:t>
            </a:r>
            <a:r>
              <a:rPr lang="en-US" dirty="0" smtClean="0"/>
              <a:t> feature to create conditional triggers and actions.</a:t>
            </a:r>
          </a:p>
          <a:p>
            <a:pPr lvl="1"/>
            <a:r>
              <a:rPr lang="en-US" dirty="0" smtClean="0"/>
              <a:t>Using Sensors to make different systems automatic.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0453" y="2967335"/>
            <a:ext cx="6331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/>
              <a:t>Thanks For Your Time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33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Home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Definition:</a:t>
            </a:r>
            <a:endParaRPr lang="en-US" dirty="0" smtClean="0"/>
          </a:p>
          <a:p>
            <a:pPr lvl="1"/>
            <a:r>
              <a:rPr lang="en-US" dirty="0" smtClean="0"/>
              <a:t>The use of technology to control and automate household systems like lighting, heating, and security.</a:t>
            </a:r>
          </a:p>
          <a:p>
            <a:r>
              <a:rPr lang="en-US" b="1" dirty="0" smtClean="0"/>
              <a:t>Importance:</a:t>
            </a:r>
            <a:endParaRPr lang="en-US" dirty="0" smtClean="0"/>
          </a:p>
          <a:p>
            <a:pPr lvl="1"/>
            <a:r>
              <a:rPr lang="en-US" dirty="0" smtClean="0"/>
              <a:t>Enhances convenience, security, and energy efficiency.</a:t>
            </a:r>
          </a:p>
          <a:p>
            <a:r>
              <a:rPr lang="en-US" b="1" dirty="0" smtClean="0"/>
              <a:t>Benefits:</a:t>
            </a:r>
            <a:endParaRPr lang="en-US" dirty="0" smtClean="0"/>
          </a:p>
          <a:p>
            <a:pPr lvl="1"/>
            <a:r>
              <a:rPr lang="en-US" dirty="0" smtClean="0"/>
              <a:t>Remote control of devices.</a:t>
            </a:r>
          </a:p>
          <a:p>
            <a:pPr lvl="1"/>
            <a:r>
              <a:rPr lang="en-US" dirty="0" smtClean="0"/>
              <a:t>Automation of daily routines.</a:t>
            </a:r>
          </a:p>
          <a:p>
            <a:pPr lvl="1"/>
            <a:r>
              <a:rPr lang="en-US" dirty="0" smtClean="0"/>
              <a:t>Improved energy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5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79077" y="2084243"/>
            <a:ext cx="4194085" cy="3272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Choose ESP8266 and </a:t>
            </a:r>
            <a:r>
              <a:rPr lang="en-US" b="1" dirty="0" err="1" smtClean="0"/>
              <a:t>Blynk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0877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Advantages of ESP8266 and </a:t>
            </a:r>
            <a:r>
              <a:rPr lang="en-US" b="1" dirty="0" err="1" smtClean="0"/>
              <a:t>Blynk</a:t>
            </a:r>
            <a:endParaRPr lang="en-US" b="1" dirty="0" smtClean="0"/>
          </a:p>
          <a:p>
            <a:r>
              <a:rPr lang="en-US" b="1" dirty="0" smtClean="0"/>
              <a:t>ESP8266:</a:t>
            </a:r>
            <a:endParaRPr lang="en-US" dirty="0" smtClean="0"/>
          </a:p>
          <a:p>
            <a:pPr lvl="1"/>
            <a:r>
              <a:rPr lang="en-US" dirty="0" smtClean="0"/>
              <a:t>Cost-effective Wi-Fi module.</a:t>
            </a:r>
          </a:p>
          <a:p>
            <a:pPr lvl="1"/>
            <a:r>
              <a:rPr lang="en-US" dirty="0" smtClean="0"/>
              <a:t>Easy integration with various sensors and actuators.</a:t>
            </a:r>
          </a:p>
          <a:p>
            <a:pPr lvl="1"/>
            <a:r>
              <a:rPr lang="en-US" dirty="0" smtClean="0"/>
              <a:t>Extensive community support and documentation.</a:t>
            </a:r>
          </a:p>
          <a:p>
            <a:r>
              <a:rPr lang="en-US" b="1" dirty="0" err="1" smtClean="0"/>
              <a:t>Blynk</a:t>
            </a:r>
            <a:r>
              <a:rPr lang="en-US" b="1" dirty="0" smtClean="0"/>
              <a:t> App:</a:t>
            </a:r>
            <a:endParaRPr lang="en-US" dirty="0" smtClean="0"/>
          </a:p>
          <a:p>
            <a:pPr lvl="1"/>
            <a:r>
              <a:rPr lang="en-US" dirty="0" smtClean="0"/>
              <a:t>User-friendly interface for controlling </a:t>
            </a:r>
            <a:r>
              <a:rPr lang="en-US" dirty="0" err="1" smtClean="0"/>
              <a:t>IoT</a:t>
            </a:r>
            <a:r>
              <a:rPr lang="en-US" dirty="0" smtClean="0"/>
              <a:t> devices.</a:t>
            </a:r>
          </a:p>
          <a:p>
            <a:pPr lvl="1"/>
            <a:r>
              <a:rPr lang="en-US" dirty="0" smtClean="0"/>
              <a:t>Real-time monitoring and control from anywhere.</a:t>
            </a:r>
          </a:p>
          <a:p>
            <a:pPr lvl="1"/>
            <a:r>
              <a:rPr lang="en-US" dirty="0" smtClean="0"/>
              <a:t>Supports both iOS and Android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the components required:</a:t>
            </a:r>
          </a:p>
          <a:p>
            <a:r>
              <a:rPr lang="en-US" altLang="en-US" b="1" dirty="0" err="1" smtClean="0">
                <a:latin typeface="Arial" panose="020B0604020202020204" pitchFamily="34" charset="0"/>
              </a:rPr>
              <a:t>NodeMCU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1.0</a:t>
            </a:r>
            <a:r>
              <a:rPr lang="en-US" altLang="en-US" dirty="0">
                <a:latin typeface="Arial" panose="020B0604020202020204" pitchFamily="34" charset="0"/>
              </a:rPr>
              <a:t>: Development board with </a:t>
            </a:r>
            <a:r>
              <a:rPr lang="en-US" altLang="en-US" dirty="0" smtClean="0">
                <a:latin typeface="Arial" panose="020B0604020202020204" pitchFamily="34" charset="0"/>
              </a:rPr>
              <a:t>ESP8266</a:t>
            </a:r>
          </a:p>
          <a:p>
            <a:r>
              <a:rPr lang="en-US" altLang="en-US" b="1" dirty="0" smtClean="0">
                <a:latin typeface="Arial" panose="020B0604020202020204" pitchFamily="34" charset="0"/>
              </a:rPr>
              <a:t>Mobile </a:t>
            </a:r>
            <a:r>
              <a:rPr lang="en-US" altLang="en-US" b="1" dirty="0">
                <a:latin typeface="Arial" panose="020B0604020202020204" pitchFamily="34" charset="0"/>
              </a:rPr>
              <a:t>Phone</a:t>
            </a:r>
            <a:r>
              <a:rPr lang="en-US" altLang="en-US" dirty="0">
                <a:latin typeface="Arial" panose="020B0604020202020204" pitchFamily="34" charset="0"/>
              </a:rPr>
              <a:t>: To control via the </a:t>
            </a:r>
            <a:r>
              <a:rPr lang="en-US" altLang="en-US" dirty="0" err="1">
                <a:latin typeface="Arial" panose="020B0604020202020204" pitchFamily="34" charset="0"/>
              </a:rPr>
              <a:t>Blynk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app</a:t>
            </a:r>
          </a:p>
          <a:p>
            <a:r>
              <a:rPr lang="en-US" altLang="en-US" b="1" dirty="0" smtClean="0">
                <a:latin typeface="Arial" panose="020B0604020202020204" pitchFamily="34" charset="0"/>
              </a:rPr>
              <a:t>4-channel relay </a:t>
            </a:r>
            <a:r>
              <a:rPr lang="en-US" altLang="en-US" b="1" dirty="0">
                <a:latin typeface="Arial" panose="020B0604020202020204" pitchFamily="34" charset="0"/>
              </a:rPr>
              <a:t>Relay</a:t>
            </a:r>
            <a:r>
              <a:rPr lang="en-US" altLang="en-US" dirty="0">
                <a:latin typeface="Arial" panose="020B0604020202020204" pitchFamily="34" charset="0"/>
              </a:rPr>
              <a:t>: Solid-state relay for </a:t>
            </a:r>
            <a:r>
              <a:rPr lang="en-US" altLang="en-US" dirty="0" smtClean="0">
                <a:latin typeface="Arial" panose="020B0604020202020204" pitchFamily="34" charset="0"/>
              </a:rPr>
              <a:t>reliability</a:t>
            </a:r>
          </a:p>
          <a:p>
            <a:r>
              <a:rPr lang="en-US" altLang="en-US" b="1" dirty="0" smtClean="0">
                <a:latin typeface="Arial" panose="020B0604020202020204" pitchFamily="34" charset="0"/>
              </a:rPr>
              <a:t>5V </a:t>
            </a:r>
            <a:r>
              <a:rPr lang="en-US" altLang="en-US" b="1" dirty="0">
                <a:latin typeface="Arial" panose="020B0604020202020204" pitchFamily="34" charset="0"/>
              </a:rPr>
              <a:t>Power Supply</a:t>
            </a:r>
            <a:r>
              <a:rPr lang="en-US" altLang="en-US" dirty="0">
                <a:latin typeface="Arial" panose="020B0604020202020204" pitchFamily="34" charset="0"/>
              </a:rPr>
              <a:t>: Relay and component </a:t>
            </a:r>
            <a:r>
              <a:rPr lang="en-US" altLang="en-US" dirty="0" smtClean="0">
                <a:latin typeface="Arial" panose="020B0604020202020204" pitchFamily="34" charset="0"/>
              </a:rPr>
              <a:t>power</a:t>
            </a:r>
          </a:p>
          <a:p>
            <a:r>
              <a:rPr lang="en-US" altLang="en-US" b="1" dirty="0" smtClean="0">
                <a:latin typeface="Arial" panose="020B0604020202020204" pitchFamily="34" charset="0"/>
              </a:rPr>
              <a:t>4 Bulbs: </a:t>
            </a:r>
            <a:r>
              <a:rPr lang="en-US" altLang="en-US" dirty="0" smtClean="0">
                <a:latin typeface="Arial" panose="020B0604020202020204" pitchFamily="34" charset="0"/>
              </a:rPr>
              <a:t>As 4 devices are required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Connecting </a:t>
            </a:r>
            <a:r>
              <a:rPr lang="en-US" altLang="en-US" dirty="0">
                <a:latin typeface="Arial" panose="020B0604020202020204" pitchFamily="34" charset="0"/>
              </a:rPr>
              <a:t>Wires, Jumper Wires, Heat Shrinks, Screwdrivers, and Basic 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8"/>
          <a:stretch/>
        </p:blipFill>
        <p:spPr>
          <a:xfrm>
            <a:off x="1572437" y="1690688"/>
            <a:ext cx="9047126" cy="44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Proteus Simulation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261" y="1690688"/>
            <a:ext cx="9081478" cy="44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37" y="365125"/>
            <a:ext cx="4102670" cy="297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a 4-Channel Relay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836" y="1419225"/>
            <a:ext cx="8268855" cy="50000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Advantages and Applications</a:t>
            </a:r>
          </a:p>
          <a:p>
            <a:r>
              <a:rPr lang="en-US" b="1" dirty="0" smtClean="0"/>
              <a:t>Control Multiple Devices:</a:t>
            </a:r>
            <a:endParaRPr lang="en-US" dirty="0" smtClean="0"/>
          </a:p>
          <a:p>
            <a:pPr lvl="1"/>
            <a:r>
              <a:rPr lang="en-US" b="1" dirty="0" smtClean="0"/>
              <a:t>Simultaneous Control:</a:t>
            </a:r>
            <a:endParaRPr lang="en-US" dirty="0" smtClean="0"/>
          </a:p>
          <a:p>
            <a:pPr lvl="2"/>
            <a:r>
              <a:rPr lang="en-US" dirty="0" smtClean="0"/>
              <a:t>A 4-channel relay module allows you to control up to four devices independently.</a:t>
            </a:r>
          </a:p>
          <a:p>
            <a:pPr lvl="2"/>
            <a:r>
              <a:rPr lang="en-US" dirty="0" smtClean="0"/>
              <a:t>Ideal for home automation projects where multiple appliances need to be managed.</a:t>
            </a:r>
          </a:p>
          <a:p>
            <a:pPr lvl="1"/>
            <a:r>
              <a:rPr lang="en-US" b="1" dirty="0" smtClean="0"/>
              <a:t>Versatility:</a:t>
            </a:r>
            <a:endParaRPr lang="en-US" dirty="0" smtClean="0"/>
          </a:p>
          <a:p>
            <a:pPr lvl="2"/>
            <a:r>
              <a:rPr lang="en-US" dirty="0" smtClean="0"/>
              <a:t>Can be used to control lights, fans, heaters, and other electrical devices.</a:t>
            </a:r>
          </a:p>
          <a:p>
            <a:r>
              <a:rPr lang="en-US" b="1" dirty="0" smtClean="0"/>
              <a:t>Ease of Integration:</a:t>
            </a:r>
            <a:endParaRPr lang="en-US" dirty="0" smtClean="0"/>
          </a:p>
          <a:p>
            <a:pPr lvl="1"/>
            <a:r>
              <a:rPr lang="en-US" b="1" dirty="0" smtClean="0"/>
              <a:t>Direct Connection:</a:t>
            </a:r>
            <a:endParaRPr lang="en-US" dirty="0" smtClean="0"/>
          </a:p>
          <a:p>
            <a:pPr lvl="2"/>
            <a:r>
              <a:rPr lang="en-US" dirty="0" smtClean="0"/>
              <a:t>Easily interfaces with microcontrollers like </a:t>
            </a:r>
            <a:r>
              <a:rPr lang="en-US" dirty="0" err="1" smtClean="0"/>
              <a:t>NodeMCU</a:t>
            </a:r>
            <a:r>
              <a:rPr lang="en-US" dirty="0" smtClean="0"/>
              <a:t>, Arduino, and Raspberry Pi.</a:t>
            </a:r>
          </a:p>
          <a:p>
            <a:pPr lvl="2"/>
            <a:r>
              <a:rPr lang="en-US" dirty="0" smtClean="0"/>
              <a:t>Simple wiring with control pins connected to the GPIO pins of the </a:t>
            </a:r>
            <a:r>
              <a:rPr lang="en-US" dirty="0" err="1" smtClean="0"/>
              <a:t>NodeMCU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Cost-Effective:</a:t>
            </a:r>
            <a:endParaRPr lang="en-US" dirty="0" smtClean="0"/>
          </a:p>
          <a:p>
            <a:pPr lvl="1"/>
            <a:r>
              <a:rPr lang="en-US" b="1" dirty="0" smtClean="0"/>
              <a:t>Economical Solution:</a:t>
            </a:r>
            <a:endParaRPr lang="en-US" dirty="0" smtClean="0"/>
          </a:p>
          <a:p>
            <a:pPr lvl="2"/>
            <a:r>
              <a:rPr lang="en-US" dirty="0" smtClean="0"/>
              <a:t>Provides a cost-effective way to control multiple devices with a single module.</a:t>
            </a:r>
          </a:p>
          <a:p>
            <a:pPr lvl="2"/>
            <a:r>
              <a:rPr lang="en-US" dirty="0" smtClean="0"/>
              <a:t>Reduces the need for multiple single-channel relays, saving space and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Benefits: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Advantages of Using ESP8266 and </a:t>
            </a:r>
            <a:r>
              <a:rPr lang="en-US" b="1" dirty="0" err="1" smtClean="0"/>
              <a:t>Blynk</a:t>
            </a:r>
            <a:r>
              <a:rPr lang="en-US" b="1" dirty="0" smtClean="0"/>
              <a:t> App</a:t>
            </a:r>
          </a:p>
          <a:p>
            <a:r>
              <a:rPr lang="en-US" b="1" dirty="0" smtClean="0"/>
              <a:t>Cost-Effective:</a:t>
            </a:r>
            <a:endParaRPr lang="en-US" dirty="0" smtClean="0"/>
          </a:p>
          <a:p>
            <a:pPr lvl="1"/>
            <a:r>
              <a:rPr lang="en-US" b="1" dirty="0" smtClean="0"/>
              <a:t>Affordable Components:</a:t>
            </a:r>
            <a:endParaRPr lang="en-US" dirty="0" smtClean="0"/>
          </a:p>
          <a:p>
            <a:pPr lvl="2"/>
            <a:r>
              <a:rPr lang="en-US" dirty="0" smtClean="0"/>
              <a:t>ESP8266 and related components are inexpensive, making it a budget-friendly project.</a:t>
            </a:r>
          </a:p>
          <a:p>
            <a:pPr lvl="1"/>
            <a:r>
              <a:rPr lang="en-US" b="1" dirty="0" smtClean="0"/>
              <a:t>Free </a:t>
            </a:r>
            <a:r>
              <a:rPr lang="en-US" b="1" dirty="0" err="1" smtClean="0"/>
              <a:t>Blynk</a:t>
            </a:r>
            <a:r>
              <a:rPr lang="en-US" b="1" dirty="0" smtClean="0"/>
              <a:t> Cloud: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Blynk</a:t>
            </a:r>
            <a:r>
              <a:rPr lang="en-US" dirty="0" smtClean="0"/>
              <a:t> app offers a free cloud plan, reducing ongoing costs.</a:t>
            </a:r>
          </a:p>
          <a:p>
            <a:r>
              <a:rPr lang="en-US" b="1" dirty="0" smtClean="0"/>
              <a:t>Ease of Use:</a:t>
            </a:r>
            <a:endParaRPr lang="en-US" dirty="0" smtClean="0"/>
          </a:p>
          <a:p>
            <a:pPr lvl="1"/>
            <a:r>
              <a:rPr lang="en-US" b="1" dirty="0" smtClean="0"/>
              <a:t>User-Friendly Interface: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Blynk</a:t>
            </a:r>
            <a:r>
              <a:rPr lang="en-US" dirty="0" smtClean="0"/>
              <a:t> app provides an Simple interface for controlling devices.</a:t>
            </a:r>
          </a:p>
          <a:p>
            <a:pPr lvl="1"/>
            <a:r>
              <a:rPr lang="en-US" b="1" dirty="0" smtClean="0"/>
              <a:t>Simple Setup:</a:t>
            </a:r>
            <a:endParaRPr lang="en-US" dirty="0" smtClean="0"/>
          </a:p>
          <a:p>
            <a:pPr lvl="2"/>
            <a:r>
              <a:rPr lang="en-US" dirty="0" smtClean="0"/>
              <a:t>Easy to configure and set up using Arduino IDE and the </a:t>
            </a:r>
            <a:r>
              <a:rPr lang="en-US" dirty="0" err="1" smtClean="0"/>
              <a:t>Blynk</a:t>
            </a:r>
            <a:r>
              <a:rPr lang="en-US" dirty="0" smtClean="0"/>
              <a:t> app.</a:t>
            </a:r>
          </a:p>
          <a:p>
            <a:r>
              <a:rPr lang="en-US" b="1" dirty="0" smtClean="0"/>
              <a:t>Remote Accessibility:</a:t>
            </a:r>
            <a:endParaRPr lang="en-US" dirty="0" smtClean="0"/>
          </a:p>
          <a:p>
            <a:pPr lvl="1"/>
            <a:r>
              <a:rPr lang="en-US" b="1" dirty="0" smtClean="0"/>
              <a:t>Control from Anywhere:</a:t>
            </a:r>
            <a:endParaRPr lang="en-US" dirty="0" smtClean="0"/>
          </a:p>
          <a:p>
            <a:pPr lvl="2"/>
            <a:r>
              <a:rPr lang="en-US" dirty="0" smtClean="0"/>
              <a:t>Manage home appliances from anywhere in the world using the </a:t>
            </a:r>
            <a:r>
              <a:rPr lang="en-US" dirty="0" err="1" smtClean="0"/>
              <a:t>Blynk</a:t>
            </a:r>
            <a:r>
              <a:rPr lang="en-US" dirty="0" smtClean="0"/>
              <a:t> app.</a:t>
            </a:r>
          </a:p>
          <a:p>
            <a:pPr lvl="1"/>
            <a:r>
              <a:rPr lang="en-US" b="1" dirty="0" smtClean="0"/>
              <a:t>Multiple Device Control:</a:t>
            </a:r>
            <a:endParaRPr lang="en-US" dirty="0" smtClean="0"/>
          </a:p>
          <a:p>
            <a:pPr lvl="2"/>
            <a:r>
              <a:rPr lang="en-US" dirty="0" smtClean="0"/>
              <a:t>Use multiple smartphones to control the system via a single </a:t>
            </a:r>
            <a:r>
              <a:rPr lang="en-US" dirty="0" err="1" smtClean="0"/>
              <a:t>Blynk</a:t>
            </a:r>
            <a:r>
              <a:rPr lang="en-US" dirty="0" smtClean="0"/>
              <a:t>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Reliance on Wi-Fi Connectivity: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Connectivity Issues: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heavily depends on a stable Wi-Fi connection.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interruption can result in the inability to control devices remotely.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 Limitations: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signals may not cover all areas of a large house, leading to connectivity issues in certain zones.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Concerns: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 to Hacking: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the system is connected to the internet, it is potentially vulnerable to hacking and unauthorized access if not properly secured.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Privacy: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transmitted over the internet, including device status and control commands, could be intercepted if not encrypted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604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Smart Home Automation System</vt:lpstr>
      <vt:lpstr>What is Home Automation?</vt:lpstr>
      <vt:lpstr>Why Choose ESP8266 and Blynk?</vt:lpstr>
      <vt:lpstr>Components Required</vt:lpstr>
      <vt:lpstr>Circuit Diagram</vt:lpstr>
      <vt:lpstr>Proteus Simulation</vt:lpstr>
      <vt:lpstr>Why Use a 4-Channel Relay </vt:lpstr>
      <vt:lpstr>Project Benefits:</vt:lpstr>
      <vt:lpstr>Limitations</vt:lpstr>
      <vt:lpstr>Future Enhancements: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Automation System</dc:title>
  <dc:creator>Abdullah</dc:creator>
  <cp:lastModifiedBy>Abdullah</cp:lastModifiedBy>
  <cp:revision>4</cp:revision>
  <dcterms:created xsi:type="dcterms:W3CDTF">2024-05-31T06:41:10Z</dcterms:created>
  <dcterms:modified xsi:type="dcterms:W3CDTF">2024-05-31T07:14:18Z</dcterms:modified>
</cp:coreProperties>
</file>