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4660"/>
  </p:normalViewPr>
  <p:slideViewPr>
    <p:cSldViewPr snapToGrid="0">
      <p:cViewPr varScale="1">
        <p:scale>
          <a:sx n="63" d="100"/>
          <a:sy n="63" d="100"/>
        </p:scale>
        <p:origin x="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F3C35-546A-4B76-A33A-009DA5CFBE80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FF55-C66D-449E-9E0A-056B02D1E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12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F3C35-546A-4B76-A33A-009DA5CFBE80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FF55-C66D-449E-9E0A-056B02D1E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791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F3C35-546A-4B76-A33A-009DA5CFBE80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FF55-C66D-449E-9E0A-056B02D1E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47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F3C35-546A-4B76-A33A-009DA5CFBE80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FF55-C66D-449E-9E0A-056B02D1E51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3226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F3C35-546A-4B76-A33A-009DA5CFBE80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FF55-C66D-449E-9E0A-056B02D1E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23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F3C35-546A-4B76-A33A-009DA5CFBE80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FF55-C66D-449E-9E0A-056B02D1E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73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F3C35-546A-4B76-A33A-009DA5CFBE80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FF55-C66D-449E-9E0A-056B02D1E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38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F3C35-546A-4B76-A33A-009DA5CFBE80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FF55-C66D-449E-9E0A-056B02D1E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305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F3C35-546A-4B76-A33A-009DA5CFBE80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FF55-C66D-449E-9E0A-056B02D1E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55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F3C35-546A-4B76-A33A-009DA5CFBE80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FF55-C66D-449E-9E0A-056B02D1E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12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F3C35-546A-4B76-A33A-009DA5CFBE80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FF55-C66D-449E-9E0A-056B02D1E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34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F3C35-546A-4B76-A33A-009DA5CFBE80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FF55-C66D-449E-9E0A-056B02D1E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32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F3C35-546A-4B76-A33A-009DA5CFBE80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FF55-C66D-449E-9E0A-056B02D1E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05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F3C35-546A-4B76-A33A-009DA5CFBE80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FF55-C66D-449E-9E0A-056B02D1E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96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F3C35-546A-4B76-A33A-009DA5CFBE80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FF55-C66D-449E-9E0A-056B02D1E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6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F3C35-546A-4B76-A33A-009DA5CFBE80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FF55-C66D-449E-9E0A-056B02D1E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29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F3C35-546A-4B76-A33A-009DA5CFBE80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DFF55-C66D-449E-9E0A-056B02D1E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4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F3C35-546A-4B76-A33A-009DA5CFBE80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DFF55-C66D-449E-9E0A-056B02D1E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8720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C052280-388E-4151-A1EB-5236D4FCC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820962-A33D-0229-ED90-D90A2162C1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96" y="927100"/>
            <a:ext cx="3418766" cy="4616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Topic: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Fractal Generation (Julia Set)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4251C3-E720-4363-8AF0-20AD31937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301359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0EABE81B-1665-7DE8-2264-883974566E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6029" y="971549"/>
            <a:ext cx="6291528" cy="4616450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Members:</a:t>
            </a:r>
          </a:p>
          <a:p>
            <a:pPr>
              <a:lnSpc>
                <a:spcPct val="11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Abdullah Javed.</a:t>
            </a:r>
          </a:p>
          <a:p>
            <a:pPr>
              <a:lnSpc>
                <a:spcPct val="11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(SP22-BCS-136).</a:t>
            </a:r>
          </a:p>
          <a:p>
            <a:pPr>
              <a:lnSpc>
                <a:spcPct val="110000"/>
              </a:lnSpc>
            </a:pP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Ammaz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Nadeem.</a:t>
            </a:r>
          </a:p>
          <a:p>
            <a:pPr>
              <a:lnSpc>
                <a:spcPct val="11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(SP22-BCS-136).</a:t>
            </a:r>
          </a:p>
          <a:p>
            <a:pPr>
              <a:lnSpc>
                <a:spcPct val="11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Gulam Qadir.</a:t>
            </a:r>
          </a:p>
          <a:p>
            <a:pPr>
              <a:lnSpc>
                <a:spcPct val="11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(SP22-BCS-136).</a:t>
            </a:r>
          </a:p>
          <a:p>
            <a:pPr>
              <a:lnSpc>
                <a:spcPct val="11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Muhammad Zaid</a:t>
            </a:r>
          </a:p>
          <a:p>
            <a:pPr>
              <a:lnSpc>
                <a:spcPct val="11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(SP22-BCS-136).</a:t>
            </a:r>
          </a:p>
          <a:p>
            <a:pPr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48876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D37F00-5DCC-1740-AF72-1ECF2AC1B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052280-388E-4151-A1EB-5236D4FCC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879927-C5B8-FAEF-F87D-BD2D860E5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96" y="927100"/>
            <a:ext cx="3418766" cy="4616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/>
              <a:t>Conclusion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4251C3-E720-4363-8AF0-20AD31937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301359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55A11072-A3DF-D036-85D8-A8AEEF05CE1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976029" y="971549"/>
            <a:ext cx="6291528" cy="46164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</a:rPr>
              <a:t>Julia Set</a:t>
            </a:r>
            <a:r>
              <a:rPr kumimoji="0" lang="en-US" altLang="en-US" b="0" i="0" u="none" strike="noStrike" cap="none" normalizeH="0" baseline="0">
                <a:ln>
                  <a:noFill/>
                </a:ln>
              </a:rPr>
              <a:t> generation is perfect for parallel computing due to pixel independence.</a:t>
            </a:r>
          </a:p>
          <a:p>
            <a:pPr marL="45720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</a:rPr>
              <a:t>Our solution combines:</a:t>
            </a: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</a:rPr>
              <a:t>OpenMP for performance</a:t>
            </a: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</a:rPr>
              <a:t>GUI for usability</a:t>
            </a:r>
            <a:endParaRPr kumimoji="0" lang="en-US" altLang="en-US" b="0" i="0" u="none" strike="noStrike" cap="none" normalizeH="0" baseline="0">
              <a:ln>
                <a:noFill/>
              </a:ln>
            </a:endParaRP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</a:rPr>
              <a:t>Compared to traditional serial methods, our version is </a:t>
            </a:r>
            <a:r>
              <a:rPr kumimoji="0" lang="en-US" altLang="en-US" b="1" i="0" u="none" strike="noStrike" cap="none" normalizeH="0" baseline="0">
                <a:ln>
                  <a:noFill/>
                </a:ln>
              </a:rPr>
              <a:t>faster</a:t>
            </a:r>
            <a:r>
              <a:rPr kumimoji="0" lang="en-US" altLang="en-US" b="0" i="0" u="none" strike="noStrike" cap="none" normalizeH="0" baseline="0">
                <a:ln>
                  <a:noFill/>
                </a:ln>
              </a:rPr>
              <a:t>, </a:t>
            </a:r>
            <a:r>
              <a:rPr kumimoji="0" lang="en-US" altLang="en-US" b="1" i="0" u="none" strike="noStrike" cap="none" normalizeH="0" baseline="0">
                <a:ln>
                  <a:noFill/>
                </a:ln>
              </a:rPr>
              <a:t>interactive</a:t>
            </a:r>
            <a:r>
              <a:rPr kumimoji="0" lang="en-US" altLang="en-US" b="0" i="0" u="none" strike="noStrike" cap="none" normalizeH="0" baseline="0">
                <a:ln>
                  <a:noFill/>
                </a:ln>
              </a:rPr>
              <a:t>, and</a:t>
            </a: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</a:rPr>
              <a:t> </a:t>
            </a:r>
            <a:r>
              <a:rPr kumimoji="0" lang="en-US" altLang="en-US" b="1" i="0" u="none" strike="noStrike" cap="none" normalizeH="0" baseline="0">
                <a:ln>
                  <a:noFill/>
                </a:ln>
              </a:rPr>
              <a:t>more user-friendly</a:t>
            </a:r>
            <a:r>
              <a:rPr kumimoji="0" lang="en-US" altLang="en-US" b="0" i="0" u="none" strike="noStrike" cap="none" normalizeH="0" baseline="0">
                <a:ln>
                  <a:noFill/>
                </a:ln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4520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CC2636-4F7E-2240-6CFB-136755539D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B0C35-9B75-8ECF-C353-C7110A565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5781" y="1122363"/>
            <a:ext cx="5896391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Question?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Thanks!!!!!!!!</a:t>
            </a:r>
          </a:p>
        </p:txBody>
      </p:sp>
      <p:pic>
        <p:nvPicPr>
          <p:cNvPr id="6" name="Graphic 5" descr="Question mark">
            <a:extLst>
              <a:ext uri="{FF2B5EF4-FFF2-40B4-BE49-F238E27FC236}">
                <a16:creationId xmlns:a16="http://schemas.microsoft.com/office/drawing/2014/main" id="{14B6E996-FADB-1110-78DA-E62232B9DA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78736" y="1488697"/>
            <a:ext cx="3402767" cy="3402767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2609541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78A7EA-8691-1A90-5C58-B4C3CAE62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C7603-56DA-E73B-480C-073AF72C3A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95" y="609600"/>
            <a:ext cx="10353761" cy="1326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C3C127-0B43-6BD2-6773-7A3CABF7E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95" y="2096064"/>
            <a:ext cx="5016860" cy="438093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Fractals are the mathematical  structures that exhibit self- similarity at different scale.</a:t>
            </a:r>
          </a:p>
          <a:p>
            <a:pPr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Julia sets are certain fractal sets in the complex plane that arise from the dynamics of complex polynomials. </a:t>
            </a:r>
          </a:p>
          <a:p>
            <a:pPr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Julia Set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generated using the recurrence relation:</a:t>
            </a:r>
          </a:p>
          <a:p>
            <a:pPr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zn+1=zn2+cz_{n+1} = z_n^2 + czn+1​=zn2​+c </a:t>
            </a:r>
          </a:p>
          <a:p>
            <a:pPr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z and c are complex numbers.</a:t>
            </a:r>
          </a:p>
          <a:p>
            <a:pPr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pic>
        <p:nvPicPr>
          <p:cNvPr id="6" name="Picture 5" descr="A colorful spiral pattern on a red background&#10;&#10;AI-generated content may be incorrect.">
            <a:extLst>
              <a:ext uri="{FF2B5EF4-FFF2-40B4-BE49-F238E27FC236}">
                <a16:creationId xmlns:a16="http://schemas.microsoft.com/office/drawing/2014/main" id="{93C2F6B1-8C94-7238-2A4C-5004143AE2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3" r="-2" b="1293"/>
          <a:stretch/>
        </p:blipFill>
        <p:spPr>
          <a:xfrm>
            <a:off x="6357257" y="2210935"/>
            <a:ext cx="4833257" cy="3493180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  <p:sp>
        <p:nvSpPr>
          <p:cNvPr id="4" name="AutoShape 2" descr="Julia Sets">
            <a:extLst>
              <a:ext uri="{FF2B5EF4-FFF2-40B4-BE49-F238E27FC236}">
                <a16:creationId xmlns:a16="http://schemas.microsoft.com/office/drawing/2014/main" id="{D8C907FC-8700-D0AC-5DD1-182C9F313E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56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970F13-58C5-34F0-F1C4-1D3FB3D003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0496F-3C72-4C10-F1A1-333D8E63D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5781" y="494676"/>
            <a:ext cx="5896391" cy="83945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C7CB89A-CB7C-56A3-6550-8A1FEEA2A0C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135781" y="1334126"/>
            <a:ext cx="5896391" cy="462471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/>
          <a:p>
            <a:pPr marL="0" marR="0" lvl="0" indent="-228600" algn="l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Parallelization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R="0" lvl="0" algn="l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Use OpenMP to divide pixel computation among threads.</a:t>
            </a:r>
          </a:p>
          <a:p>
            <a:pPr marL="0" marR="0" lvl="0" indent="-228600" algn="l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GUI Layer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Display the generated fractal image to the user.</a:t>
            </a:r>
          </a:p>
          <a:p>
            <a:pPr marL="0" marR="0" lvl="0" indent="-228600" algn="l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User Input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R="0" lvl="0" algn="l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Users can modify parameters like resolution, iterations, zoom level, or complex constant c.</a:t>
            </a:r>
          </a:p>
        </p:txBody>
      </p:sp>
      <p:pic>
        <p:nvPicPr>
          <p:cNvPr id="15" name="Graphic 14" descr="Bar chart">
            <a:extLst>
              <a:ext uri="{FF2B5EF4-FFF2-40B4-BE49-F238E27FC236}">
                <a16:creationId xmlns:a16="http://schemas.microsoft.com/office/drawing/2014/main" id="{4E6EA852-776D-963F-BF13-4A70360B46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78736" y="1488697"/>
            <a:ext cx="3402767" cy="3402767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3815380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712339-00BB-4258-5EF4-7C5FA9160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E0185-03C9-7454-A6DD-28D595738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95" y="609600"/>
            <a:ext cx="10353761" cy="1326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/>
              <a:t>Algorithm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9EA7380-C98D-E367-ABE7-E5EB5E5EAD4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913795" y="2096064"/>
            <a:ext cx="6352824" cy="36951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-228600" algn="l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Each pixel is calculated using complex number iteration.</a:t>
            </a:r>
          </a:p>
          <a:p>
            <a:pPr marL="0" marR="0" lvl="0" indent="-228600" algn="l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Parallelized using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R="0" lvl="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#pragma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omp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parallel for </a:t>
            </a:r>
          </a:p>
          <a:p>
            <a:pPr marR="0" lvl="0" indent="-228600" algn="l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-228600" algn="l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GUI thread is separated from computation logic to prevent UI freeze.</a:t>
            </a:r>
          </a:p>
          <a:p>
            <a:pPr marL="0" marR="0" lvl="0" indent="-228600" algn="l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Rendered image is saved and displayed using GUI image.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-228600" algn="l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</a:endParaRPr>
          </a:p>
        </p:txBody>
      </p:sp>
      <p:pic>
        <p:nvPicPr>
          <p:cNvPr id="8" name="Graphic 7" descr="Programmer">
            <a:extLst>
              <a:ext uri="{FF2B5EF4-FFF2-40B4-BE49-F238E27FC236}">
                <a16:creationId xmlns:a16="http://schemas.microsoft.com/office/drawing/2014/main" id="{BBEFFB68-D29E-8365-5699-ADA77A3FF7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88035" y="2210935"/>
            <a:ext cx="3493180" cy="3493180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2058169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92342D-434D-656E-22A2-D63E51D130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7A372-8A2B-C5B3-4F5C-7512C3055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95" y="609600"/>
            <a:ext cx="10353761" cy="1326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/>
              <a:t>Tools and Programming Language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5C02933-0149-EDE5-D422-3E25AE06EA2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913795" y="2096064"/>
            <a:ext cx="6352824" cy="36951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/>
          <a:p>
            <a:pPr marL="0" marR="0" lvl="0" indent="-228600" algn="l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: C</a:t>
            </a:r>
          </a:p>
          <a:p>
            <a:pPr marL="0" marR="0" lvl="0" indent="-228600" algn="l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Parallelism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: OpenMP</a:t>
            </a:r>
          </a:p>
          <a:p>
            <a:pPr marL="0" marR="0" lvl="0" indent="-228600" algn="l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GUI Toolkit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: Options like:</a:t>
            </a:r>
          </a:p>
          <a:p>
            <a:pPr marL="0" marR="0" lvl="0" indent="-228600" algn="l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GTK+ (GIMP Toolkit)</a:t>
            </a:r>
          </a:p>
          <a:p>
            <a:pPr marL="0" marR="0" lvl="0" indent="-228600" algn="l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WinAPI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(Windows-only)</a:t>
            </a:r>
          </a:p>
          <a:p>
            <a:pPr marL="0" marR="0" lvl="0" indent="-228600" algn="l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SDL (Simple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DirectMedia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Layer – cross-platform)</a:t>
            </a:r>
          </a:p>
          <a:p>
            <a:pPr marL="0" marR="0" lvl="0" indent="-228600" algn="l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Image Rendering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: Export PNG/BMP and load in GUI canvas</a:t>
            </a:r>
          </a:p>
        </p:txBody>
      </p:sp>
      <p:pic>
        <p:nvPicPr>
          <p:cNvPr id="8" name="Graphic 7" descr="Computer">
            <a:extLst>
              <a:ext uri="{FF2B5EF4-FFF2-40B4-BE49-F238E27FC236}">
                <a16:creationId xmlns:a16="http://schemas.microsoft.com/office/drawing/2014/main" id="{C19C741A-6E4B-5D01-DA87-169FD1913F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88035" y="2210935"/>
            <a:ext cx="3493180" cy="3493180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2419852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631BA4-26D6-89B9-D8E7-445B884B2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8AE5A-EC16-CDD6-EF84-2A813E08B3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406400"/>
            <a:ext cx="9001462" cy="11938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 Analysis &amp; Past Work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063F44F-6F24-FD49-703A-B01041DE2D8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169233" y="2554306"/>
            <a:ext cx="6311343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Serial Approach: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Single-threaded fractal rendering in C or Python.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Poor performance for 1000×1000+ resolution.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6E0D6A-C657-548B-6F90-2CC5AB181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937" y="4902249"/>
            <a:ext cx="1866900" cy="561975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30F5F212-742C-6353-81D3-FB9080C0C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233" y="5715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72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3B98DD-F9BD-A592-467A-EC7713CF6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ED1A6C89-3483-6CDC-A304-89325D194E9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595438" y="947361"/>
            <a:ext cx="9972602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Parallel Approach: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T threads with OpenMP.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 to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6–8× speedup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 multi-core machines.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GUI and backend run on separate threads to ensure responsiveness.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06BE22-CB45-34FA-5CF3-6D289FD5C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75" y="2818151"/>
            <a:ext cx="1619250" cy="88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659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3D61AB-1AB6-087B-BFFF-9461B731B5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9BA7DDD-9D77-35F4-6748-213472F2A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839192"/>
              </p:ext>
            </p:extLst>
          </p:nvPr>
        </p:nvGraphicFramePr>
        <p:xfrm>
          <a:off x="1694893" y="643466"/>
          <a:ext cx="8714524" cy="557106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962495">
                  <a:extLst>
                    <a:ext uri="{9D8B030D-6E8A-4147-A177-3AD203B41FA5}">
                      <a16:colId xmlns:a16="http://schemas.microsoft.com/office/drawing/2014/main" val="4092665262"/>
                    </a:ext>
                  </a:extLst>
                </a:gridCol>
                <a:gridCol w="5752029">
                  <a:extLst>
                    <a:ext uri="{9D8B030D-6E8A-4147-A177-3AD203B41FA5}">
                      <a16:colId xmlns:a16="http://schemas.microsoft.com/office/drawing/2014/main" val="928467639"/>
                    </a:ext>
                  </a:extLst>
                </a:gridCol>
              </a:tblGrid>
              <a:tr h="962635">
                <a:tc>
                  <a:txBody>
                    <a:bodyPr/>
                    <a:lstStyle/>
                    <a:p>
                      <a:r>
                        <a:rPr lang="en-US" sz="25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Symbol</a:t>
                      </a:r>
                    </a:p>
                  </a:txBody>
                  <a:tcPr marL="265095" marR="265095" marT="265095" marB="26509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Meaning</a:t>
                      </a:r>
                    </a:p>
                  </a:txBody>
                  <a:tcPr marL="265095" marR="265095" marT="265095" marB="26509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2713390"/>
                  </a:ext>
                </a:extLst>
              </a:tr>
              <a:tr h="962635">
                <a:tc>
                  <a:txBody>
                    <a:bodyPr/>
                    <a:lstStyle/>
                    <a:p>
                      <a:r>
                        <a:rPr lang="en-US" sz="25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265095" marR="265095" marT="265095" marB="26509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</a:t>
                      </a:r>
                      <a:r>
                        <a:rPr lang="en-US" sz="2500" b="1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width or height</a:t>
                      </a:r>
                      <a:r>
                        <a:rPr lang="en-US" sz="25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the image</a:t>
                      </a:r>
                    </a:p>
                  </a:txBody>
                  <a:tcPr marL="265095" marR="265095" marT="265095" marB="26509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5337611"/>
                  </a:ext>
                </a:extLst>
              </a:tr>
              <a:tr h="962635">
                <a:tc>
                  <a:txBody>
                    <a:bodyPr/>
                    <a:lstStyle/>
                    <a:p>
                      <a:r>
                        <a:rPr lang="en-US" sz="25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N^2</a:t>
                      </a:r>
                    </a:p>
                  </a:txBody>
                  <a:tcPr marL="265095" marR="265095" marT="265095" marB="26509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</a:t>
                      </a:r>
                      <a:r>
                        <a:rPr lang="en-US" sz="2500" b="1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number of pixels</a:t>
                      </a:r>
                      <a:r>
                        <a:rPr lang="en-US" sz="25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 the image</a:t>
                      </a:r>
                    </a:p>
                  </a:txBody>
                  <a:tcPr marL="265095" marR="265095" marT="265095" marB="26509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4685496"/>
                  </a:ext>
                </a:extLst>
              </a:tr>
              <a:tr h="1341581">
                <a:tc>
                  <a:txBody>
                    <a:bodyPr/>
                    <a:lstStyle/>
                    <a:p>
                      <a:r>
                        <a:rPr lang="en-US" sz="25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max_iter</a:t>
                      </a:r>
                    </a:p>
                  </a:txBody>
                  <a:tcPr marL="265095" marR="265095" marT="265095" marB="26509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</a:t>
                      </a:r>
                      <a:r>
                        <a:rPr lang="en-US" sz="2500" b="1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maximum number of iterations</a:t>
                      </a:r>
                      <a:r>
                        <a:rPr lang="en-US" sz="25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for checking divergence per pixel</a:t>
                      </a:r>
                    </a:p>
                  </a:txBody>
                  <a:tcPr marL="265095" marR="265095" marT="265095" marB="26509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9341865"/>
                  </a:ext>
                </a:extLst>
              </a:tr>
              <a:tr h="1341581">
                <a:tc>
                  <a:txBody>
                    <a:bodyPr/>
                    <a:lstStyle/>
                    <a:p>
                      <a:r>
                        <a:rPr lang="en-US" sz="25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265095" marR="265095" marT="265095" marB="26509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number of </a:t>
                      </a:r>
                      <a:r>
                        <a:rPr lang="en-US" sz="2500" b="1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threads (or CPU cores)</a:t>
                      </a:r>
                      <a:r>
                        <a:rPr lang="en-US" sz="25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used in parallel execution</a:t>
                      </a:r>
                    </a:p>
                  </a:txBody>
                  <a:tcPr marL="265095" marR="265095" marT="265095" marB="26509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7305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7586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606D94-5FD5-BF3B-BAA8-03CFA1C88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052280-388E-4151-A1EB-5236D4FCC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1FD74B-6418-F32B-30C9-6EDA076263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96" y="927100"/>
            <a:ext cx="3418766" cy="4616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/>
              <a:t>For Example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4251C3-E720-4363-8AF0-20AD31937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301359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>
            <a:extLst>
              <a:ext uri="{FF2B5EF4-FFF2-40B4-BE49-F238E27FC236}">
                <a16:creationId xmlns:a16="http://schemas.microsoft.com/office/drawing/2014/main" id="{29B17FB6-B9BC-D23E-F65C-0117EEC02CF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976029" y="971549"/>
            <a:ext cx="6291528" cy="46164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</a:rPr>
              <a:t>Image size = </a:t>
            </a:r>
            <a:r>
              <a:rPr kumimoji="0" lang="en-US" altLang="en-US" b="1" i="0" u="none" strike="noStrike" cap="none" normalizeH="0" baseline="0">
                <a:ln>
                  <a:noFill/>
                </a:ln>
              </a:rPr>
              <a:t>1000 × 1000</a:t>
            </a:r>
            <a:r>
              <a:rPr kumimoji="0" lang="en-US" altLang="en-US" b="0" i="0" u="none" strike="noStrike" cap="none" normalizeH="0" baseline="0">
                <a:ln>
                  <a:noFill/>
                </a:ln>
              </a:rPr>
              <a:t>, so N=1000.</a:t>
            </a: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</a:rPr>
              <a:t>max_iter = </a:t>
            </a:r>
            <a:r>
              <a:rPr kumimoji="0" lang="en-US" altLang="en-US" b="1" i="0" u="none" strike="noStrike" cap="none" normalizeH="0" baseline="0">
                <a:ln>
                  <a:noFill/>
                </a:ln>
              </a:rPr>
              <a:t>300</a:t>
            </a:r>
            <a:endParaRPr kumimoji="0" lang="en-US" altLang="en-US" b="0" i="0" u="none" strike="noStrike" cap="none" normalizeH="0" baseline="0">
              <a:ln>
                <a:noFill/>
              </a:ln>
            </a:endParaRP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</a:rPr>
              <a:t>Threads T=6</a:t>
            </a: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/>
              <a:t>That’s </a:t>
            </a:r>
            <a:r>
              <a:rPr lang="en-US" b="1"/>
              <a:t>50 million iterations</a:t>
            </a:r>
            <a:r>
              <a:rPr lang="en-US"/>
              <a:t> done in parallel, significantly faster than</a:t>
            </a: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/>
              <a:t> doing all 300 million in serial.</a:t>
            </a:r>
            <a:endParaRPr kumimoji="0" lang="en-US" altLang="en-US" b="0" i="0" u="none" strike="noStrike" cap="none" normalizeH="0" baseline="0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1890591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82</TotalTime>
  <Words>449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Bookman Old Style</vt:lpstr>
      <vt:lpstr>Rockwell</vt:lpstr>
      <vt:lpstr>Times New Roman</vt:lpstr>
      <vt:lpstr>Damask</vt:lpstr>
      <vt:lpstr>Topic:  Parallel Fractal Generation (Julia Set)</vt:lpstr>
      <vt:lpstr>Introduction</vt:lpstr>
      <vt:lpstr>Methodology</vt:lpstr>
      <vt:lpstr>Algorithm</vt:lpstr>
      <vt:lpstr>Tools and Programming Language</vt:lpstr>
      <vt:lpstr>Complexity Analysis &amp; Past Work</vt:lpstr>
      <vt:lpstr>PowerPoint Presentation</vt:lpstr>
      <vt:lpstr>PowerPoint Presentation</vt:lpstr>
      <vt:lpstr>For Example</vt:lpstr>
      <vt:lpstr>Conclusion</vt:lpstr>
      <vt:lpstr>Any Question? Thanks!!!!!!!!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Abdullah Javed</dc:creator>
  <cp:lastModifiedBy>Abdullah Javed</cp:lastModifiedBy>
  <cp:revision>1</cp:revision>
  <dcterms:created xsi:type="dcterms:W3CDTF">2025-05-02T05:40:27Z</dcterms:created>
  <dcterms:modified xsi:type="dcterms:W3CDTF">2025-05-02T07:03:09Z</dcterms:modified>
</cp:coreProperties>
</file>