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6" r:id="rId8"/>
    <p:sldId id="264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D96E6EDC-E129-4E1E-A79E-1DDB7A40074E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9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2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26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04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85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45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42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9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9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10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9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3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4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5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77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0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96E6EDC-E129-4E1E-A79E-1DDB7A40074E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muhammad.abdullah6976/viz/SuperStoreDatasetVisualization/Dashboard1" TargetMode="External"/><Relationship Id="rId2" Type="http://schemas.openxmlformats.org/officeDocument/2006/relationships/hyperlink" Target="https://www.kaggle.com/datasets/vivek468/superstore-dataset-fina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2465" y="7343246"/>
            <a:ext cx="313509" cy="7445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5296" y="4844616"/>
            <a:ext cx="8825658" cy="86142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139" y="1771631"/>
            <a:ext cx="112510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95000"/>
                  </a:schemeClr>
                </a:solidFill>
              </a:rPr>
              <a:t>Superstore Sales &amp; Profitability 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139" y="2744202"/>
            <a:ext cx="11251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Identify Key Business Insights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8619" y="5250875"/>
            <a:ext cx="6002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Presented by: </a:t>
            </a:r>
            <a:r>
              <a:rPr lang="en-US" sz="2400" dirty="0">
                <a:solidFill>
                  <a:schemeClr val="bg1"/>
                </a:solidFill>
              </a:rPr>
              <a:t>Muhammad Abdullah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Last Updated: </a:t>
            </a:r>
            <a:r>
              <a:rPr lang="en-US" sz="2400" dirty="0">
                <a:solidFill>
                  <a:schemeClr val="bg1"/>
                </a:solidFill>
              </a:rPr>
              <a:t>September 9</a:t>
            </a:r>
            <a:r>
              <a:rPr lang="en-US" sz="2400" baseline="30000" dirty="0">
                <a:solidFill>
                  <a:schemeClr val="bg1"/>
                </a:solidFill>
              </a:rPr>
              <a:t>th</a:t>
            </a:r>
            <a:r>
              <a:rPr lang="en-US" sz="2400" dirty="0">
                <a:solidFill>
                  <a:schemeClr val="bg1"/>
                </a:solidFill>
              </a:rPr>
              <a:t> , 2025 </a:t>
            </a:r>
          </a:p>
        </p:txBody>
      </p:sp>
    </p:spTree>
    <p:extLst>
      <p:ext uri="{BB962C8B-B14F-4D97-AF65-F5344CB8AC3E}">
        <p14:creationId xmlns:p14="http://schemas.microsoft.com/office/powerpoint/2010/main" val="1174662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C391-72FA-79FB-BD4B-D835C8427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498265" flipV="1">
            <a:off x="1049077" y="4555999"/>
            <a:ext cx="2435268" cy="861419"/>
          </a:xfrm>
        </p:spPr>
        <p:txBody>
          <a:bodyPr/>
          <a:lstStyle/>
          <a:p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2977F-E0E4-1790-BE1A-3181154A8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06D0C-497F-A63C-1B9A-29643EE77C96}"/>
              </a:ext>
            </a:extLst>
          </p:cNvPr>
          <p:cNvSpPr txBox="1"/>
          <p:nvPr/>
        </p:nvSpPr>
        <p:spPr>
          <a:xfrm>
            <a:off x="4109987" y="3044491"/>
            <a:ext cx="549602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</a:rPr>
              <a:t>Thank you ..!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1663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7638" y="969264"/>
            <a:ext cx="8825659" cy="704088"/>
          </a:xfrm>
        </p:spPr>
        <p:txBody>
          <a:bodyPr/>
          <a:lstStyle/>
          <a:p>
            <a:pPr algn="ctr"/>
            <a:r>
              <a:rPr lang="en-US" b="1" dirty="0"/>
              <a:t>Objective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7079" y="3028891"/>
            <a:ext cx="11577918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/>
              <a:t>Analyze </a:t>
            </a:r>
            <a:r>
              <a:rPr lang="en-US" sz="2800" b="1" dirty="0">
                <a:solidFill>
                  <a:schemeClr val="accent5"/>
                </a:solidFill>
              </a:rPr>
              <a:t>Superstore dataset </a:t>
            </a:r>
            <a:r>
              <a:rPr lang="en-US" sz="2800" dirty="0"/>
              <a:t>to identify key </a:t>
            </a:r>
            <a:r>
              <a:rPr lang="en-US" sz="2800" b="1" dirty="0"/>
              <a:t>business insights</a:t>
            </a:r>
            <a:endParaRPr lang="en-US" sz="2800" dirty="0"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Time period: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Jan 3, 2014 – Dec 30, 2017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b="1" dirty="0">
                <a:cs typeface="Arial" panose="020B0604020202020204" pitchFamily="34" charset="0"/>
              </a:rPr>
              <a:t>Focus:</a:t>
            </a:r>
            <a:r>
              <a:rPr lang="en-US" sz="2800" b="1" dirty="0">
                <a:solidFill>
                  <a:schemeClr val="accent5"/>
                </a:solidFill>
                <a:cs typeface="Arial" panose="020B0604020202020204" pitchFamily="34" charset="0"/>
              </a:rPr>
              <a:t> </a:t>
            </a:r>
            <a:r>
              <a:rPr lang="en-US" sz="2800" dirty="0"/>
              <a:t>Balance revenue growth with profitability across    	  	     </a:t>
            </a:r>
            <a:r>
              <a:rPr lang="en-US" sz="2800" b="1" dirty="0">
                <a:solidFill>
                  <a:schemeClr val="accent5"/>
                </a:solidFill>
              </a:rPr>
              <a:t>segments</a:t>
            </a:r>
            <a:r>
              <a:rPr lang="en-US" sz="2800" dirty="0">
                <a:solidFill>
                  <a:schemeClr val="accent5"/>
                </a:solidFill>
              </a:rPr>
              <a:t> </a:t>
            </a:r>
            <a:r>
              <a:rPr lang="en-US" sz="2800" dirty="0"/>
              <a:t>and </a:t>
            </a:r>
            <a:r>
              <a:rPr lang="en-US" sz="2800" b="1" dirty="0">
                <a:solidFill>
                  <a:schemeClr val="accent5"/>
                </a:solidFill>
              </a:rPr>
              <a:t>ship modes</a:t>
            </a:r>
            <a:r>
              <a:rPr lang="en-US" sz="2800" dirty="0"/>
              <a:t>, with supporting cuts by   	  	     </a:t>
            </a:r>
            <a:r>
              <a:rPr lang="en-US" sz="2800" b="1" dirty="0">
                <a:solidFill>
                  <a:schemeClr val="accent5"/>
                </a:solidFill>
              </a:rPr>
              <a:t>region</a:t>
            </a:r>
            <a:r>
              <a:rPr lang="en-US" sz="2800" dirty="0">
                <a:solidFill>
                  <a:schemeClr val="accent5"/>
                </a:solidFill>
              </a:rPr>
              <a:t> </a:t>
            </a:r>
            <a:r>
              <a:rPr lang="en-US" sz="2800" dirty="0"/>
              <a:t>and </a:t>
            </a:r>
            <a:r>
              <a:rPr lang="en-US" sz="2800" b="1" dirty="0">
                <a:solidFill>
                  <a:schemeClr val="accent5"/>
                </a:solidFill>
              </a:rPr>
              <a:t>category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66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8126" y="969264"/>
            <a:ext cx="8825659" cy="704088"/>
          </a:xfrm>
        </p:spPr>
        <p:txBody>
          <a:bodyPr/>
          <a:lstStyle/>
          <a:p>
            <a:pPr algn="ctr"/>
            <a:r>
              <a:rPr lang="en-US" b="1" dirty="0"/>
              <a:t>Data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4435" y="2810435"/>
            <a:ext cx="111610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Data source: </a:t>
            </a:r>
            <a:r>
              <a:rPr lang="en-US" sz="2400" dirty="0"/>
              <a:t>Superstore Sample Dataset from </a:t>
            </a:r>
            <a:r>
              <a:rPr lang="en-US" sz="2400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Size: </a:t>
            </a:r>
            <a:r>
              <a:rPr lang="en-US" sz="2400" dirty="0"/>
              <a:t>~ 10,000+ rows , 20+ columns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Prepared  in R : </a:t>
            </a:r>
            <a:r>
              <a:rPr lang="en-US" sz="2400" dirty="0"/>
              <a:t>Using </a:t>
            </a:r>
            <a:r>
              <a:rPr lang="en-US" sz="2400" b="1" dirty="0">
                <a:solidFill>
                  <a:srgbClr val="00B0F0"/>
                </a:solidFill>
              </a:rPr>
              <a:t>readr</a:t>
            </a:r>
            <a:r>
              <a:rPr lang="en-US" sz="2400" dirty="0"/>
              <a:t> , </a:t>
            </a:r>
            <a:r>
              <a:rPr lang="en-US" sz="2400" b="1" dirty="0">
                <a:solidFill>
                  <a:srgbClr val="00B0F0"/>
                </a:solidFill>
              </a:rPr>
              <a:t>janitor </a:t>
            </a:r>
            <a:r>
              <a:rPr lang="en-US" sz="2400" dirty="0"/>
              <a:t>,</a:t>
            </a:r>
            <a:r>
              <a:rPr lang="en-US" sz="2400" b="1" dirty="0">
                <a:solidFill>
                  <a:srgbClr val="00B0F0"/>
                </a:solidFill>
              </a:rPr>
              <a:t> dplyr 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00B0F0"/>
                </a:solidFill>
              </a:rPr>
              <a:t>ggplot2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libraries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Columns used : </a:t>
            </a:r>
            <a:r>
              <a:rPr lang="en-US" sz="2400" b="1" dirty="0">
                <a:solidFill>
                  <a:srgbClr val="00B0F0"/>
                </a:solidFill>
              </a:rPr>
              <a:t>Revenue</a:t>
            </a:r>
            <a:r>
              <a:rPr lang="en-US" sz="2400" b="1" dirty="0"/>
              <a:t> 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B0F0"/>
                </a:solidFill>
              </a:rPr>
              <a:t>Profit &amp; Profit Ratio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F0"/>
                </a:solidFill>
              </a:rPr>
              <a:t>Segments</a:t>
            </a:r>
            <a:r>
              <a:rPr lang="en-US" sz="2400" b="1" dirty="0"/>
              <a:t> </a:t>
            </a:r>
            <a:r>
              <a:rPr lang="en-US" sz="2400" dirty="0"/>
              <a:t>and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B0F0"/>
                </a:solidFill>
              </a:rPr>
              <a:t>Ship Mode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was </a:t>
            </a:r>
            <a:r>
              <a:rPr lang="en-US" sz="2400" b="1" dirty="0"/>
              <a:t>cleaned </a:t>
            </a:r>
            <a:r>
              <a:rPr lang="en-US" sz="2400" dirty="0"/>
              <a:t>before importing into </a:t>
            </a:r>
            <a:r>
              <a:rPr lang="en-US" sz="24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</a:t>
            </a:r>
            <a:r>
              <a:rPr lang="en-US" sz="2400" dirty="0"/>
              <a:t> for visualization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44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269" y="864704"/>
            <a:ext cx="11191461" cy="1003853"/>
          </a:xfrm>
        </p:spPr>
        <p:txBody>
          <a:bodyPr/>
          <a:lstStyle/>
          <a:p>
            <a:pPr algn="ctr"/>
            <a:r>
              <a:rPr lang="en-US" b="1" dirty="0"/>
              <a:t>Profit Ratio vs Revenue by Segment</a:t>
            </a:r>
          </a:p>
        </p:txBody>
      </p:sp>
      <p:pic>
        <p:nvPicPr>
          <p:cNvPr id="7" name="Picture 6" descr="A graph of a profit ratio">
            <a:extLst>
              <a:ext uri="{FF2B5EF4-FFF2-40B4-BE49-F238E27FC236}">
                <a16:creationId xmlns:a16="http://schemas.microsoft.com/office/drawing/2014/main" id="{590EF9DC-22EB-D7F6-7503-DA3DC26268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333372"/>
            <a:ext cx="5904000" cy="4428000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45A01ED2-0358-2C9C-9F07-89DACAF76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80" y="2467843"/>
            <a:ext cx="557584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INSIGHTS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PK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Home Office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delivers the 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  <a:t>highest revenue </a:t>
            </a:r>
            <a:r>
              <a:rPr kumimoji="0" lang="en-PK" altLang="en-PK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</a:t>
            </a:r>
            <a:endParaRPr kumimoji="0" lang="en-US" altLang="en-PK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  <a:t>profit ratio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while 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C</a:t>
            </a:r>
            <a:r>
              <a:rPr kumimoji="0" lang="en-US" altLang="en-PK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onsumers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shows 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  <a:t>weaker</a:t>
            </a:r>
            <a:r>
              <a:rPr kumimoji="0" lang="en-US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lang="en-US" altLang="en-PK" b="1" dirty="0">
                <a:solidFill>
                  <a:schemeClr val="accent5"/>
                </a:solidFill>
              </a:rPr>
              <a:t>Revenue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532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598" y="911512"/>
            <a:ext cx="11126804" cy="704088"/>
          </a:xfrm>
        </p:spPr>
        <p:txBody>
          <a:bodyPr/>
          <a:lstStyle/>
          <a:p>
            <a:pPr algn="ctr"/>
            <a:r>
              <a:rPr lang="en-US" b="1" dirty="0"/>
              <a:t>Profit Ratio vs Revenue by Region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9975" y="2674947"/>
            <a:ext cx="490567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PK" sz="2000" b="1" dirty="0"/>
              <a:t>INSIGHTS :</a:t>
            </a:r>
            <a:endParaRPr lang="en-US" sz="2000" dirty="0"/>
          </a:p>
          <a:p>
            <a:pPr algn="just"/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South Region </a:t>
            </a:r>
            <a:r>
              <a:rPr lang="en-US" dirty="0"/>
              <a:t>region leads in both </a:t>
            </a:r>
            <a:r>
              <a:rPr lang="en-US" b="1" dirty="0">
                <a:solidFill>
                  <a:schemeClr val="accent5"/>
                </a:solidFill>
              </a:rPr>
              <a:t>Revenue </a:t>
            </a:r>
            <a:r>
              <a:rPr lang="en-US" dirty="0"/>
              <a:t>and</a:t>
            </a:r>
            <a:r>
              <a:rPr lang="en-US" b="1" dirty="0">
                <a:solidFill>
                  <a:schemeClr val="accent5"/>
                </a:solidFill>
              </a:rPr>
              <a:t> profitability</a:t>
            </a:r>
            <a:r>
              <a:rPr lang="en-US" dirty="0"/>
              <a:t>, whereas the </a:t>
            </a:r>
            <a:r>
              <a:rPr lang="en-US" b="1" dirty="0">
                <a:solidFill>
                  <a:srgbClr val="0070C0"/>
                </a:solidFill>
              </a:rPr>
              <a:t>Central Region </a:t>
            </a:r>
            <a:r>
              <a:rPr lang="en-US" dirty="0"/>
              <a:t>lags behind with </a:t>
            </a:r>
            <a:r>
              <a:rPr lang="en-US" b="1" dirty="0">
                <a:solidFill>
                  <a:schemeClr val="accent5"/>
                </a:solidFill>
              </a:rPr>
              <a:t>lower margins </a:t>
            </a:r>
            <a:r>
              <a:rPr lang="en-US" dirty="0"/>
              <a:t>especially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5"/>
                </a:solidFill>
              </a:rPr>
              <a:t>negative profit ratio</a:t>
            </a:r>
          </a:p>
        </p:txBody>
      </p:sp>
      <p:pic>
        <p:nvPicPr>
          <p:cNvPr id="6" name="Picture 5" descr="A graph of a graph of a profit ratio">
            <a:extLst>
              <a:ext uri="{FF2B5EF4-FFF2-40B4-BE49-F238E27FC236}">
                <a16:creationId xmlns:a16="http://schemas.microsoft.com/office/drawing/2014/main" id="{4E587ED8-9E2E-D05C-0DD2-10D91B3880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49550"/>
            <a:ext cx="5952000" cy="44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3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03A167B-F99A-3A33-DF71-0228E773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88" y="969264"/>
            <a:ext cx="11165306" cy="704088"/>
          </a:xfrm>
        </p:spPr>
        <p:txBody>
          <a:bodyPr/>
          <a:lstStyle/>
          <a:p>
            <a:pPr algn="ctr"/>
            <a:r>
              <a:rPr lang="en-US" b="1" dirty="0"/>
              <a:t>Profit Ratio vs Revenue by Category</a:t>
            </a:r>
            <a:endParaRPr lang="en-PK" b="1" dirty="0"/>
          </a:p>
        </p:txBody>
      </p:sp>
      <p:pic>
        <p:nvPicPr>
          <p:cNvPr id="8" name="Picture 7" descr="A graph of a bar chart&#10;&#10;AI-generated content may be incorrect.">
            <a:extLst>
              <a:ext uri="{FF2B5EF4-FFF2-40B4-BE49-F238E27FC236}">
                <a16:creationId xmlns:a16="http://schemas.microsoft.com/office/drawing/2014/main" id="{C27D7E91-488E-AE5D-3C75-E5E8F8A548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541" y="2305630"/>
            <a:ext cx="5952000" cy="446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42984C-E45F-6518-8BB8-E71F255999B6}"/>
              </a:ext>
            </a:extLst>
          </p:cNvPr>
          <p:cNvSpPr txBox="1"/>
          <p:nvPr/>
        </p:nvSpPr>
        <p:spPr>
          <a:xfrm>
            <a:off x="654517" y="2690336"/>
            <a:ext cx="4918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PK" b="1" dirty="0"/>
              <a:t>INSIGHTS :</a:t>
            </a:r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Technology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Office Supplies </a:t>
            </a:r>
            <a:r>
              <a:rPr lang="en-US" dirty="0"/>
              <a:t>yield </a:t>
            </a:r>
            <a:r>
              <a:rPr lang="en-US" b="1" dirty="0">
                <a:solidFill>
                  <a:schemeClr val="accent4"/>
                </a:solidFill>
              </a:rPr>
              <a:t>higher profit margins</a:t>
            </a:r>
            <a:r>
              <a:rPr lang="en-US" dirty="0"/>
              <a:t>, while </a:t>
            </a:r>
            <a:r>
              <a:rPr lang="en-US" b="1" dirty="0">
                <a:solidFill>
                  <a:srgbClr val="0070C0"/>
                </a:solidFill>
              </a:rPr>
              <a:t>Office Supplies </a:t>
            </a:r>
            <a:r>
              <a:rPr lang="en-US" dirty="0"/>
              <a:t>have </a:t>
            </a:r>
            <a:r>
              <a:rPr lang="en-US" b="1" dirty="0">
                <a:solidFill>
                  <a:schemeClr val="accent4"/>
                </a:solidFill>
              </a:rPr>
              <a:t>least Revenue </a:t>
            </a:r>
            <a:r>
              <a:rPr lang="en-US" dirty="0"/>
              <a:t>and </a:t>
            </a:r>
            <a:r>
              <a:rPr lang="en-US" b="1" dirty="0">
                <a:solidFill>
                  <a:srgbClr val="0070C0"/>
                </a:solidFill>
              </a:rPr>
              <a:t>Furniture</a:t>
            </a:r>
            <a:r>
              <a:rPr lang="en-US" dirty="0"/>
              <a:t> holds </a:t>
            </a:r>
            <a:r>
              <a:rPr lang="en-US" b="1" dirty="0">
                <a:solidFill>
                  <a:schemeClr val="accent4"/>
                </a:solidFill>
              </a:rPr>
              <a:t>very small Profit Ratio</a:t>
            </a:r>
            <a:endParaRPr lang="en-PK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69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0BB9-D1D1-E7A1-6EA0-4DF74908F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154" y="959639"/>
            <a:ext cx="8825659" cy="704088"/>
          </a:xfrm>
        </p:spPr>
        <p:txBody>
          <a:bodyPr/>
          <a:lstStyle/>
          <a:p>
            <a:r>
              <a:rPr lang="en-US" b="1" dirty="0"/>
              <a:t>Profit Ratio vs Revenue by Ship Mode</a:t>
            </a:r>
            <a:endParaRPr lang="en-PK" b="1" dirty="0"/>
          </a:p>
        </p:txBody>
      </p:sp>
      <p:pic>
        <p:nvPicPr>
          <p:cNvPr id="4" name="Picture 3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859934F7-FF32-C04F-A570-449A909B18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621" y="2427967"/>
            <a:ext cx="5808000" cy="435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767649-9E9B-4649-9811-0F4CAD24224D}"/>
              </a:ext>
            </a:extLst>
          </p:cNvPr>
          <p:cNvSpPr txBox="1"/>
          <p:nvPr/>
        </p:nvSpPr>
        <p:spPr>
          <a:xfrm>
            <a:off x="664142" y="2772076"/>
            <a:ext cx="41196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PK" b="1" dirty="0"/>
              <a:t>INSIGHTS :</a:t>
            </a:r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Standard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Same Day </a:t>
            </a:r>
            <a:r>
              <a:rPr lang="en-US" dirty="0"/>
              <a:t>shipping are </a:t>
            </a:r>
            <a:r>
              <a:rPr lang="en-US" b="1" dirty="0">
                <a:solidFill>
                  <a:schemeClr val="accent5"/>
                </a:solidFill>
              </a:rPr>
              <a:t>most cost-efficient</a:t>
            </a:r>
            <a:r>
              <a:rPr lang="en-US" dirty="0"/>
              <a:t>, while </a:t>
            </a:r>
            <a:r>
              <a:rPr lang="en-US" b="1" dirty="0">
                <a:solidFill>
                  <a:srgbClr val="0070C0"/>
                </a:solidFill>
              </a:rPr>
              <a:t>Standard Class </a:t>
            </a:r>
            <a:r>
              <a:rPr lang="en-US" dirty="0"/>
              <a:t>and </a:t>
            </a:r>
            <a:r>
              <a:rPr lang="en-US" b="1" dirty="0">
                <a:solidFill>
                  <a:srgbClr val="0070C0"/>
                </a:solidFill>
              </a:rPr>
              <a:t>First Class </a:t>
            </a:r>
            <a:r>
              <a:rPr lang="en-US" dirty="0"/>
              <a:t>raise costs and also with </a:t>
            </a:r>
            <a:r>
              <a:rPr lang="en-US" b="1" dirty="0">
                <a:solidFill>
                  <a:schemeClr val="accent5"/>
                </a:solidFill>
              </a:rPr>
              <a:t>good proportional gains.</a:t>
            </a:r>
            <a:endParaRPr lang="en-PK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79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Recommendations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40" y="2745606"/>
            <a:ext cx="11247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Prioritize Home Office Segment:</a:t>
            </a:r>
            <a:r>
              <a:rPr lang="en-US" sz="2400" dirty="0"/>
              <a:t> Enhance loyalty programs &amp; promotions.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Improve Corporate Efficiency:</a:t>
            </a:r>
            <a:r>
              <a:rPr lang="en-US" sz="2400" dirty="0"/>
              <a:t> Optimize discounts, reduce shipping costs.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Focus on Profit Ratio Monitoring:</a:t>
            </a:r>
            <a:r>
              <a:rPr lang="en-US" sz="2400" dirty="0"/>
              <a:t> Track profitability alongside sales, not just revenue.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Balanced focus on </a:t>
            </a:r>
            <a:r>
              <a:rPr lang="en-US" sz="2400" b="1" dirty="0"/>
              <a:t>efficiency + customer satisfaction</a:t>
            </a:r>
            <a:r>
              <a:rPr lang="en-US" sz="2400" dirty="0"/>
              <a:t> is key.</a:t>
            </a:r>
          </a:p>
        </p:txBody>
      </p:sp>
    </p:spTree>
    <p:extLst>
      <p:ext uri="{BB962C8B-B14F-4D97-AF65-F5344CB8AC3E}">
        <p14:creationId xmlns:p14="http://schemas.microsoft.com/office/powerpoint/2010/main" val="224765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9DE69-F46C-A095-70A9-8C64FCF94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003BC-7092-36EC-9C79-49FBAD50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Dashboard</a:t>
            </a:r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A722E0BE-9DDB-BC6A-AF93-7322CCB59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75"/>
          <a:stretch>
            <a:fillRect/>
          </a:stretch>
        </p:blipFill>
        <p:spPr>
          <a:xfrm>
            <a:off x="3064565" y="2357999"/>
            <a:ext cx="606287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67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283</TotalTime>
  <Words>301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PowerPoint Presentation</vt:lpstr>
      <vt:lpstr>Objective</vt:lpstr>
      <vt:lpstr>Data Summary</vt:lpstr>
      <vt:lpstr>Profit Ratio vs Revenue by Segment</vt:lpstr>
      <vt:lpstr>Profit Ratio vs Revenue by Region</vt:lpstr>
      <vt:lpstr>Profit Ratio vs Revenue by Category</vt:lpstr>
      <vt:lpstr>Profit Ratio vs Revenue by Ship Mode</vt:lpstr>
      <vt:lpstr>Recommendations</vt:lpstr>
      <vt:lpstr>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HP</dc:creator>
  <cp:lastModifiedBy>Abdullah CKL</cp:lastModifiedBy>
  <cp:revision>17</cp:revision>
  <dcterms:created xsi:type="dcterms:W3CDTF">2025-07-31T12:15:35Z</dcterms:created>
  <dcterms:modified xsi:type="dcterms:W3CDTF">2025-10-03T09:28:42Z</dcterms:modified>
</cp:coreProperties>
</file>