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8" r:id="rId3"/>
    <p:sldId id="268" r:id="rId4"/>
    <p:sldId id="259" r:id="rId5"/>
    <p:sldId id="260" r:id="rId6"/>
    <p:sldId id="261" r:id="rId7"/>
    <p:sldId id="265" r:id="rId8"/>
    <p:sldId id="266" r:id="rId9"/>
    <p:sldId id="264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9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2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2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226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04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8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45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742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094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29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0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9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73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34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550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77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40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96E6EDC-E129-4E1E-A79E-1DDB7A40074E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37E0BA3-594A-4EAA-A94F-D4323E1667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6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muhammad.abdullah6976/viz/FitbeatsDataset/Dashboard3" TargetMode="External"/><Relationship Id="rId2" Type="http://schemas.openxmlformats.org/officeDocument/2006/relationships/hyperlink" Target="https://www.kaggle.com/datasets/arashnic/fitbit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2465" y="7343246"/>
            <a:ext cx="313509" cy="74458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296" y="4844616"/>
            <a:ext cx="8825658" cy="8614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7139" y="1771631"/>
            <a:ext cx="112510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95000"/>
                  </a:schemeClr>
                </a:solidFill>
              </a:rPr>
              <a:t>Fitbit Users Behaviour Analysis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139" y="2654943"/>
            <a:ext cx="11251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Guiding Marketing Strategy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68619" y="5250875"/>
            <a:ext cx="60027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Presented by: </a:t>
            </a:r>
            <a:r>
              <a:rPr lang="en-US" sz="2400" dirty="0">
                <a:solidFill>
                  <a:schemeClr val="bg1"/>
                </a:solidFill>
              </a:rPr>
              <a:t>Muhammad Abdullah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Last Updated: </a:t>
            </a:r>
            <a:r>
              <a:rPr lang="en-US" sz="2400" dirty="0">
                <a:solidFill>
                  <a:schemeClr val="bg1"/>
                </a:solidFill>
              </a:rPr>
              <a:t>September 24</a:t>
            </a:r>
            <a:r>
              <a:rPr lang="en-US" sz="2400" baseline="30000" dirty="0">
                <a:solidFill>
                  <a:schemeClr val="bg1"/>
                </a:solidFill>
              </a:rPr>
              <a:t>th</a:t>
            </a:r>
            <a:r>
              <a:rPr lang="en-US" sz="2400" dirty="0">
                <a:solidFill>
                  <a:schemeClr val="bg1"/>
                </a:solidFill>
              </a:rPr>
              <a:t> , 2025 </a:t>
            </a:r>
          </a:p>
        </p:txBody>
      </p:sp>
    </p:spTree>
    <p:extLst>
      <p:ext uri="{BB962C8B-B14F-4D97-AF65-F5344CB8AC3E}">
        <p14:creationId xmlns:p14="http://schemas.microsoft.com/office/powerpoint/2010/main" val="117466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3DE33-8693-B966-94F8-A74B2136F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542B-D82A-9B44-AC13-794CF151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969264"/>
            <a:ext cx="11321627" cy="704088"/>
          </a:xfrm>
        </p:spPr>
        <p:txBody>
          <a:bodyPr/>
          <a:lstStyle/>
          <a:p>
            <a:pPr algn="ctr"/>
            <a:r>
              <a:rPr lang="en-US" b="1" dirty="0"/>
              <a:t>Dashboard</a:t>
            </a:r>
          </a:p>
        </p:txBody>
      </p:sp>
      <p:pic>
        <p:nvPicPr>
          <p:cNvPr id="4" name="Picture 3" descr="A collage of graphs and charts&#10;&#10;AI-generated content may be incorrect.">
            <a:extLst>
              <a:ext uri="{FF2B5EF4-FFF2-40B4-BE49-F238E27FC236}">
                <a16:creationId xmlns:a16="http://schemas.microsoft.com/office/drawing/2014/main" id="{63FDA975-0A98-C9B6-E759-7D759871A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769" y="2432896"/>
            <a:ext cx="6296055" cy="43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95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C391-72FA-79FB-BD4B-D835C8427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498265" flipV="1">
            <a:off x="1049077" y="4555999"/>
            <a:ext cx="2435268" cy="861419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12977F-E0E4-1790-BE1A-3181154A8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B06D0C-497F-A63C-1B9A-29643EE77C96}"/>
              </a:ext>
            </a:extLst>
          </p:cNvPr>
          <p:cNvSpPr txBox="1"/>
          <p:nvPr/>
        </p:nvSpPr>
        <p:spPr>
          <a:xfrm>
            <a:off x="465666" y="3044491"/>
            <a:ext cx="1121833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>
                    <a:lumMod val="95000"/>
                  </a:schemeClr>
                </a:solidFill>
              </a:rPr>
              <a:t>Thank you!</a:t>
            </a:r>
          </a:p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1663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7638" y="969264"/>
            <a:ext cx="8825659" cy="704088"/>
          </a:xfrm>
        </p:spPr>
        <p:txBody>
          <a:bodyPr/>
          <a:lstStyle/>
          <a:p>
            <a:pPr algn="ctr"/>
            <a:r>
              <a:rPr lang="en-US" b="1" dirty="0"/>
              <a:t>Scenario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9531" y="2421138"/>
            <a:ext cx="11312938" cy="418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You are a </a:t>
            </a:r>
            <a:r>
              <a:rPr lang="en-US" sz="2000" b="1" dirty="0">
                <a:solidFill>
                  <a:srgbClr val="00B0F0"/>
                </a:solidFill>
              </a:rPr>
              <a:t>junior data analyst </a:t>
            </a:r>
            <a:r>
              <a:rPr lang="en-US" sz="2000" dirty="0"/>
              <a:t>working on the </a:t>
            </a:r>
            <a:r>
              <a:rPr lang="en-US" sz="2000" b="1" dirty="0">
                <a:solidFill>
                  <a:srgbClr val="00B0F0"/>
                </a:solidFill>
              </a:rPr>
              <a:t>marketing analyst team at </a:t>
            </a:r>
            <a:r>
              <a:rPr lang="en-US" sz="2000" b="1" dirty="0"/>
              <a:t>Bellabeat</a:t>
            </a:r>
            <a:r>
              <a:rPr lang="en-US" sz="2000" dirty="0"/>
              <a:t>, a high-tech manufacturer of </a:t>
            </a:r>
            <a:r>
              <a:rPr lang="en-US" sz="2000" b="1" dirty="0">
                <a:solidFill>
                  <a:srgbClr val="00B0F0"/>
                </a:solidFill>
              </a:rPr>
              <a:t>health-focused products for women</a:t>
            </a:r>
            <a:r>
              <a:rPr lang="en-US" sz="2000" dirty="0"/>
              <a:t>. </a:t>
            </a:r>
            <a:r>
              <a:rPr lang="en-US" sz="2000" b="1" dirty="0"/>
              <a:t>Bellabeat</a:t>
            </a:r>
            <a:r>
              <a:rPr lang="en-US" sz="2000" dirty="0"/>
              <a:t> is a successful </a:t>
            </a:r>
            <a:r>
              <a:rPr lang="en-US" sz="2000" b="1" dirty="0">
                <a:solidFill>
                  <a:srgbClr val="00B0F0"/>
                </a:solidFill>
              </a:rPr>
              <a:t>small company</a:t>
            </a:r>
            <a:r>
              <a:rPr lang="en-US" sz="2000" dirty="0"/>
              <a:t>, but they </a:t>
            </a:r>
            <a:r>
              <a:rPr lang="en-US" sz="2000" b="1" dirty="0">
                <a:solidFill>
                  <a:srgbClr val="00B0F0"/>
                </a:solidFill>
              </a:rPr>
              <a:t>have the potential </a:t>
            </a:r>
            <a:r>
              <a:rPr lang="en-US" sz="2000" dirty="0"/>
              <a:t>to become a </a:t>
            </a:r>
            <a:r>
              <a:rPr lang="en-US" sz="2000" b="1" dirty="0">
                <a:solidFill>
                  <a:srgbClr val="00B0F0"/>
                </a:solidFill>
              </a:rPr>
              <a:t>larger player </a:t>
            </a:r>
            <a:r>
              <a:rPr lang="en-US" sz="2000" dirty="0"/>
              <a:t>in the </a:t>
            </a:r>
            <a:r>
              <a:rPr lang="en-US" sz="2000" b="1" dirty="0">
                <a:solidFill>
                  <a:srgbClr val="00B0F0"/>
                </a:solidFill>
              </a:rPr>
              <a:t>global smart device market</a:t>
            </a:r>
            <a:r>
              <a:rPr lang="en-US" sz="2000" dirty="0"/>
              <a:t>.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Urška Sršen, cofounder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Chief Creative Officer </a:t>
            </a:r>
            <a:r>
              <a:rPr lang="en-US" sz="2000" dirty="0"/>
              <a:t>of </a:t>
            </a:r>
            <a:r>
              <a:rPr lang="en-US" sz="2000" b="1" dirty="0"/>
              <a:t>Bellabeat</a:t>
            </a:r>
            <a:r>
              <a:rPr lang="en-US" sz="2000" dirty="0"/>
              <a:t>, believes that </a:t>
            </a:r>
            <a:r>
              <a:rPr lang="en-US" sz="2000" b="1" dirty="0">
                <a:solidFill>
                  <a:schemeClr val="accent4"/>
                </a:solidFill>
              </a:rPr>
              <a:t>analyzing smart device </a:t>
            </a:r>
            <a:r>
              <a:rPr lang="en-US" sz="2000" dirty="0"/>
              <a:t>fitness data could help </a:t>
            </a:r>
            <a:r>
              <a:rPr lang="en-US" sz="2000" b="1" dirty="0">
                <a:solidFill>
                  <a:schemeClr val="accent4"/>
                </a:solidFill>
              </a:rPr>
              <a:t>unlock new growth opportunities</a:t>
            </a:r>
            <a:r>
              <a:rPr lang="en-US" sz="2000" dirty="0"/>
              <a:t> for the company. </a:t>
            </a:r>
            <a:r>
              <a:rPr lang="en-US" sz="2000" b="1" dirty="0">
                <a:solidFill>
                  <a:schemeClr val="tx2"/>
                </a:solidFill>
              </a:rPr>
              <a:t>You have been asked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chemeClr val="tx2"/>
                </a:solidFill>
              </a:rPr>
              <a:t>focus on one of Bellabeat’s products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chemeClr val="tx2"/>
                </a:solidFill>
              </a:rPr>
              <a:t>analyze smart device data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chemeClr val="tx2"/>
                </a:solidFill>
              </a:rPr>
              <a:t>gain insight </a:t>
            </a:r>
            <a:r>
              <a:rPr lang="en-US" sz="2000" dirty="0"/>
              <a:t>into </a:t>
            </a:r>
            <a:r>
              <a:rPr lang="en-US" sz="2000" b="1" dirty="0"/>
              <a:t>how consumers are using their smart devices</a:t>
            </a:r>
            <a:r>
              <a:rPr lang="en-US" sz="2000" dirty="0"/>
              <a:t>. You will </a:t>
            </a:r>
            <a:r>
              <a:rPr lang="en-US" sz="2000" b="1" dirty="0">
                <a:solidFill>
                  <a:schemeClr val="tx2"/>
                </a:solidFill>
              </a:rPr>
              <a:t>present your analysis</a:t>
            </a:r>
            <a:r>
              <a:rPr lang="en-US" sz="2000" dirty="0"/>
              <a:t> to the Bellabeat executive team along with your </a:t>
            </a:r>
            <a:r>
              <a:rPr lang="en-US" sz="2000" b="1" dirty="0"/>
              <a:t>high-level recommendations for Bellabeat’s marketing strategy</a:t>
            </a:r>
            <a:r>
              <a:rPr lang="en-US" sz="2000" dirty="0"/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69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EB686-DB33-F9B4-10A4-9132155F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CBCB1-3C8E-1741-8FA1-96EB1602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638" y="969264"/>
            <a:ext cx="8825659" cy="704088"/>
          </a:xfrm>
        </p:spPr>
        <p:txBody>
          <a:bodyPr/>
          <a:lstStyle/>
          <a:p>
            <a:pPr algn="ctr"/>
            <a:r>
              <a:rPr lang="en-US" b="1" dirty="0"/>
              <a:t>Objective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EB1B44C-7EB0-7563-223E-1CB1DF4DF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62" y="3028891"/>
            <a:ext cx="1132140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dirty="0"/>
              <a:t>To gain insight into </a:t>
            </a:r>
            <a:r>
              <a:rPr lang="en-US" sz="2800" b="1" dirty="0">
                <a:solidFill>
                  <a:schemeClr val="accent5"/>
                </a:solidFill>
              </a:rPr>
              <a:t>how consumers </a:t>
            </a:r>
            <a:r>
              <a:rPr lang="en-US" sz="2800" dirty="0"/>
              <a:t>use </a:t>
            </a:r>
            <a:r>
              <a:rPr lang="en-US" sz="2800" b="1" dirty="0">
                <a:solidFill>
                  <a:schemeClr val="accent5"/>
                </a:solidFill>
              </a:rPr>
              <a:t>Fitbit smart devices</a:t>
            </a:r>
            <a:endParaRPr lang="en-US" sz="2800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period: </a:t>
            </a:r>
            <a:r>
              <a:rPr lang="en-US" altLang="en-US" sz="2800" dirty="0"/>
              <a:t>April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en-US" sz="2800" dirty="0"/>
              <a:t>12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2016 – May 12, 201</a:t>
            </a:r>
            <a:r>
              <a:rPr lang="en-US" altLang="en-US" sz="2800" dirty="0"/>
              <a:t>6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800" b="1" dirty="0">
                <a:cs typeface="Arial" panose="020B0604020202020204" pitchFamily="34" charset="0"/>
              </a:rPr>
              <a:t>Focus:</a:t>
            </a:r>
            <a:r>
              <a:rPr lang="en-US" sz="2800" b="1" dirty="0">
                <a:solidFill>
                  <a:schemeClr val="accent5"/>
                </a:solidFill>
                <a:cs typeface="Arial" panose="020B0604020202020204" pitchFamily="34" charset="0"/>
              </a:rPr>
              <a:t> S</a:t>
            </a:r>
            <a:r>
              <a:rPr lang="en-US" sz="2800" b="1" dirty="0">
                <a:solidFill>
                  <a:schemeClr val="accent5"/>
                </a:solidFill>
              </a:rPr>
              <a:t>egmenting Fitbit’s users </a:t>
            </a:r>
            <a:r>
              <a:rPr lang="en-US" sz="2800" dirty="0"/>
              <a:t>by </a:t>
            </a:r>
            <a:r>
              <a:rPr lang="en-US" sz="2800" b="1" dirty="0">
                <a:solidFill>
                  <a:schemeClr val="accent5"/>
                </a:solidFill>
              </a:rPr>
              <a:t>activity level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accent5"/>
                </a:solidFill>
              </a:rPr>
              <a:t>correlating  		     their behavior</a:t>
            </a:r>
            <a:r>
              <a:rPr lang="en-US" sz="2800" dirty="0"/>
              <a:t> with key metrics like calories burned, </a:t>
            </a:r>
            <a:r>
              <a:rPr lang="en-US" sz="2800" b="1" dirty="0">
                <a:solidFill>
                  <a:schemeClr val="accent5"/>
                </a:solidFill>
              </a:rPr>
              <a:t>and     	     identifying weekly patterns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8126" y="969264"/>
            <a:ext cx="8825659" cy="704088"/>
          </a:xfrm>
        </p:spPr>
        <p:txBody>
          <a:bodyPr/>
          <a:lstStyle/>
          <a:p>
            <a:pPr algn="ctr"/>
            <a:r>
              <a:rPr lang="en-US" b="1" dirty="0"/>
              <a:t>Data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200" y="2283661"/>
            <a:ext cx="1133013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Data source: </a:t>
            </a:r>
            <a:r>
              <a:rPr lang="en-US" sz="2400" dirty="0"/>
              <a:t>Fitbit Dataset from </a:t>
            </a:r>
            <a:r>
              <a:rPr lang="en-US" sz="2400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sz="2400" dirty="0">
              <a:solidFill>
                <a:schemeClr val="accent5"/>
              </a:solidFill>
            </a:endParaRPr>
          </a:p>
          <a:p>
            <a:pPr algn="just"/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Size: </a:t>
            </a:r>
            <a:r>
              <a:rPr lang="en-US" sz="2400" dirty="0"/>
              <a:t>~ 1000 rows , 16 columns 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Prepared  in R : </a:t>
            </a:r>
            <a:r>
              <a:rPr lang="en-US" sz="2400" dirty="0"/>
              <a:t>Using </a:t>
            </a:r>
            <a:r>
              <a:rPr lang="en-US" sz="2400" b="1" dirty="0">
                <a:solidFill>
                  <a:srgbClr val="00B0F0"/>
                </a:solidFill>
              </a:rPr>
              <a:t>readr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00B0F0"/>
                </a:solidFill>
              </a:rPr>
              <a:t>janitor 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B0F0"/>
                </a:solidFill>
              </a:rPr>
              <a:t> dplyr 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B0F0"/>
                </a:solidFill>
              </a:rPr>
              <a:t>ggplot2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libraries</a:t>
            </a:r>
          </a:p>
          <a:p>
            <a:pPr algn="just"/>
            <a:endParaRPr lang="en-US" sz="2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Columns used : </a:t>
            </a:r>
            <a:r>
              <a:rPr lang="en-US" sz="2400" b="1" dirty="0">
                <a:solidFill>
                  <a:srgbClr val="00B0F0"/>
                </a:solidFill>
              </a:rPr>
              <a:t>Total Steps</a:t>
            </a:r>
            <a:r>
              <a:rPr lang="en-US" sz="2400" b="1" dirty="0"/>
              <a:t> 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Calories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F0"/>
                </a:solidFill>
              </a:rPr>
              <a:t>Spend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F0"/>
                </a:solidFill>
              </a:rPr>
              <a:t>minutes types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more…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F0"/>
                </a:solidFill>
              </a:rPr>
              <a:t>analysis</a:t>
            </a:r>
            <a:r>
              <a:rPr lang="en-US" sz="2400" dirty="0"/>
              <a:t> was based on a </a:t>
            </a:r>
            <a:r>
              <a:rPr lang="en-US" sz="2400" b="1" dirty="0">
                <a:solidFill>
                  <a:srgbClr val="00B0F0"/>
                </a:solidFill>
              </a:rPr>
              <a:t>dataset of 33 users</a:t>
            </a:r>
            <a:r>
              <a:rPr lang="en-US" sz="2400" dirty="0"/>
              <a:t>, with each user's data collected over a </a:t>
            </a:r>
            <a:r>
              <a:rPr lang="en-US" sz="2400" b="1" dirty="0">
                <a:solidFill>
                  <a:srgbClr val="00B0F0"/>
                </a:solidFill>
              </a:rPr>
              <a:t>31-day period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Data was </a:t>
            </a:r>
            <a:r>
              <a:rPr lang="en-US" sz="2400" b="1" dirty="0"/>
              <a:t>cleaned </a:t>
            </a:r>
            <a:r>
              <a:rPr lang="en-US" sz="2400" dirty="0"/>
              <a:t>before importing into </a:t>
            </a:r>
            <a:r>
              <a:rPr lang="en-US" sz="2400" dirty="0">
                <a:solidFill>
                  <a:schemeClr val="accent4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</a:t>
            </a:r>
            <a:r>
              <a:rPr lang="en-US" sz="2400" dirty="0"/>
              <a:t> for visualization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44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269" y="864704"/>
            <a:ext cx="11191461" cy="1003853"/>
          </a:xfrm>
        </p:spPr>
        <p:txBody>
          <a:bodyPr/>
          <a:lstStyle/>
          <a:p>
            <a:pPr algn="ctr"/>
            <a:r>
              <a:rPr lang="en-US" b="1" dirty="0"/>
              <a:t>User Segmentation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5A01ED2-0358-2C9C-9F07-89DACAF76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69" y="2595599"/>
            <a:ext cx="5575841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PK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PK" sz="2800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INSIGHTS :</a:t>
            </a:r>
            <a:endParaRPr kumimoji="0" lang="en-US" altLang="en-PK" sz="2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PK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PK" sz="2400" dirty="0"/>
              <a:t>The </a:t>
            </a:r>
            <a:r>
              <a:rPr lang="en-US" altLang="en-PK" sz="2400" b="1" dirty="0">
                <a:solidFill>
                  <a:srgbClr val="00B0F0"/>
                </a:solidFill>
              </a:rPr>
              <a:t>majority of users </a:t>
            </a:r>
            <a:r>
              <a:rPr lang="en-US" altLang="en-PK" sz="2400" dirty="0"/>
              <a:t>are </a:t>
            </a:r>
            <a:r>
              <a:rPr lang="en-US" altLang="en-PK" sz="2400" b="1" dirty="0">
                <a:solidFill>
                  <a:schemeClr val="accent4"/>
                </a:solidFill>
              </a:rPr>
              <a:t>not very active</a:t>
            </a:r>
            <a:r>
              <a:rPr lang="en-US" altLang="en-PK" sz="2400" b="1" dirty="0">
                <a:solidFill>
                  <a:srgbClr val="0070C0"/>
                </a:solidFill>
              </a:rPr>
              <a:t> </a:t>
            </a:r>
            <a:r>
              <a:rPr lang="en-US" altLang="en-PK" sz="2400" dirty="0"/>
              <a:t>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PK" sz="2400" b="1" dirty="0">
              <a:solidFill>
                <a:srgbClr val="0070C0"/>
              </a:solidFill>
            </a:endParaRPr>
          </a:p>
          <a:p>
            <a:pPr marL="285750" lvl="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PK" sz="2400" dirty="0"/>
              <a:t>The </a:t>
            </a:r>
            <a:r>
              <a:rPr lang="en-US" altLang="en-PK" sz="2400" b="1" dirty="0">
                <a:solidFill>
                  <a:srgbClr val="00B0F0"/>
                </a:solidFill>
              </a:rPr>
              <a:t>largest user segments </a:t>
            </a:r>
            <a:r>
              <a:rPr lang="en-US" altLang="en-PK" sz="2400" dirty="0"/>
              <a:t>are “</a:t>
            </a:r>
            <a:r>
              <a:rPr lang="en-US" altLang="en-PK" sz="2400" b="1" dirty="0">
                <a:solidFill>
                  <a:schemeClr val="accent4"/>
                </a:solidFill>
              </a:rPr>
              <a:t>Lightly Active</a:t>
            </a:r>
            <a:r>
              <a:rPr lang="en-US" altLang="en-PK" sz="2400" dirty="0"/>
              <a:t>” and “</a:t>
            </a:r>
            <a:r>
              <a:rPr lang="en-US" altLang="en-PK" sz="2400" b="1" dirty="0">
                <a:solidFill>
                  <a:schemeClr val="accent4"/>
                </a:solidFill>
              </a:rPr>
              <a:t>Fairly Active</a:t>
            </a:r>
            <a:r>
              <a:rPr lang="en-US" altLang="en-PK" sz="2400" dirty="0"/>
              <a:t>”.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PK" b="1" dirty="0">
              <a:solidFill>
                <a:srgbClr val="0070C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PK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" name="Picture 3" descr="A pie chart with different colored circles">
            <a:extLst>
              <a:ext uri="{FF2B5EF4-FFF2-40B4-BE49-F238E27FC236}">
                <a16:creationId xmlns:a16="http://schemas.microsoft.com/office/drawing/2014/main" id="{7F697A17-9555-594C-2A88-A33D5BA6D9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023" y="2595599"/>
            <a:ext cx="5635257" cy="36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328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598" y="911512"/>
            <a:ext cx="11126804" cy="704088"/>
          </a:xfrm>
        </p:spPr>
        <p:txBody>
          <a:bodyPr/>
          <a:lstStyle/>
          <a:p>
            <a:pPr algn="ctr"/>
            <a:r>
              <a:rPr lang="en-US" b="1" dirty="0"/>
              <a:t>Weekly Activity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333" y="2581813"/>
            <a:ext cx="57354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PK" sz="1600" b="1" dirty="0"/>
              <a:t>INSIGHTS :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Tuesday and Saturday </a:t>
            </a:r>
            <a:r>
              <a:rPr lang="en-US" sz="1400" dirty="0"/>
              <a:t>are the </a:t>
            </a:r>
            <a:r>
              <a:rPr lang="en-US" sz="1400" b="1" dirty="0">
                <a:solidFill>
                  <a:srgbClr val="00B0F0"/>
                </a:solidFill>
              </a:rPr>
              <a:t>most active days </a:t>
            </a:r>
            <a:r>
              <a:rPr lang="en-US" sz="1400" dirty="0"/>
              <a:t>for users, with </a:t>
            </a:r>
            <a:r>
              <a:rPr lang="en-US" sz="1400" b="1" dirty="0">
                <a:solidFill>
                  <a:schemeClr val="accent4"/>
                </a:solidFill>
              </a:rPr>
              <a:t>over 8,100 steps</a:t>
            </a:r>
            <a:r>
              <a:rPr lang="en-US" sz="1400" dirty="0">
                <a:solidFill>
                  <a:schemeClr val="accent4"/>
                </a:solidFill>
              </a:rPr>
              <a:t>.</a:t>
            </a:r>
          </a:p>
          <a:p>
            <a:pPr algn="just"/>
            <a:endParaRPr lang="en-US" sz="14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/>
              <a:t>There is a </a:t>
            </a:r>
            <a:r>
              <a:rPr lang="en-US" sz="1400" b="1" dirty="0">
                <a:solidFill>
                  <a:srgbClr val="00B0F0"/>
                </a:solidFill>
              </a:rPr>
              <a:t>significant drop </a:t>
            </a:r>
            <a:r>
              <a:rPr lang="en-US" sz="1400" dirty="0"/>
              <a:t>in activity </a:t>
            </a:r>
            <a:r>
              <a:rPr lang="en-US" sz="1400" b="1" dirty="0">
                <a:solidFill>
                  <a:srgbClr val="00B0F0"/>
                </a:solidFill>
              </a:rPr>
              <a:t>on Sunday </a:t>
            </a:r>
            <a:r>
              <a:rPr lang="en-US" sz="1400" dirty="0"/>
              <a:t>, with taking of </a:t>
            </a:r>
            <a:r>
              <a:rPr lang="en-US" sz="1400" b="1" dirty="0">
                <a:solidFill>
                  <a:schemeClr val="accent4"/>
                </a:solidFill>
              </a:rPr>
              <a:t>only 6,933 steps </a:t>
            </a:r>
            <a:r>
              <a:rPr lang="en-US" sz="1400" dirty="0"/>
              <a:t>, making it </a:t>
            </a:r>
            <a:r>
              <a:rPr lang="en-US" sz="1400" b="1" dirty="0">
                <a:solidFill>
                  <a:schemeClr val="accent4"/>
                </a:solidFill>
              </a:rPr>
              <a:t>least active </a:t>
            </a:r>
            <a:r>
              <a:rPr lang="en-US" sz="1400" dirty="0"/>
              <a:t>day of week</a:t>
            </a:r>
          </a:p>
        </p:txBody>
      </p:sp>
      <p:pic>
        <p:nvPicPr>
          <p:cNvPr id="8" name="Picture 7" descr="A graph of different colored rectangular shapes&#10;&#10;AI-generated content may be incorrect.">
            <a:extLst>
              <a:ext uri="{FF2B5EF4-FFF2-40B4-BE49-F238E27FC236}">
                <a16:creationId xmlns:a16="http://schemas.microsoft.com/office/drawing/2014/main" id="{112970F8-8BDF-E8F0-B050-F10A9D3E8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8826" y="4183052"/>
            <a:ext cx="6033174" cy="2700000"/>
          </a:xfrm>
          <a:prstGeom prst="rect">
            <a:avLst/>
          </a:prstGeom>
        </p:spPr>
      </p:pic>
      <p:pic>
        <p:nvPicPr>
          <p:cNvPr id="10" name="Picture 9" descr="A graph of a graph showing different colored bars">
            <a:extLst>
              <a:ext uri="{FF2B5EF4-FFF2-40B4-BE49-F238E27FC236}">
                <a16:creationId xmlns:a16="http://schemas.microsoft.com/office/drawing/2014/main" id="{5869400A-D638-1EC0-BDFF-5A026B35BB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5" y="4158000"/>
            <a:ext cx="6121645" cy="270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81E4D8-D42D-E6FA-3378-C04F6F714B3F}"/>
              </a:ext>
            </a:extLst>
          </p:cNvPr>
          <p:cNvSpPr txBox="1"/>
          <p:nvPr/>
        </p:nvSpPr>
        <p:spPr>
          <a:xfrm>
            <a:off x="6307666" y="2581813"/>
            <a:ext cx="57354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PK" sz="1600" b="1" dirty="0"/>
              <a:t>INSIGHTS :</a:t>
            </a:r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Average calories burned </a:t>
            </a:r>
            <a:r>
              <a:rPr lang="en-US" sz="1400" dirty="0"/>
              <a:t>remains remarkably </a:t>
            </a:r>
            <a:r>
              <a:rPr lang="en-US" sz="1400" b="1" dirty="0">
                <a:solidFill>
                  <a:srgbClr val="00B0F0"/>
                </a:solidFill>
              </a:rPr>
              <a:t>stable</a:t>
            </a:r>
            <a:r>
              <a:rPr lang="en-US" sz="1400" dirty="0"/>
              <a:t> throughout the </a:t>
            </a:r>
            <a:r>
              <a:rPr lang="en-US" sz="1400" b="1" dirty="0">
                <a:solidFill>
                  <a:schemeClr val="accent4"/>
                </a:solidFill>
              </a:rPr>
              <a:t>entire week</a:t>
            </a:r>
            <a:r>
              <a:rPr lang="en-US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B0F0"/>
                </a:solidFill>
              </a:rPr>
              <a:t>Thursday and Sunday </a:t>
            </a:r>
            <a:r>
              <a:rPr lang="en-US" sz="1400" dirty="0"/>
              <a:t>show a </a:t>
            </a:r>
            <a:r>
              <a:rPr lang="en-US" sz="1400" b="1" dirty="0">
                <a:solidFill>
                  <a:srgbClr val="00B0F0"/>
                </a:solidFill>
              </a:rPr>
              <a:t>small dip </a:t>
            </a:r>
            <a:r>
              <a:rPr lang="en-US" sz="1400" dirty="0"/>
              <a:t>in calories burned compared to the </a:t>
            </a:r>
            <a:r>
              <a:rPr lang="en-US" sz="1400" b="1" dirty="0">
                <a:solidFill>
                  <a:schemeClr val="accent4"/>
                </a:solidFill>
              </a:rPr>
              <a:t>other days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1538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03A167B-F99A-3A33-DF71-0228E773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88" y="969264"/>
            <a:ext cx="11165306" cy="704088"/>
          </a:xfrm>
        </p:spPr>
        <p:txBody>
          <a:bodyPr/>
          <a:lstStyle/>
          <a:p>
            <a:pPr algn="ctr"/>
            <a:r>
              <a:rPr lang="en-US" b="1" dirty="0"/>
              <a:t>Relationship Between Activity and Calorie Burn</a:t>
            </a:r>
            <a:endParaRPr lang="en-PK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2984C-E45F-6518-8BB8-E71F255999B6}"/>
              </a:ext>
            </a:extLst>
          </p:cNvPr>
          <p:cNvSpPr txBox="1"/>
          <p:nvPr/>
        </p:nvSpPr>
        <p:spPr>
          <a:xfrm>
            <a:off x="490888" y="2690336"/>
            <a:ext cx="56051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PK" sz="2000" b="1" dirty="0"/>
              <a:t>INSIGHTS :</a:t>
            </a:r>
          </a:p>
          <a:p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There is a </a:t>
            </a:r>
            <a:r>
              <a:rPr lang="en-US" b="1" dirty="0">
                <a:solidFill>
                  <a:srgbClr val="00B0F0"/>
                </a:solidFill>
              </a:rPr>
              <a:t>strong positive correlation </a:t>
            </a:r>
            <a:r>
              <a:rPr lang="en-US" dirty="0"/>
              <a:t>between </a:t>
            </a:r>
            <a:r>
              <a:rPr lang="en-US" b="1" dirty="0">
                <a:solidFill>
                  <a:srgbClr val="00B0F0"/>
                </a:solidFill>
              </a:rPr>
              <a:t>total steps </a:t>
            </a:r>
            <a:r>
              <a:rPr lang="en-US" dirty="0"/>
              <a:t>and </a:t>
            </a:r>
            <a:r>
              <a:rPr lang="en-US" b="1" dirty="0">
                <a:solidFill>
                  <a:srgbClr val="00B0F0"/>
                </a:solidFill>
              </a:rPr>
              <a:t>calories burned</a:t>
            </a:r>
            <a:r>
              <a:rPr lang="en-US" dirty="0"/>
              <a:t>. As </a:t>
            </a:r>
            <a:r>
              <a:rPr lang="en-US" b="1" dirty="0">
                <a:solidFill>
                  <a:schemeClr val="accent4"/>
                </a:solidFill>
              </a:rPr>
              <a:t>steps</a:t>
            </a:r>
            <a:r>
              <a:rPr lang="en-US" dirty="0"/>
              <a:t> </a:t>
            </a:r>
            <a:r>
              <a:rPr lang="en-US" b="1" dirty="0">
                <a:solidFill>
                  <a:schemeClr val="accent4"/>
                </a:solidFill>
              </a:rPr>
              <a:t>increase</a:t>
            </a:r>
            <a:r>
              <a:rPr lang="en-US" dirty="0"/>
              <a:t>, </a:t>
            </a:r>
            <a:r>
              <a:rPr lang="en-US" b="1" dirty="0">
                <a:solidFill>
                  <a:schemeClr val="accent4"/>
                </a:solidFill>
              </a:rPr>
              <a:t>so do calories</a:t>
            </a:r>
            <a:r>
              <a:rPr lang="en-US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4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contrast, there is a weak or </a:t>
            </a:r>
            <a:r>
              <a:rPr lang="en-US" b="1" dirty="0">
                <a:solidFill>
                  <a:srgbClr val="00B0F0"/>
                </a:solidFill>
              </a:rPr>
              <a:t>slightly negative correlation</a:t>
            </a:r>
            <a:r>
              <a:rPr lang="en-US" dirty="0"/>
              <a:t> between </a:t>
            </a:r>
            <a:r>
              <a:rPr lang="en-US" b="1" dirty="0">
                <a:solidFill>
                  <a:schemeClr val="accent4"/>
                </a:solidFill>
              </a:rPr>
              <a:t>sedentary minutes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calories burned</a:t>
            </a:r>
            <a:r>
              <a:rPr lang="en-US" dirty="0"/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4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F0"/>
                </a:solidFill>
              </a:rPr>
              <a:t>Physical movement</a:t>
            </a:r>
            <a:r>
              <a:rPr lang="en-US" dirty="0"/>
              <a:t>, such as </a:t>
            </a:r>
            <a:r>
              <a:rPr lang="en-US" b="1" dirty="0">
                <a:solidFill>
                  <a:srgbClr val="00B0F0"/>
                </a:solidFill>
              </a:rPr>
              <a:t>taking steps</a:t>
            </a:r>
            <a:r>
              <a:rPr lang="en-US" dirty="0"/>
              <a:t>, directly </a:t>
            </a:r>
            <a:r>
              <a:rPr lang="en-US" b="1" dirty="0">
                <a:solidFill>
                  <a:schemeClr val="accent4"/>
                </a:solidFill>
              </a:rPr>
              <a:t>increases calorie burn</a:t>
            </a:r>
            <a:r>
              <a:rPr lang="en-US" dirty="0"/>
              <a:t>, while a </a:t>
            </a:r>
            <a:r>
              <a:rPr lang="en-US" b="1" dirty="0">
                <a:solidFill>
                  <a:srgbClr val="00B0F0"/>
                </a:solidFill>
              </a:rPr>
              <a:t>sedentary lifestyle </a:t>
            </a:r>
            <a:r>
              <a:rPr lang="en-US" b="1" dirty="0">
                <a:solidFill>
                  <a:schemeClr val="accent4"/>
                </a:solidFill>
              </a:rPr>
              <a:t>does not</a:t>
            </a:r>
            <a:r>
              <a:rPr lang="en-US" dirty="0"/>
              <a:t>.</a:t>
            </a:r>
            <a:endParaRPr lang="en-PK" b="1" dirty="0">
              <a:solidFill>
                <a:schemeClr val="accent4"/>
              </a:solidFill>
            </a:endParaRP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79A8667A-B743-8503-79DB-85180C3B6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" r="19017"/>
          <a:stretch>
            <a:fillRect/>
          </a:stretch>
        </p:blipFill>
        <p:spPr>
          <a:xfrm>
            <a:off x="6073541" y="2690336"/>
            <a:ext cx="597288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9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0BB9-D1D1-E7A1-6EA0-4DF74908F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133" y="959639"/>
            <a:ext cx="11226800" cy="704088"/>
          </a:xfrm>
        </p:spPr>
        <p:txBody>
          <a:bodyPr/>
          <a:lstStyle/>
          <a:p>
            <a:pPr algn="ctr"/>
            <a:r>
              <a:rPr lang="en-US" b="1" dirty="0"/>
              <a:t>High-Intensity Activity Drives Calorie Burn</a:t>
            </a:r>
            <a:endParaRPr lang="en-PK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767649-9E9B-4649-9811-0F4CAD24224D}"/>
              </a:ext>
            </a:extLst>
          </p:cNvPr>
          <p:cNvSpPr txBox="1"/>
          <p:nvPr/>
        </p:nvSpPr>
        <p:spPr>
          <a:xfrm>
            <a:off x="393209" y="2379029"/>
            <a:ext cx="411961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PK" sz="2000" b="1" dirty="0"/>
              <a:t>INSIGHTS :</a:t>
            </a:r>
          </a:p>
          <a:p>
            <a:endParaRPr lang="en-US" sz="20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>
                <a:solidFill>
                  <a:srgbClr val="00B0F0"/>
                </a:solidFill>
              </a:rPr>
              <a:t>relationship</a:t>
            </a:r>
            <a:r>
              <a:rPr lang="en-US" sz="1600" dirty="0"/>
              <a:t> between </a:t>
            </a:r>
            <a:r>
              <a:rPr lang="en-US" sz="1600" b="1" dirty="0">
                <a:solidFill>
                  <a:srgbClr val="00B0F0"/>
                </a:solidFill>
              </a:rPr>
              <a:t>calories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F0"/>
                </a:solidFill>
              </a:rPr>
              <a:t>burned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00B0F0"/>
                </a:solidFill>
              </a:rPr>
              <a:t>minutes of activity </a:t>
            </a:r>
            <a:r>
              <a:rPr lang="en-US" sz="1600" dirty="0"/>
              <a:t>is </a:t>
            </a:r>
            <a:r>
              <a:rPr lang="en-US" sz="1600" b="1" dirty="0">
                <a:solidFill>
                  <a:schemeClr val="accent4"/>
                </a:solidFill>
              </a:rPr>
              <a:t>directly tied </a:t>
            </a:r>
            <a:r>
              <a:rPr lang="en-US" sz="1600" dirty="0"/>
              <a:t>to the </a:t>
            </a:r>
            <a:r>
              <a:rPr lang="en-US" sz="1600" b="1" dirty="0">
                <a:solidFill>
                  <a:schemeClr val="accent4"/>
                </a:solidFill>
              </a:rPr>
              <a:t>intensity of the activity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5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While </a:t>
            </a:r>
            <a:r>
              <a:rPr lang="en-US" sz="1600" b="1" dirty="0">
                <a:solidFill>
                  <a:srgbClr val="00B0F0"/>
                </a:solidFill>
              </a:rPr>
              <a:t>light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rgbClr val="00B0F0"/>
                </a:solidFill>
              </a:rPr>
              <a:t>fair activity </a:t>
            </a:r>
            <a:r>
              <a:rPr lang="en-US" sz="1600" b="1" dirty="0">
                <a:solidFill>
                  <a:schemeClr val="accent4"/>
                </a:solidFill>
              </a:rPr>
              <a:t>contribute to calorie burn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F0"/>
                </a:solidFill>
              </a:rPr>
              <a:t>very active minutes</a:t>
            </a:r>
            <a:r>
              <a:rPr lang="en-US" sz="1600" dirty="0"/>
              <a:t> show the</a:t>
            </a:r>
            <a:r>
              <a:rPr lang="en-US" sz="1600" b="1" dirty="0">
                <a:solidFill>
                  <a:srgbClr val="00B0F0"/>
                </a:solidFill>
              </a:rPr>
              <a:t> steepest increase </a:t>
            </a:r>
            <a:r>
              <a:rPr lang="en-US" sz="1600" dirty="0"/>
              <a:t>in </a:t>
            </a:r>
            <a:r>
              <a:rPr lang="en-US" sz="1600" b="1" dirty="0">
                <a:solidFill>
                  <a:schemeClr val="accent4"/>
                </a:solidFill>
              </a:rPr>
              <a:t>calories burned</a:t>
            </a:r>
            <a:r>
              <a:rPr lang="en-US" sz="16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accent5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This visualization provides </a:t>
            </a:r>
            <a:r>
              <a:rPr lang="en-US" sz="1600" b="1" dirty="0">
                <a:solidFill>
                  <a:srgbClr val="00B0F0"/>
                </a:solidFill>
              </a:rPr>
              <a:t>clear evidence </a:t>
            </a:r>
            <a:r>
              <a:rPr lang="en-US" sz="1600" dirty="0"/>
              <a:t>that </a:t>
            </a:r>
            <a:r>
              <a:rPr lang="en-US" sz="1600" b="1" dirty="0">
                <a:solidFill>
                  <a:srgbClr val="00B0F0"/>
                </a:solidFill>
              </a:rPr>
              <a:t>high-intensity activity </a:t>
            </a:r>
            <a:r>
              <a:rPr lang="en-US" sz="1600" dirty="0"/>
              <a:t>is the most </a:t>
            </a:r>
            <a:r>
              <a:rPr lang="en-US" sz="1600" b="1" dirty="0">
                <a:solidFill>
                  <a:schemeClr val="accent4"/>
                </a:solidFill>
              </a:rPr>
              <a:t>efficient way</a:t>
            </a:r>
            <a:r>
              <a:rPr lang="en-US" sz="1600" dirty="0"/>
              <a:t> to </a:t>
            </a:r>
            <a:r>
              <a:rPr lang="en-US" sz="1600" b="1" dirty="0">
                <a:solidFill>
                  <a:schemeClr val="accent4"/>
                </a:solidFill>
              </a:rPr>
              <a:t>burn calories</a:t>
            </a:r>
            <a:r>
              <a:rPr lang="en-US" sz="1600" dirty="0"/>
              <a:t>.</a:t>
            </a:r>
            <a:endParaRPr lang="en-PK" sz="1600" b="1" dirty="0">
              <a:solidFill>
                <a:schemeClr val="accent5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2C38A7-B4E6-6C99-528C-EBD76313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" t="4692" r="15999" b="-4692"/>
          <a:stretch>
            <a:fillRect/>
          </a:stretch>
        </p:blipFill>
        <p:spPr>
          <a:xfrm>
            <a:off x="4435600" y="2772076"/>
            <a:ext cx="7756400" cy="34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9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933" y="969264"/>
            <a:ext cx="11321627" cy="704088"/>
          </a:xfrm>
        </p:spPr>
        <p:txBody>
          <a:bodyPr/>
          <a:lstStyle/>
          <a:p>
            <a:pPr algn="ctr"/>
            <a:r>
              <a:rPr lang="en-US" b="1" dirty="0"/>
              <a:t>Recommendations For Bellabeat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2440" y="2345416"/>
            <a:ext cx="1124712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Shift marketing focus to "wellness," not just "fitness."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tx2"/>
                </a:solidFill>
              </a:rPr>
              <a:t>majority of users </a:t>
            </a:r>
            <a:r>
              <a:rPr lang="en-US" sz="2200" dirty="0"/>
              <a:t>are "</a:t>
            </a:r>
            <a:r>
              <a:rPr lang="en-US" sz="2200" b="1" dirty="0"/>
              <a:t>Lightly Active</a:t>
            </a:r>
            <a:r>
              <a:rPr lang="en-US" sz="2200" dirty="0"/>
              <a:t>" or "</a:t>
            </a:r>
            <a:r>
              <a:rPr lang="en-US" sz="2200" b="1" dirty="0"/>
              <a:t>Sedentary</a:t>
            </a:r>
            <a:r>
              <a:rPr lang="en-US" sz="2200" dirty="0"/>
              <a:t>“, presenting a </a:t>
            </a:r>
            <a:r>
              <a:rPr lang="en-US" sz="2200" b="1" dirty="0">
                <a:solidFill>
                  <a:srgbClr val="00B0F0"/>
                </a:solidFill>
              </a:rPr>
              <a:t>prime opportunity </a:t>
            </a:r>
            <a:r>
              <a:rPr lang="en-US" sz="2200" dirty="0"/>
              <a:t>to market to a broader audience </a:t>
            </a:r>
            <a:r>
              <a:rPr lang="en-US" sz="2200" b="1" dirty="0">
                <a:solidFill>
                  <a:srgbClr val="00B0F0"/>
                </a:solidFill>
              </a:rPr>
              <a:t>focused on overall well-being</a:t>
            </a:r>
            <a:r>
              <a:rPr lang="en-US" sz="2200" dirty="0"/>
              <a:t>.</a:t>
            </a:r>
          </a:p>
          <a:p>
            <a:pPr algn="just"/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Implement a targeted "Sunday Motivation" campaign.</a:t>
            </a:r>
            <a:r>
              <a:rPr lang="en-US" sz="2200" dirty="0"/>
              <a:t> With user </a:t>
            </a:r>
            <a:r>
              <a:rPr lang="en-US" sz="2200" b="1" dirty="0">
                <a:solidFill>
                  <a:schemeClr val="tx2"/>
                </a:solidFill>
              </a:rPr>
              <a:t>activity consistently dropping on Sundays</a:t>
            </a:r>
            <a:r>
              <a:rPr lang="en-US" sz="2200" dirty="0"/>
              <a:t>, </a:t>
            </a:r>
            <a:r>
              <a:rPr lang="en-US" sz="2200" b="1" dirty="0"/>
              <a:t>Bellabeat</a:t>
            </a:r>
            <a:r>
              <a:rPr lang="en-US" sz="2200" dirty="0"/>
              <a:t> can use the app to send </a:t>
            </a:r>
            <a:r>
              <a:rPr lang="en-US" sz="2200" b="1" dirty="0">
                <a:solidFill>
                  <a:srgbClr val="00B0F0"/>
                </a:solidFill>
              </a:rPr>
              <a:t>targeted reminders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B0F0"/>
                </a:solidFill>
              </a:rPr>
              <a:t>challenges to encourage engagement</a:t>
            </a:r>
            <a:r>
              <a:rPr lang="en-US" sz="2200" dirty="0"/>
              <a:t> on the least active day of the week.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b="1" dirty="0"/>
              <a:t>Enhance the in-app experience to reward high-impact activity.</a:t>
            </a:r>
            <a:r>
              <a:rPr lang="en-US" sz="2200" dirty="0"/>
              <a:t> Since "</a:t>
            </a:r>
            <a:r>
              <a:rPr lang="en-US" sz="2200" b="1" dirty="0"/>
              <a:t>Very Active Minutes</a:t>
            </a:r>
            <a:r>
              <a:rPr lang="en-US" sz="2200" dirty="0"/>
              <a:t>" have the </a:t>
            </a:r>
            <a:r>
              <a:rPr lang="en-US" sz="2200" b="1" dirty="0">
                <a:solidFill>
                  <a:schemeClr val="tx2"/>
                </a:solidFill>
              </a:rPr>
              <a:t>strongest correlation with calories burned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rgbClr val="00B0F0"/>
                </a:solidFill>
              </a:rPr>
              <a:t>app's interface </a:t>
            </a:r>
            <a:r>
              <a:rPr lang="en-US" sz="2200" dirty="0"/>
              <a:t>should </a:t>
            </a:r>
            <a:r>
              <a:rPr lang="en-US" sz="2200" b="1" dirty="0">
                <a:solidFill>
                  <a:srgbClr val="00B0F0"/>
                </a:solidFill>
              </a:rPr>
              <a:t>prioritize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rgbClr val="00B0F0"/>
                </a:solidFill>
              </a:rPr>
              <a:t>reward high-intensity efforts</a:t>
            </a:r>
            <a:r>
              <a:rPr lang="en-US" sz="2200" dirty="0"/>
              <a:t> over simple step counts.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7657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624</TotalTime>
  <Words>626</Words>
  <Application>Microsoft Office PowerPoint</Application>
  <PresentationFormat>Widescreen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PowerPoint Presentation</vt:lpstr>
      <vt:lpstr>Scenario</vt:lpstr>
      <vt:lpstr>Objective</vt:lpstr>
      <vt:lpstr>Data Summary</vt:lpstr>
      <vt:lpstr>User Segmentation</vt:lpstr>
      <vt:lpstr>Weekly Activity Patterns</vt:lpstr>
      <vt:lpstr>Relationship Between Activity and Calorie Burn</vt:lpstr>
      <vt:lpstr>High-Intensity Activity Drives Calorie Burn</vt:lpstr>
      <vt:lpstr>Recommendations For Bellabeat</vt:lpstr>
      <vt:lpstr>Dashboard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HP</dc:creator>
  <cp:lastModifiedBy>Abdullah CKL</cp:lastModifiedBy>
  <cp:revision>19</cp:revision>
  <dcterms:created xsi:type="dcterms:W3CDTF">2025-07-31T12:15:35Z</dcterms:created>
  <dcterms:modified xsi:type="dcterms:W3CDTF">2025-10-03T09:20:04Z</dcterms:modified>
</cp:coreProperties>
</file>