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5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324" y="-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uhammad.abdullah6976/viz/FitbeatsDataset/Dashboard3" TargetMode="External"/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2465" y="7343246"/>
            <a:ext cx="313509" cy="7445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96" y="4844616"/>
            <a:ext cx="8825658" cy="8614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139" y="1771631"/>
            <a:ext cx="11251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Fitbit Users Behaviour Analysis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39" y="2654943"/>
            <a:ext cx="1125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Guiding Marketing Strategy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619" y="5250875"/>
            <a:ext cx="600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Presented by: </a:t>
            </a:r>
            <a:r>
              <a:rPr lang="en-US" sz="2400" dirty="0">
                <a:solidFill>
                  <a:schemeClr val="bg1"/>
                </a:solidFill>
              </a:rPr>
              <a:t>Muhammad Abdullah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Last Updated: </a:t>
            </a:r>
            <a:r>
              <a:rPr lang="en-US" sz="2400" dirty="0">
                <a:solidFill>
                  <a:schemeClr val="bg1"/>
                </a:solidFill>
              </a:rPr>
              <a:t>September 24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, 2025 </a:t>
            </a:r>
          </a:p>
        </p:txBody>
      </p:sp>
    </p:spTree>
    <p:extLst>
      <p:ext uri="{BB962C8B-B14F-4D97-AF65-F5344CB8AC3E}">
        <p14:creationId xmlns:p14="http://schemas.microsoft.com/office/powerpoint/2010/main" val="117466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391-72FA-79FB-BD4B-D835C842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498265" flipV="1">
            <a:off x="1049077" y="4555999"/>
            <a:ext cx="2435268" cy="861419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2977F-E0E4-1790-BE1A-3181154A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06D0C-497F-A63C-1B9A-29643EE77C96}"/>
              </a:ext>
            </a:extLst>
          </p:cNvPr>
          <p:cNvSpPr txBox="1"/>
          <p:nvPr/>
        </p:nvSpPr>
        <p:spPr>
          <a:xfrm>
            <a:off x="465666" y="3044491"/>
            <a:ext cx="112183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66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38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Scenario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531" y="2421138"/>
            <a:ext cx="11312938" cy="418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You are a </a:t>
            </a:r>
            <a:r>
              <a:rPr lang="en-US" sz="2000" b="1" dirty="0">
                <a:solidFill>
                  <a:srgbClr val="00B0F0"/>
                </a:solidFill>
              </a:rPr>
              <a:t>junior data analyst </a:t>
            </a:r>
            <a:r>
              <a:rPr lang="en-US" sz="2000" dirty="0"/>
              <a:t>working on the </a:t>
            </a:r>
            <a:r>
              <a:rPr lang="en-US" sz="2000" b="1" dirty="0">
                <a:solidFill>
                  <a:srgbClr val="00B0F0"/>
                </a:solidFill>
              </a:rPr>
              <a:t>marketing analyst team at </a:t>
            </a:r>
            <a:r>
              <a:rPr lang="en-US" sz="2000" b="1" dirty="0"/>
              <a:t>Bellabeat</a:t>
            </a:r>
            <a:r>
              <a:rPr lang="en-US" sz="2000" dirty="0"/>
              <a:t>, a high-tech manufacturer of </a:t>
            </a:r>
            <a:r>
              <a:rPr lang="en-US" sz="2000" b="1" dirty="0">
                <a:solidFill>
                  <a:srgbClr val="00B0F0"/>
                </a:solidFill>
              </a:rPr>
              <a:t>health-focused products for women</a:t>
            </a:r>
            <a:r>
              <a:rPr lang="en-US" sz="2000" dirty="0"/>
              <a:t>. </a:t>
            </a:r>
            <a:r>
              <a:rPr lang="en-US" sz="2000" b="1" dirty="0"/>
              <a:t>Bellabeat</a:t>
            </a:r>
            <a:r>
              <a:rPr lang="en-US" sz="2000" dirty="0"/>
              <a:t> is a successful </a:t>
            </a:r>
            <a:r>
              <a:rPr lang="en-US" sz="2000" b="1" dirty="0">
                <a:solidFill>
                  <a:srgbClr val="00B0F0"/>
                </a:solidFill>
              </a:rPr>
              <a:t>small company</a:t>
            </a:r>
            <a:r>
              <a:rPr lang="en-US" sz="2000" dirty="0"/>
              <a:t>, but they </a:t>
            </a:r>
            <a:r>
              <a:rPr lang="en-US" sz="2000" b="1" dirty="0">
                <a:solidFill>
                  <a:srgbClr val="00B0F0"/>
                </a:solidFill>
              </a:rPr>
              <a:t>have the potential </a:t>
            </a:r>
            <a:r>
              <a:rPr lang="en-US" sz="2000" dirty="0"/>
              <a:t>to become a </a:t>
            </a:r>
            <a:r>
              <a:rPr lang="en-US" sz="2000" b="1" dirty="0">
                <a:solidFill>
                  <a:srgbClr val="00B0F0"/>
                </a:solidFill>
              </a:rPr>
              <a:t>larger player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00B0F0"/>
                </a:solidFill>
              </a:rPr>
              <a:t>global smart device market</a:t>
            </a:r>
            <a:r>
              <a:rPr lang="en-US" sz="2000" dirty="0"/>
              <a:t>.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Urška Sršen, cofounder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Chief Creative Officer </a:t>
            </a:r>
            <a:r>
              <a:rPr lang="en-US" sz="2000" dirty="0"/>
              <a:t>of </a:t>
            </a:r>
            <a:r>
              <a:rPr lang="en-US" sz="2000" b="1" dirty="0"/>
              <a:t>Bellabeat</a:t>
            </a:r>
            <a:r>
              <a:rPr lang="en-US" sz="2000" dirty="0"/>
              <a:t>, believes that </a:t>
            </a:r>
            <a:r>
              <a:rPr lang="en-US" sz="2000" b="1" dirty="0">
                <a:solidFill>
                  <a:schemeClr val="accent4"/>
                </a:solidFill>
              </a:rPr>
              <a:t>analyzing smart device </a:t>
            </a:r>
            <a:r>
              <a:rPr lang="en-US" sz="2000" dirty="0"/>
              <a:t>fitness data could help </a:t>
            </a:r>
            <a:r>
              <a:rPr lang="en-US" sz="2000" b="1" dirty="0">
                <a:solidFill>
                  <a:schemeClr val="accent4"/>
                </a:solidFill>
              </a:rPr>
              <a:t>unlock new growth opportunities</a:t>
            </a:r>
            <a:r>
              <a:rPr lang="en-US" sz="2000" dirty="0"/>
              <a:t> for the company. </a:t>
            </a:r>
            <a:r>
              <a:rPr lang="en-US" sz="2000" b="1" dirty="0">
                <a:solidFill>
                  <a:schemeClr val="tx2"/>
                </a:solidFill>
              </a:rPr>
              <a:t>You have been asked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tx2"/>
                </a:solidFill>
              </a:rPr>
              <a:t>focus on one of Bellabeat’s products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tx2"/>
                </a:solidFill>
              </a:rPr>
              <a:t>analyze smart device data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tx2"/>
                </a:solidFill>
              </a:rPr>
              <a:t>gain insight </a:t>
            </a:r>
            <a:r>
              <a:rPr lang="en-US" sz="2000" dirty="0"/>
              <a:t>into </a:t>
            </a:r>
            <a:r>
              <a:rPr lang="en-US" sz="2000" b="1" dirty="0"/>
              <a:t>how consumers are using their smart devices</a:t>
            </a:r>
            <a:r>
              <a:rPr lang="en-US" sz="2000" dirty="0"/>
              <a:t>. You will </a:t>
            </a:r>
            <a:r>
              <a:rPr lang="en-US" sz="2000" b="1" dirty="0">
                <a:solidFill>
                  <a:schemeClr val="tx2"/>
                </a:solidFill>
              </a:rPr>
              <a:t>present your analysis</a:t>
            </a:r>
            <a:r>
              <a:rPr lang="en-US" sz="2000" dirty="0"/>
              <a:t> to the Bellabeat executive team along with your </a:t>
            </a:r>
            <a:r>
              <a:rPr lang="en-US" sz="2000" b="1" dirty="0"/>
              <a:t>high-level recommendations for Bellabeat’s marketing strategy</a:t>
            </a:r>
            <a:r>
              <a:rPr lang="en-US" sz="20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B686-DB33-F9B4-10A4-9132155F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BCB1-3C8E-1741-8FA1-96EB1602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38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B1B44C-7EB0-7563-223E-1CB1DF4D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62" y="3028891"/>
            <a:ext cx="1132140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To gain insight into </a:t>
            </a:r>
            <a:r>
              <a:rPr lang="en-US" sz="2800" b="1" dirty="0">
                <a:solidFill>
                  <a:schemeClr val="accent5"/>
                </a:solidFill>
              </a:rPr>
              <a:t>how consumers </a:t>
            </a:r>
            <a:r>
              <a:rPr lang="en-US" sz="2800" dirty="0"/>
              <a:t>use </a:t>
            </a:r>
            <a:r>
              <a:rPr lang="en-US" sz="2800" b="1" dirty="0">
                <a:solidFill>
                  <a:schemeClr val="accent5"/>
                </a:solidFill>
              </a:rPr>
              <a:t>Fitbit smart devices</a:t>
            </a:r>
            <a:endParaRPr lang="en-US" sz="2800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period: </a:t>
            </a:r>
            <a:r>
              <a:rPr lang="en-US" altLang="en-US" sz="2800" dirty="0"/>
              <a:t>April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800" dirty="0"/>
              <a:t>12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2016 – May 12, 201</a:t>
            </a:r>
            <a:r>
              <a:rPr lang="en-US" altLang="en-US" sz="2800" dirty="0"/>
              <a:t>6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cs typeface="Arial" panose="020B0604020202020204" pitchFamily="34" charset="0"/>
              </a:rPr>
              <a:t>Focus:</a:t>
            </a:r>
            <a:r>
              <a:rPr lang="en-US" sz="2800" b="1" dirty="0">
                <a:solidFill>
                  <a:schemeClr val="accent5"/>
                </a:solidFill>
                <a:cs typeface="Arial" panose="020B0604020202020204" pitchFamily="34" charset="0"/>
              </a:rPr>
              <a:t> S</a:t>
            </a:r>
            <a:r>
              <a:rPr lang="en-US" sz="2800" b="1" dirty="0">
                <a:solidFill>
                  <a:schemeClr val="accent5"/>
                </a:solidFill>
              </a:rPr>
              <a:t>egmenting Fitbit’s users </a:t>
            </a:r>
            <a:r>
              <a:rPr lang="en-US" sz="2800" dirty="0"/>
              <a:t>by </a:t>
            </a:r>
            <a:r>
              <a:rPr lang="en-US" sz="2800" b="1" dirty="0">
                <a:solidFill>
                  <a:schemeClr val="accent5"/>
                </a:solidFill>
              </a:rPr>
              <a:t>activity level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5"/>
                </a:solidFill>
              </a:rPr>
              <a:t>correlating  		     their behavior</a:t>
            </a:r>
            <a:r>
              <a:rPr lang="en-US" sz="2800" dirty="0"/>
              <a:t> with key metrics like calories burned, </a:t>
            </a:r>
            <a:r>
              <a:rPr lang="en-US" sz="2800" b="1" dirty="0">
                <a:solidFill>
                  <a:schemeClr val="accent5"/>
                </a:solidFill>
              </a:rPr>
              <a:t>and     	     identifying weekly patterns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26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Data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200" y="2283661"/>
            <a:ext cx="113301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Data source: </a:t>
            </a:r>
            <a:r>
              <a:rPr lang="en-US" sz="2400" dirty="0"/>
              <a:t>Fitbit Dataset from </a:t>
            </a:r>
            <a:r>
              <a:rPr lang="en-US" sz="24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400" dirty="0">
              <a:solidFill>
                <a:schemeClr val="accent5"/>
              </a:solidFill>
            </a:endParaRP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Size: </a:t>
            </a:r>
            <a:r>
              <a:rPr lang="en-US" sz="2400" dirty="0"/>
              <a:t>~ 1000 rows , 16 columns 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Prepared  in R 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B0F0"/>
                </a:solidFill>
              </a:rPr>
              <a:t>readr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F0"/>
                </a:solidFill>
              </a:rPr>
              <a:t>janitor 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B0F0"/>
                </a:solidFill>
              </a:rPr>
              <a:t> dplyr 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ggplot2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libraries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Columns used : </a:t>
            </a:r>
            <a:r>
              <a:rPr lang="en-US" sz="2400" b="1" dirty="0">
                <a:solidFill>
                  <a:srgbClr val="00B0F0"/>
                </a:solidFill>
              </a:rPr>
              <a:t>Total Steps</a:t>
            </a:r>
            <a:r>
              <a:rPr lang="en-US" sz="2400" b="1" dirty="0"/>
              <a:t> 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Calories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Spend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minutes types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more…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analysis</a:t>
            </a:r>
            <a:r>
              <a:rPr lang="en-US" sz="2400" dirty="0"/>
              <a:t> was based on a </a:t>
            </a:r>
            <a:r>
              <a:rPr lang="en-US" sz="2400" b="1" dirty="0">
                <a:solidFill>
                  <a:srgbClr val="00B0F0"/>
                </a:solidFill>
              </a:rPr>
              <a:t>dataset of 33 users</a:t>
            </a:r>
            <a:r>
              <a:rPr lang="en-US" sz="2400" dirty="0"/>
              <a:t>, with each user's data collected over a </a:t>
            </a:r>
            <a:r>
              <a:rPr lang="en-US" sz="2400" b="1" dirty="0">
                <a:solidFill>
                  <a:srgbClr val="00B0F0"/>
                </a:solidFill>
              </a:rPr>
              <a:t>31-day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Data was </a:t>
            </a:r>
            <a:r>
              <a:rPr lang="en-US" sz="2400" b="1" dirty="0"/>
              <a:t>cleaned </a:t>
            </a:r>
            <a:r>
              <a:rPr lang="en-US" sz="2400" dirty="0"/>
              <a:t>before importing into </a:t>
            </a:r>
            <a:r>
              <a:rPr lang="en-US" sz="2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US" sz="2400" dirty="0"/>
              <a:t> for visualization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69" y="864704"/>
            <a:ext cx="11191461" cy="1003853"/>
          </a:xfrm>
        </p:spPr>
        <p:txBody>
          <a:bodyPr/>
          <a:lstStyle/>
          <a:p>
            <a:pPr algn="ctr"/>
            <a:r>
              <a:rPr lang="en-US" b="1" dirty="0"/>
              <a:t>User Segmentation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5A01ED2-0358-2C9C-9F07-89DACAF7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69" y="2595599"/>
            <a:ext cx="5575841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sz="2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 :</a:t>
            </a:r>
            <a:endParaRPr kumimoji="0" lang="en-US" altLang="en-PK" sz="2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PK" sz="2400" dirty="0"/>
              <a:t>The </a:t>
            </a:r>
            <a:r>
              <a:rPr lang="en-US" altLang="en-PK" sz="2400" b="1" dirty="0">
                <a:solidFill>
                  <a:srgbClr val="00B0F0"/>
                </a:solidFill>
              </a:rPr>
              <a:t>majority of users </a:t>
            </a:r>
            <a:r>
              <a:rPr lang="en-US" altLang="en-PK" sz="2400" dirty="0"/>
              <a:t>are </a:t>
            </a:r>
            <a:r>
              <a:rPr lang="en-US" altLang="en-PK" sz="2400" b="1" dirty="0">
                <a:solidFill>
                  <a:schemeClr val="accent4"/>
                </a:solidFill>
              </a:rPr>
              <a:t>not very active</a:t>
            </a:r>
            <a:r>
              <a:rPr lang="en-US" altLang="en-PK" sz="2400" b="1" dirty="0">
                <a:solidFill>
                  <a:srgbClr val="0070C0"/>
                </a:solidFill>
              </a:rPr>
              <a:t> </a:t>
            </a:r>
            <a:r>
              <a:rPr lang="en-US" altLang="en-PK" sz="2400" dirty="0"/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PK" sz="2400" b="1" dirty="0">
              <a:solidFill>
                <a:srgbClr val="0070C0"/>
              </a:solidFill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PK" sz="2400" dirty="0"/>
              <a:t>The </a:t>
            </a:r>
            <a:r>
              <a:rPr lang="en-US" altLang="en-PK" sz="2400" b="1" dirty="0">
                <a:solidFill>
                  <a:srgbClr val="00B0F0"/>
                </a:solidFill>
              </a:rPr>
              <a:t>largest user segments </a:t>
            </a:r>
            <a:r>
              <a:rPr lang="en-US" altLang="en-PK" sz="2400" dirty="0"/>
              <a:t>are “</a:t>
            </a:r>
            <a:r>
              <a:rPr lang="en-US" altLang="en-PK" sz="2400" b="1" dirty="0">
                <a:solidFill>
                  <a:schemeClr val="accent4"/>
                </a:solidFill>
              </a:rPr>
              <a:t>Lightly Active</a:t>
            </a:r>
            <a:r>
              <a:rPr lang="en-US" altLang="en-PK" sz="2400" dirty="0"/>
              <a:t>” and “</a:t>
            </a:r>
            <a:r>
              <a:rPr lang="en-US" altLang="en-PK" sz="2400" b="1" dirty="0">
                <a:solidFill>
                  <a:schemeClr val="accent4"/>
                </a:solidFill>
              </a:rPr>
              <a:t>Fairly Active</a:t>
            </a:r>
            <a:r>
              <a:rPr lang="en-US" altLang="en-PK" sz="2400" dirty="0"/>
              <a:t>”.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PK" b="1" dirty="0">
              <a:solidFill>
                <a:srgbClr val="0070C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A pie chart with different colored circles">
            <a:extLst>
              <a:ext uri="{FF2B5EF4-FFF2-40B4-BE49-F238E27FC236}">
                <a16:creationId xmlns:a16="http://schemas.microsoft.com/office/drawing/2014/main" id="{7F697A17-9555-594C-2A88-A33D5BA6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23" y="2595599"/>
            <a:ext cx="563525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98" y="911512"/>
            <a:ext cx="11126804" cy="704088"/>
          </a:xfrm>
        </p:spPr>
        <p:txBody>
          <a:bodyPr/>
          <a:lstStyle/>
          <a:p>
            <a:pPr algn="ctr"/>
            <a:r>
              <a:rPr lang="en-US" b="1" dirty="0"/>
              <a:t>Weekly Activity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333" y="2581813"/>
            <a:ext cx="57354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PK" sz="1600" b="1" dirty="0"/>
              <a:t>INSIGHTS :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Tuesday and Saturday </a:t>
            </a:r>
            <a:r>
              <a:rPr lang="en-US" sz="1400" dirty="0"/>
              <a:t>are the </a:t>
            </a:r>
            <a:r>
              <a:rPr lang="en-US" sz="1400" b="1" dirty="0">
                <a:solidFill>
                  <a:srgbClr val="00B0F0"/>
                </a:solidFill>
              </a:rPr>
              <a:t>most active days </a:t>
            </a:r>
            <a:r>
              <a:rPr lang="en-US" sz="1400" dirty="0"/>
              <a:t>for users, with </a:t>
            </a:r>
            <a:r>
              <a:rPr lang="en-US" sz="1400" b="1" dirty="0">
                <a:solidFill>
                  <a:schemeClr val="accent4"/>
                </a:solidFill>
              </a:rPr>
              <a:t>over 8,100 steps</a:t>
            </a:r>
            <a:r>
              <a:rPr lang="en-US" sz="1400" dirty="0">
                <a:solidFill>
                  <a:schemeClr val="accent4"/>
                </a:solidFill>
              </a:rPr>
              <a:t>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There is a </a:t>
            </a:r>
            <a:r>
              <a:rPr lang="en-US" sz="1400" b="1" dirty="0">
                <a:solidFill>
                  <a:srgbClr val="00B0F0"/>
                </a:solidFill>
              </a:rPr>
              <a:t>significant drop </a:t>
            </a:r>
            <a:r>
              <a:rPr lang="en-US" sz="1400" dirty="0"/>
              <a:t>in activity </a:t>
            </a:r>
            <a:r>
              <a:rPr lang="en-US" sz="1400" b="1" dirty="0">
                <a:solidFill>
                  <a:srgbClr val="00B0F0"/>
                </a:solidFill>
              </a:rPr>
              <a:t>on Sunday </a:t>
            </a:r>
            <a:r>
              <a:rPr lang="en-US" sz="1400" dirty="0"/>
              <a:t>, with taking of </a:t>
            </a:r>
            <a:r>
              <a:rPr lang="en-US" sz="1400" b="1" dirty="0">
                <a:solidFill>
                  <a:schemeClr val="accent4"/>
                </a:solidFill>
              </a:rPr>
              <a:t>only 6,933 steps </a:t>
            </a:r>
            <a:r>
              <a:rPr lang="en-US" sz="1400" dirty="0"/>
              <a:t>, making it </a:t>
            </a:r>
            <a:r>
              <a:rPr lang="en-US" sz="1400" b="1" dirty="0">
                <a:solidFill>
                  <a:schemeClr val="accent4"/>
                </a:solidFill>
              </a:rPr>
              <a:t>least active </a:t>
            </a:r>
            <a:r>
              <a:rPr lang="en-US" sz="1400" dirty="0"/>
              <a:t>day of week</a:t>
            </a:r>
          </a:p>
        </p:txBody>
      </p:sp>
      <p:pic>
        <p:nvPicPr>
          <p:cNvPr id="8" name="Picture 7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112970F8-8BDF-E8F0-B050-F10A9D3E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26" y="4183052"/>
            <a:ext cx="6033174" cy="2700000"/>
          </a:xfrm>
          <a:prstGeom prst="rect">
            <a:avLst/>
          </a:prstGeom>
        </p:spPr>
      </p:pic>
      <p:pic>
        <p:nvPicPr>
          <p:cNvPr id="10" name="Picture 9" descr="A graph of a graph showing different colored bars">
            <a:extLst>
              <a:ext uri="{FF2B5EF4-FFF2-40B4-BE49-F238E27FC236}">
                <a16:creationId xmlns:a16="http://schemas.microsoft.com/office/drawing/2014/main" id="{5869400A-D638-1EC0-BDFF-5A026B35B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" y="4158000"/>
            <a:ext cx="6121645" cy="27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81E4D8-D42D-E6FA-3378-C04F6F714B3F}"/>
              </a:ext>
            </a:extLst>
          </p:cNvPr>
          <p:cNvSpPr txBox="1"/>
          <p:nvPr/>
        </p:nvSpPr>
        <p:spPr>
          <a:xfrm>
            <a:off x="6307666" y="2581813"/>
            <a:ext cx="57354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PK" sz="1600" b="1" dirty="0"/>
              <a:t>INSIGHTS :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Average calories burned </a:t>
            </a:r>
            <a:r>
              <a:rPr lang="en-US" sz="1400" dirty="0"/>
              <a:t>remains remarkably </a:t>
            </a:r>
            <a:r>
              <a:rPr lang="en-US" sz="1400" b="1" dirty="0">
                <a:solidFill>
                  <a:srgbClr val="00B0F0"/>
                </a:solidFill>
              </a:rPr>
              <a:t>stable</a:t>
            </a:r>
            <a:r>
              <a:rPr lang="en-US" sz="1400" dirty="0"/>
              <a:t> throughout the </a:t>
            </a:r>
            <a:r>
              <a:rPr lang="en-US" sz="1400" b="1" dirty="0">
                <a:solidFill>
                  <a:schemeClr val="accent4"/>
                </a:solidFill>
              </a:rPr>
              <a:t>entire week</a:t>
            </a:r>
            <a:r>
              <a:rPr lang="en-U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Thursday and Sunday </a:t>
            </a:r>
            <a:r>
              <a:rPr lang="en-US" sz="1400" dirty="0"/>
              <a:t>show a </a:t>
            </a:r>
            <a:r>
              <a:rPr lang="en-US" sz="1400" b="1" dirty="0">
                <a:solidFill>
                  <a:srgbClr val="00B0F0"/>
                </a:solidFill>
              </a:rPr>
              <a:t>small dip </a:t>
            </a:r>
            <a:r>
              <a:rPr lang="en-US" sz="1400" dirty="0"/>
              <a:t>in calories burned compared to the </a:t>
            </a:r>
            <a:r>
              <a:rPr lang="en-US" sz="1400" b="1" dirty="0">
                <a:solidFill>
                  <a:schemeClr val="accent4"/>
                </a:solidFill>
              </a:rPr>
              <a:t>other days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53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3A167B-F99A-3A33-DF71-0228E77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8" y="969264"/>
            <a:ext cx="11165306" cy="704088"/>
          </a:xfrm>
        </p:spPr>
        <p:txBody>
          <a:bodyPr/>
          <a:lstStyle/>
          <a:p>
            <a:pPr algn="ctr"/>
            <a:r>
              <a:rPr lang="en-US" b="1" dirty="0"/>
              <a:t>Relationship Between Activity and Calorie Burn</a:t>
            </a:r>
            <a:endParaRPr lang="en-P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2984C-E45F-6518-8BB8-E71F255999B6}"/>
              </a:ext>
            </a:extLst>
          </p:cNvPr>
          <p:cNvSpPr txBox="1"/>
          <p:nvPr/>
        </p:nvSpPr>
        <p:spPr>
          <a:xfrm>
            <a:off x="490888" y="2690336"/>
            <a:ext cx="56051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sz="2000" b="1" dirty="0"/>
              <a:t>INSIGHTS :</a:t>
            </a:r>
          </a:p>
          <a:p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dirty="0">
                <a:solidFill>
                  <a:srgbClr val="00B0F0"/>
                </a:solidFill>
              </a:rPr>
              <a:t>strong positive correlation </a:t>
            </a:r>
            <a:r>
              <a:rPr lang="en-US" dirty="0"/>
              <a:t>between </a:t>
            </a:r>
            <a:r>
              <a:rPr lang="en-US" b="1" dirty="0">
                <a:solidFill>
                  <a:srgbClr val="00B0F0"/>
                </a:solidFill>
              </a:rPr>
              <a:t>total steps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calories burned</a:t>
            </a:r>
            <a:r>
              <a:rPr lang="en-US" dirty="0"/>
              <a:t>. As </a:t>
            </a:r>
            <a:r>
              <a:rPr lang="en-US" b="1" dirty="0">
                <a:solidFill>
                  <a:schemeClr val="accent4"/>
                </a:solidFill>
              </a:rPr>
              <a:t>steps</a:t>
            </a: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increase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so do calories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contrast, there is a weak or </a:t>
            </a:r>
            <a:r>
              <a:rPr lang="en-US" b="1" dirty="0">
                <a:solidFill>
                  <a:srgbClr val="00B0F0"/>
                </a:solidFill>
              </a:rPr>
              <a:t>slightly negative correlation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accent4"/>
                </a:solidFill>
              </a:rPr>
              <a:t>sedentary minutes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calories burned</a:t>
            </a:r>
            <a:r>
              <a:rPr lang="en-US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Physical movement</a:t>
            </a:r>
            <a:r>
              <a:rPr lang="en-US" dirty="0"/>
              <a:t>, such as </a:t>
            </a:r>
            <a:r>
              <a:rPr lang="en-US" b="1" dirty="0">
                <a:solidFill>
                  <a:srgbClr val="00B0F0"/>
                </a:solidFill>
              </a:rPr>
              <a:t>taking steps</a:t>
            </a:r>
            <a:r>
              <a:rPr lang="en-US" dirty="0"/>
              <a:t>, directly </a:t>
            </a:r>
            <a:r>
              <a:rPr lang="en-US" b="1" dirty="0">
                <a:solidFill>
                  <a:schemeClr val="accent4"/>
                </a:solidFill>
              </a:rPr>
              <a:t>increases calorie burn</a:t>
            </a:r>
            <a:r>
              <a:rPr lang="en-US" dirty="0"/>
              <a:t>, while a </a:t>
            </a:r>
            <a:r>
              <a:rPr lang="en-US" b="1" dirty="0">
                <a:solidFill>
                  <a:srgbClr val="00B0F0"/>
                </a:solidFill>
              </a:rPr>
              <a:t>sedentary lifestyle </a:t>
            </a:r>
            <a:r>
              <a:rPr lang="en-US" b="1" dirty="0">
                <a:solidFill>
                  <a:schemeClr val="accent4"/>
                </a:solidFill>
              </a:rPr>
              <a:t>does not</a:t>
            </a:r>
            <a:r>
              <a:rPr lang="en-US" dirty="0"/>
              <a:t>.</a:t>
            </a:r>
            <a:endParaRPr lang="en-PK" b="1" dirty="0">
              <a:solidFill>
                <a:schemeClr val="accent4"/>
              </a:solidFill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79A8667A-B743-8503-79DB-85180C3B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" r="19017"/>
          <a:stretch>
            <a:fillRect/>
          </a:stretch>
        </p:blipFill>
        <p:spPr>
          <a:xfrm>
            <a:off x="6073541" y="2690336"/>
            <a:ext cx="59728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0BB9-D1D1-E7A1-6EA0-4DF74908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959639"/>
            <a:ext cx="11226800" cy="704088"/>
          </a:xfrm>
        </p:spPr>
        <p:txBody>
          <a:bodyPr/>
          <a:lstStyle/>
          <a:p>
            <a:pPr algn="ctr"/>
            <a:r>
              <a:rPr lang="en-US" b="1" dirty="0"/>
              <a:t>High-Intensity Activity Drives Calorie Burn</a:t>
            </a:r>
            <a:endParaRPr lang="en-PK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67649-9E9B-4649-9811-0F4CAD24224D}"/>
              </a:ext>
            </a:extLst>
          </p:cNvPr>
          <p:cNvSpPr txBox="1"/>
          <p:nvPr/>
        </p:nvSpPr>
        <p:spPr>
          <a:xfrm>
            <a:off x="393209" y="2379029"/>
            <a:ext cx="41196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sz="2000" b="1" dirty="0"/>
              <a:t>INSIGHTS :</a:t>
            </a:r>
          </a:p>
          <a:p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B0F0"/>
                </a:solidFill>
              </a:rPr>
              <a:t>relationship</a:t>
            </a:r>
            <a:r>
              <a:rPr lang="en-US" sz="1600" dirty="0"/>
              <a:t> between </a:t>
            </a:r>
            <a:r>
              <a:rPr lang="en-US" sz="1600" b="1" dirty="0">
                <a:solidFill>
                  <a:srgbClr val="00B0F0"/>
                </a:solidFill>
              </a:rPr>
              <a:t>calories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burned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B0F0"/>
                </a:solidFill>
              </a:rPr>
              <a:t>minutes of activity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chemeClr val="accent4"/>
                </a:solidFill>
              </a:rPr>
              <a:t>directly tied </a:t>
            </a:r>
            <a:r>
              <a:rPr lang="en-US" sz="1600" dirty="0"/>
              <a:t>to the </a:t>
            </a:r>
            <a:r>
              <a:rPr lang="en-US" sz="1600" b="1" dirty="0">
                <a:solidFill>
                  <a:schemeClr val="accent4"/>
                </a:solidFill>
              </a:rPr>
              <a:t>intensity of the activity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While </a:t>
            </a:r>
            <a:r>
              <a:rPr lang="en-US" sz="1600" b="1" dirty="0">
                <a:solidFill>
                  <a:srgbClr val="00B0F0"/>
                </a:solidFill>
              </a:rPr>
              <a:t>light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0B0F0"/>
                </a:solidFill>
              </a:rPr>
              <a:t>fair activity </a:t>
            </a:r>
            <a:r>
              <a:rPr lang="en-US" sz="1600" b="1" dirty="0">
                <a:solidFill>
                  <a:schemeClr val="accent4"/>
                </a:solidFill>
              </a:rPr>
              <a:t>contribute to calorie burn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very active minutes</a:t>
            </a:r>
            <a:r>
              <a:rPr lang="en-US" sz="1600" dirty="0"/>
              <a:t> show the</a:t>
            </a:r>
            <a:r>
              <a:rPr lang="en-US" sz="1600" b="1" dirty="0">
                <a:solidFill>
                  <a:srgbClr val="00B0F0"/>
                </a:solidFill>
              </a:rPr>
              <a:t> steepest increase </a:t>
            </a:r>
            <a:r>
              <a:rPr lang="en-US" sz="1600" dirty="0"/>
              <a:t>in </a:t>
            </a:r>
            <a:r>
              <a:rPr lang="en-US" sz="1600" b="1" dirty="0">
                <a:solidFill>
                  <a:schemeClr val="accent4"/>
                </a:solidFill>
              </a:rPr>
              <a:t>calories burned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visualization provides </a:t>
            </a:r>
            <a:r>
              <a:rPr lang="en-US" sz="1600" b="1" dirty="0">
                <a:solidFill>
                  <a:srgbClr val="00B0F0"/>
                </a:solidFill>
              </a:rPr>
              <a:t>clear evidence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rgbClr val="00B0F0"/>
                </a:solidFill>
              </a:rPr>
              <a:t>high-intensity activity </a:t>
            </a:r>
            <a:r>
              <a:rPr lang="en-US" sz="1600" dirty="0"/>
              <a:t>is the most </a:t>
            </a:r>
            <a:r>
              <a:rPr lang="en-US" sz="1600" b="1" dirty="0">
                <a:solidFill>
                  <a:schemeClr val="accent4"/>
                </a:solidFill>
              </a:rPr>
              <a:t>efficient way</a:t>
            </a:r>
            <a:r>
              <a:rPr lang="en-US" sz="1600" dirty="0"/>
              <a:t> to </a:t>
            </a:r>
            <a:r>
              <a:rPr lang="en-US" sz="1600" b="1" dirty="0">
                <a:solidFill>
                  <a:schemeClr val="accent4"/>
                </a:solidFill>
              </a:rPr>
              <a:t>burn calories</a:t>
            </a:r>
            <a:r>
              <a:rPr lang="en-US" sz="1600" dirty="0"/>
              <a:t>.</a:t>
            </a:r>
            <a:endParaRPr lang="en-PK" sz="1600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C38A7-B4E6-6C99-528C-EBD76313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4692" r="15999" b="-4692"/>
          <a:stretch>
            <a:fillRect/>
          </a:stretch>
        </p:blipFill>
        <p:spPr>
          <a:xfrm>
            <a:off x="4435600" y="2772076"/>
            <a:ext cx="7756400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9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969264"/>
            <a:ext cx="11321627" cy="704088"/>
          </a:xfrm>
        </p:spPr>
        <p:txBody>
          <a:bodyPr/>
          <a:lstStyle/>
          <a:p>
            <a:pPr algn="ctr"/>
            <a:r>
              <a:rPr lang="en-US" b="1" dirty="0"/>
              <a:t>Recommendations For Bellabeat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" y="2345416"/>
            <a:ext cx="11247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Shift marketing focus to "wellness," not just "fitness."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tx2"/>
                </a:solidFill>
              </a:rPr>
              <a:t>majority of users </a:t>
            </a:r>
            <a:r>
              <a:rPr lang="en-US" sz="2200" dirty="0"/>
              <a:t>are "</a:t>
            </a:r>
            <a:r>
              <a:rPr lang="en-US" sz="2200" b="1" dirty="0"/>
              <a:t>Lightly Active</a:t>
            </a:r>
            <a:r>
              <a:rPr lang="en-US" sz="2200" dirty="0"/>
              <a:t>" or "</a:t>
            </a:r>
            <a:r>
              <a:rPr lang="en-US" sz="2200" b="1" dirty="0"/>
              <a:t>Sedentary</a:t>
            </a:r>
            <a:r>
              <a:rPr lang="en-US" sz="2200" dirty="0"/>
              <a:t>“, presenting a </a:t>
            </a:r>
            <a:r>
              <a:rPr lang="en-US" sz="2200" b="1" dirty="0">
                <a:solidFill>
                  <a:srgbClr val="00B0F0"/>
                </a:solidFill>
              </a:rPr>
              <a:t>prime opportunity </a:t>
            </a:r>
            <a:r>
              <a:rPr lang="en-US" sz="2200" dirty="0"/>
              <a:t>to market to a broader audience </a:t>
            </a:r>
            <a:r>
              <a:rPr lang="en-US" sz="2200" b="1" dirty="0">
                <a:solidFill>
                  <a:srgbClr val="00B0F0"/>
                </a:solidFill>
              </a:rPr>
              <a:t>focused on overall well-being</a:t>
            </a:r>
            <a:r>
              <a:rPr lang="en-US" sz="2200" dirty="0"/>
              <a:t>.</a:t>
            </a:r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Implement a targeted "Sunday Motivation" campaign.</a:t>
            </a:r>
            <a:r>
              <a:rPr lang="en-US" sz="2200" dirty="0"/>
              <a:t> With user </a:t>
            </a:r>
            <a:r>
              <a:rPr lang="en-US" sz="2200" b="1" dirty="0">
                <a:solidFill>
                  <a:schemeClr val="tx2"/>
                </a:solidFill>
              </a:rPr>
              <a:t>activity consistently dropping on Sundays</a:t>
            </a:r>
            <a:r>
              <a:rPr lang="en-US" sz="2200" dirty="0"/>
              <a:t>, </a:t>
            </a:r>
            <a:r>
              <a:rPr lang="en-US" sz="2200" b="1" dirty="0"/>
              <a:t>Bellabeat</a:t>
            </a:r>
            <a:r>
              <a:rPr lang="en-US" sz="2200" dirty="0"/>
              <a:t> can use the app to send </a:t>
            </a:r>
            <a:r>
              <a:rPr lang="en-US" sz="2200" b="1" dirty="0">
                <a:solidFill>
                  <a:srgbClr val="00B0F0"/>
                </a:solidFill>
              </a:rPr>
              <a:t>targeted reminders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F0"/>
                </a:solidFill>
              </a:rPr>
              <a:t>challenges to encourage engagement</a:t>
            </a:r>
            <a:r>
              <a:rPr lang="en-US" sz="2200" dirty="0"/>
              <a:t> on the least active day of the week.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Enhance the in-app experience to reward high-impact activity.</a:t>
            </a:r>
            <a:r>
              <a:rPr lang="en-US" sz="2200" dirty="0"/>
              <a:t> Since "</a:t>
            </a:r>
            <a:r>
              <a:rPr lang="en-US" sz="2200" b="1" dirty="0"/>
              <a:t>Very Active Minutes</a:t>
            </a:r>
            <a:r>
              <a:rPr lang="en-US" sz="2200" dirty="0"/>
              <a:t>" have the </a:t>
            </a:r>
            <a:r>
              <a:rPr lang="en-US" sz="2200" b="1" dirty="0">
                <a:solidFill>
                  <a:schemeClr val="tx2"/>
                </a:solidFill>
              </a:rPr>
              <a:t>strongest correlation with calories burned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00B0F0"/>
                </a:solidFill>
              </a:rPr>
              <a:t>app's interface </a:t>
            </a:r>
            <a:r>
              <a:rPr lang="en-US" sz="2200" dirty="0"/>
              <a:t>should </a:t>
            </a:r>
            <a:r>
              <a:rPr lang="en-US" sz="2200" b="1" dirty="0">
                <a:solidFill>
                  <a:srgbClr val="00B0F0"/>
                </a:solidFill>
              </a:rPr>
              <a:t>prioritize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F0"/>
                </a:solidFill>
              </a:rPr>
              <a:t>reward high-intensity efforts</a:t>
            </a:r>
            <a:r>
              <a:rPr lang="en-US" sz="2200" dirty="0"/>
              <a:t> over simple step counts.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765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612</TotalTime>
  <Words>625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Scenario</vt:lpstr>
      <vt:lpstr>Objective</vt:lpstr>
      <vt:lpstr>Data Summary</vt:lpstr>
      <vt:lpstr>User Segmentation</vt:lpstr>
      <vt:lpstr>Weekly Activity Patterns</vt:lpstr>
      <vt:lpstr>Relationship Between Activity and Calorie Burn</vt:lpstr>
      <vt:lpstr>High-Intensity Activity Drives Calorie Burn</vt:lpstr>
      <vt:lpstr>Recommendations For Bellabeat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Abdullah CKL</cp:lastModifiedBy>
  <cp:revision>18</cp:revision>
  <dcterms:created xsi:type="dcterms:W3CDTF">2025-07-31T12:15:35Z</dcterms:created>
  <dcterms:modified xsi:type="dcterms:W3CDTF">2025-09-24T16:18:33Z</dcterms:modified>
</cp:coreProperties>
</file>