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2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0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4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4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9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4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6E6EDC-E129-4E1E-A79E-1DDB7A40074E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uhammad.abdullah6976/viz/SuperStoreDatasetVisualization/Dashboard1" TargetMode="External"/><Relationship Id="rId2" Type="http://schemas.openxmlformats.org/officeDocument/2006/relationships/hyperlink" Target="https://www.kaggle.com/datasets/vivek468/superstore-dataset-fina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2465" y="7343246"/>
            <a:ext cx="313509" cy="7445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296" y="4844616"/>
            <a:ext cx="8825658" cy="8614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139" y="1771631"/>
            <a:ext cx="11251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Superstore Sales &amp; Profitability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139" y="2744202"/>
            <a:ext cx="1125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Identify Key Business Insights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619" y="5250875"/>
            <a:ext cx="600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Presented by: </a:t>
            </a:r>
            <a:r>
              <a:rPr lang="en-US" sz="2400" dirty="0">
                <a:solidFill>
                  <a:schemeClr val="bg1"/>
                </a:solidFill>
              </a:rPr>
              <a:t>Muhammad Abdullah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Last Updated: </a:t>
            </a:r>
            <a:r>
              <a:rPr lang="en-US" sz="2400" dirty="0">
                <a:solidFill>
                  <a:schemeClr val="bg1"/>
                </a:solidFill>
              </a:rPr>
              <a:t>September 9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, 2025 </a:t>
            </a:r>
          </a:p>
        </p:txBody>
      </p:sp>
    </p:spTree>
    <p:extLst>
      <p:ext uri="{BB962C8B-B14F-4D97-AF65-F5344CB8AC3E}">
        <p14:creationId xmlns:p14="http://schemas.microsoft.com/office/powerpoint/2010/main" val="117466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638" y="969264"/>
            <a:ext cx="8825659" cy="704088"/>
          </a:xfrm>
        </p:spPr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7079" y="3028891"/>
            <a:ext cx="1157791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/>
              <a:t>Analyze </a:t>
            </a:r>
            <a:r>
              <a:rPr lang="en-US" sz="2800" b="1" dirty="0">
                <a:solidFill>
                  <a:schemeClr val="accent5"/>
                </a:solidFill>
              </a:rPr>
              <a:t>Superstore dataset </a:t>
            </a:r>
            <a:r>
              <a:rPr lang="en-US" sz="2800" dirty="0"/>
              <a:t>to identify key </a:t>
            </a:r>
            <a:r>
              <a:rPr lang="en-US" sz="2800" b="1" dirty="0"/>
              <a:t>business insights</a:t>
            </a:r>
            <a:endParaRPr lang="en-US" sz="2800" dirty="0"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period: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Jan 3, 2014 – Dec 30, 2017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cs typeface="Arial" panose="020B0604020202020204" pitchFamily="34" charset="0"/>
              </a:rPr>
              <a:t>Focus:</a:t>
            </a:r>
            <a:r>
              <a:rPr lang="en-US" sz="2800" b="1" dirty="0">
                <a:solidFill>
                  <a:schemeClr val="accent5"/>
                </a:solidFill>
                <a:cs typeface="Arial" panose="020B0604020202020204" pitchFamily="34" charset="0"/>
              </a:rPr>
              <a:t> </a:t>
            </a:r>
            <a:r>
              <a:rPr lang="en-US" sz="2800" dirty="0"/>
              <a:t>Balance revenue growth with profitability across    	  	     </a:t>
            </a:r>
            <a:r>
              <a:rPr lang="en-US" sz="2800" b="1" dirty="0">
                <a:solidFill>
                  <a:schemeClr val="accent5"/>
                </a:solidFill>
              </a:rPr>
              <a:t>segments</a:t>
            </a: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chemeClr val="accent5"/>
                </a:solidFill>
              </a:rPr>
              <a:t>ship modes</a:t>
            </a:r>
            <a:r>
              <a:rPr lang="en-US" sz="2800" dirty="0"/>
              <a:t>, with supporting cuts by   	  	     </a:t>
            </a:r>
            <a:r>
              <a:rPr lang="en-US" sz="2800" b="1" dirty="0">
                <a:solidFill>
                  <a:schemeClr val="accent5"/>
                </a:solidFill>
              </a:rPr>
              <a:t>region</a:t>
            </a: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chemeClr val="accent5"/>
                </a:solidFill>
              </a:rPr>
              <a:t>category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6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126" y="969264"/>
            <a:ext cx="8825659" cy="704088"/>
          </a:xfrm>
        </p:spPr>
        <p:txBody>
          <a:bodyPr/>
          <a:lstStyle/>
          <a:p>
            <a:pPr algn="ctr"/>
            <a:r>
              <a:rPr lang="en-US" b="1" dirty="0"/>
              <a:t>Data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4435" y="2810435"/>
            <a:ext cx="11161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Data source: </a:t>
            </a:r>
            <a:r>
              <a:rPr lang="en-US" sz="2400" dirty="0"/>
              <a:t>Superstore Sample Dataset from </a:t>
            </a:r>
            <a:r>
              <a:rPr lang="en-US" sz="24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sz="2400" dirty="0">
              <a:solidFill>
                <a:schemeClr val="accent5"/>
              </a:solidFill>
            </a:endParaRP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Size: </a:t>
            </a:r>
            <a:r>
              <a:rPr lang="en-US" sz="2400" dirty="0"/>
              <a:t>~ 10,000+ rows , 20+ columns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Prepared  in R :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00B0F0"/>
                </a:solidFill>
              </a:rPr>
              <a:t>readr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B0F0"/>
                </a:solidFill>
              </a:rPr>
              <a:t>janitor 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B0F0"/>
                </a:solidFill>
              </a:rPr>
              <a:t> dplyr 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F0"/>
                </a:solidFill>
              </a:rPr>
              <a:t>ggplot2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libraries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Columns used : </a:t>
            </a:r>
            <a:r>
              <a:rPr lang="en-US" sz="2400" b="1" dirty="0">
                <a:solidFill>
                  <a:srgbClr val="00B0F0"/>
                </a:solidFill>
              </a:rPr>
              <a:t>Revenue</a:t>
            </a:r>
            <a:r>
              <a:rPr lang="en-US" sz="2400" b="1" dirty="0"/>
              <a:t> 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Profit &amp; Profit Ratio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Segments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Ship Mode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was </a:t>
            </a:r>
            <a:r>
              <a:rPr lang="en-US" sz="2400" b="1" dirty="0"/>
              <a:t>cleaned </a:t>
            </a:r>
            <a:r>
              <a:rPr lang="en-US" sz="2400" dirty="0"/>
              <a:t>before importing into </a:t>
            </a:r>
            <a:r>
              <a:rPr lang="en-US" sz="24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  <a:r>
              <a:rPr lang="en-US" sz="2400" dirty="0"/>
              <a:t> for visualization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4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69" y="864704"/>
            <a:ext cx="11191461" cy="1003853"/>
          </a:xfrm>
        </p:spPr>
        <p:txBody>
          <a:bodyPr/>
          <a:lstStyle/>
          <a:p>
            <a:pPr algn="ctr"/>
            <a:r>
              <a:rPr lang="en-US" b="1" dirty="0"/>
              <a:t>Profit Ratio vs Revenue by Segment</a:t>
            </a:r>
          </a:p>
        </p:txBody>
      </p:sp>
      <p:pic>
        <p:nvPicPr>
          <p:cNvPr id="7" name="Picture 6" descr="A graph of a profit ratio">
            <a:extLst>
              <a:ext uri="{FF2B5EF4-FFF2-40B4-BE49-F238E27FC236}">
                <a16:creationId xmlns:a16="http://schemas.microsoft.com/office/drawing/2014/main" id="{590EF9DC-22EB-D7F6-7503-DA3DC2626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33372"/>
            <a:ext cx="5904000" cy="44280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45A01ED2-0358-2C9C-9F07-89DACAF7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0" y="2467843"/>
            <a:ext cx="557584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INSIGHTS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Home Office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delivers the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highest revenue </a:t>
            </a:r>
            <a:r>
              <a:rPr kumimoji="0" lang="en-PK" altLang="en-PK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endParaRPr kumimoji="0" lang="en-US" altLang="en-PK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profit ratio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while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C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onsumers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shows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weaker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lang="en-US" altLang="en-PK" b="1" dirty="0">
                <a:solidFill>
                  <a:schemeClr val="accent5"/>
                </a:solidFill>
              </a:rPr>
              <a:t>Revenue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3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598" y="911512"/>
            <a:ext cx="11126804" cy="704088"/>
          </a:xfrm>
        </p:spPr>
        <p:txBody>
          <a:bodyPr/>
          <a:lstStyle/>
          <a:p>
            <a:pPr algn="ctr"/>
            <a:r>
              <a:rPr lang="en-US" b="1" dirty="0"/>
              <a:t>Profit Ratio vs Revenue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975" y="2674947"/>
            <a:ext cx="49056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PK" sz="2000" b="1" dirty="0"/>
              <a:t>INSIGHTS :</a:t>
            </a:r>
            <a:endParaRPr lang="en-US" sz="2000" dirty="0"/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South Region </a:t>
            </a:r>
            <a:r>
              <a:rPr lang="en-US" dirty="0"/>
              <a:t>region leads in both </a:t>
            </a:r>
            <a:r>
              <a:rPr lang="en-US" b="1" dirty="0">
                <a:solidFill>
                  <a:schemeClr val="accent5"/>
                </a:solidFill>
              </a:rPr>
              <a:t>Revenue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5"/>
                </a:solidFill>
              </a:rPr>
              <a:t> profitability</a:t>
            </a:r>
            <a:r>
              <a:rPr lang="en-US" dirty="0"/>
              <a:t>, whereas the </a:t>
            </a:r>
            <a:r>
              <a:rPr lang="en-US" b="1" dirty="0">
                <a:solidFill>
                  <a:srgbClr val="0070C0"/>
                </a:solidFill>
              </a:rPr>
              <a:t>Central Region </a:t>
            </a:r>
            <a:r>
              <a:rPr lang="en-US" dirty="0"/>
              <a:t>lags behind with </a:t>
            </a:r>
            <a:r>
              <a:rPr lang="en-US" b="1" dirty="0">
                <a:solidFill>
                  <a:schemeClr val="accent5"/>
                </a:solidFill>
              </a:rPr>
              <a:t>lower margins </a:t>
            </a:r>
            <a:r>
              <a:rPr lang="en-US" dirty="0"/>
              <a:t>especially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/>
                </a:solidFill>
              </a:rPr>
              <a:t>negative profit ratio</a:t>
            </a:r>
          </a:p>
        </p:txBody>
      </p:sp>
      <p:pic>
        <p:nvPicPr>
          <p:cNvPr id="6" name="Picture 5" descr="A graph of a graph of a profit ratio">
            <a:extLst>
              <a:ext uri="{FF2B5EF4-FFF2-40B4-BE49-F238E27FC236}">
                <a16:creationId xmlns:a16="http://schemas.microsoft.com/office/drawing/2014/main" id="{4E587ED8-9E2E-D05C-0DD2-10D91B388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550"/>
            <a:ext cx="5952000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3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3A167B-F99A-3A33-DF71-0228E77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8" y="969264"/>
            <a:ext cx="11165306" cy="704088"/>
          </a:xfrm>
        </p:spPr>
        <p:txBody>
          <a:bodyPr/>
          <a:lstStyle/>
          <a:p>
            <a:pPr algn="ctr"/>
            <a:r>
              <a:rPr lang="en-US" b="1" dirty="0"/>
              <a:t>Profit Ratio vs Revenue by Category</a:t>
            </a:r>
            <a:endParaRPr lang="en-PK" b="1" dirty="0"/>
          </a:p>
        </p:txBody>
      </p:sp>
      <p:pic>
        <p:nvPicPr>
          <p:cNvPr id="8" name="Picture 7" descr="A graph of a bar chart&#10;&#10;AI-generated content may be incorrect.">
            <a:extLst>
              <a:ext uri="{FF2B5EF4-FFF2-40B4-BE49-F238E27FC236}">
                <a16:creationId xmlns:a16="http://schemas.microsoft.com/office/drawing/2014/main" id="{C27D7E91-488E-AE5D-3C75-E5E8F8A54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41" y="2305630"/>
            <a:ext cx="5952000" cy="446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42984C-E45F-6518-8BB8-E71F255999B6}"/>
              </a:ext>
            </a:extLst>
          </p:cNvPr>
          <p:cNvSpPr txBox="1"/>
          <p:nvPr/>
        </p:nvSpPr>
        <p:spPr>
          <a:xfrm>
            <a:off x="654517" y="2690336"/>
            <a:ext cx="4918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PK" b="1" dirty="0"/>
              <a:t>INSIGHTS :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Technology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Office Supplies </a:t>
            </a:r>
            <a:r>
              <a:rPr lang="en-US" dirty="0"/>
              <a:t>yield </a:t>
            </a:r>
            <a:r>
              <a:rPr lang="en-US" b="1" dirty="0">
                <a:solidFill>
                  <a:schemeClr val="accent4"/>
                </a:solidFill>
              </a:rPr>
              <a:t>higher profit margins</a:t>
            </a:r>
            <a:r>
              <a:rPr lang="en-US" dirty="0"/>
              <a:t>, while </a:t>
            </a:r>
            <a:r>
              <a:rPr lang="en-US" b="1" dirty="0">
                <a:solidFill>
                  <a:srgbClr val="0070C0"/>
                </a:solidFill>
              </a:rPr>
              <a:t>Office Supplies </a:t>
            </a:r>
            <a:r>
              <a:rPr lang="en-US" dirty="0"/>
              <a:t>have </a:t>
            </a:r>
            <a:r>
              <a:rPr lang="en-US" b="1" dirty="0">
                <a:solidFill>
                  <a:schemeClr val="accent4"/>
                </a:solidFill>
              </a:rPr>
              <a:t>least Revenue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Furniture</a:t>
            </a:r>
            <a:r>
              <a:rPr lang="en-US" dirty="0"/>
              <a:t> holds </a:t>
            </a:r>
            <a:r>
              <a:rPr lang="en-US" b="1" dirty="0">
                <a:solidFill>
                  <a:schemeClr val="accent4"/>
                </a:solidFill>
              </a:rPr>
              <a:t>very small Profit Ratio</a:t>
            </a:r>
            <a:endParaRPr lang="en-PK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9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0BB9-D1D1-E7A1-6EA0-4DF74908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154" y="959639"/>
            <a:ext cx="8825659" cy="704088"/>
          </a:xfrm>
        </p:spPr>
        <p:txBody>
          <a:bodyPr/>
          <a:lstStyle/>
          <a:p>
            <a:r>
              <a:rPr lang="en-US" b="1" dirty="0"/>
              <a:t>Profit Ratio vs Revenue by Ship Mode</a:t>
            </a:r>
            <a:endParaRPr lang="en-PK" b="1" dirty="0"/>
          </a:p>
        </p:txBody>
      </p:sp>
      <p:pic>
        <p:nvPicPr>
          <p:cNvPr id="4" name="Picture 3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859934F7-FF32-C04F-A570-449A909B18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21" y="2427967"/>
            <a:ext cx="5808000" cy="435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767649-9E9B-4649-9811-0F4CAD24224D}"/>
              </a:ext>
            </a:extLst>
          </p:cNvPr>
          <p:cNvSpPr txBox="1"/>
          <p:nvPr/>
        </p:nvSpPr>
        <p:spPr>
          <a:xfrm>
            <a:off x="664142" y="2772076"/>
            <a:ext cx="4119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PK" b="1" dirty="0"/>
              <a:t>INSIGHTS :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Standard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Same Day </a:t>
            </a:r>
            <a:r>
              <a:rPr lang="en-US" dirty="0"/>
              <a:t>shipping are </a:t>
            </a:r>
            <a:r>
              <a:rPr lang="en-US" b="1" dirty="0">
                <a:solidFill>
                  <a:schemeClr val="accent5"/>
                </a:solidFill>
              </a:rPr>
              <a:t>most cost-efficient</a:t>
            </a:r>
            <a:r>
              <a:rPr lang="en-US" dirty="0"/>
              <a:t>, while </a:t>
            </a:r>
            <a:r>
              <a:rPr lang="en-US" b="1" dirty="0">
                <a:solidFill>
                  <a:srgbClr val="0070C0"/>
                </a:solidFill>
              </a:rPr>
              <a:t>Standard Class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First Class </a:t>
            </a:r>
            <a:r>
              <a:rPr lang="en-US" dirty="0"/>
              <a:t>raise costs and also with </a:t>
            </a:r>
            <a:r>
              <a:rPr lang="en-US" b="1" dirty="0">
                <a:solidFill>
                  <a:schemeClr val="accent5"/>
                </a:solidFill>
              </a:rPr>
              <a:t>good proportional gains.</a:t>
            </a:r>
            <a:endParaRPr lang="en-PK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9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" y="2745606"/>
            <a:ext cx="11247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Prioritize Home Office Segment:</a:t>
            </a:r>
            <a:r>
              <a:rPr lang="en-US" sz="2400" dirty="0"/>
              <a:t> Enhance loyalty programs &amp; promotions.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Improve Corporate Efficiency:</a:t>
            </a:r>
            <a:r>
              <a:rPr lang="en-US" sz="2400" dirty="0"/>
              <a:t> Optimize discounts, reduce shipping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Focus on Profit Ratio Monitoring:</a:t>
            </a:r>
            <a:r>
              <a:rPr lang="en-US" sz="2400" dirty="0"/>
              <a:t> Track profitability alongside sales, not just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Balanced focus on </a:t>
            </a:r>
            <a:r>
              <a:rPr lang="en-US" sz="2400" b="1" dirty="0"/>
              <a:t>efficiency + customer satisfaction</a:t>
            </a:r>
            <a:r>
              <a:rPr lang="en-US" sz="2400" dirty="0"/>
              <a:t> is key.</a:t>
            </a:r>
          </a:p>
        </p:txBody>
      </p:sp>
    </p:spTree>
    <p:extLst>
      <p:ext uri="{BB962C8B-B14F-4D97-AF65-F5344CB8AC3E}">
        <p14:creationId xmlns:p14="http://schemas.microsoft.com/office/powerpoint/2010/main" val="224765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C391-72FA-79FB-BD4B-D835C842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498265" flipV="1">
            <a:off x="1049077" y="4555999"/>
            <a:ext cx="2435268" cy="861419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2977F-E0E4-1790-BE1A-3181154A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06D0C-497F-A63C-1B9A-29643EE77C96}"/>
              </a:ext>
            </a:extLst>
          </p:cNvPr>
          <p:cNvSpPr txBox="1"/>
          <p:nvPr/>
        </p:nvSpPr>
        <p:spPr>
          <a:xfrm>
            <a:off x="4109987" y="3044491"/>
            <a:ext cx="549602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Thank you ..!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16631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278</TotalTime>
  <Words>300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PowerPoint Presentation</vt:lpstr>
      <vt:lpstr>Objective</vt:lpstr>
      <vt:lpstr>Data Summary</vt:lpstr>
      <vt:lpstr>Profit Ratio vs Revenue by Segment</vt:lpstr>
      <vt:lpstr>Profit Ratio vs Revenue by Region</vt:lpstr>
      <vt:lpstr>Profit Ratio vs Revenue by Category</vt:lpstr>
      <vt:lpstr>Profit Ratio vs Revenue by Ship Mode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HP</dc:creator>
  <cp:lastModifiedBy>Abdullah CKL</cp:lastModifiedBy>
  <cp:revision>16</cp:revision>
  <dcterms:created xsi:type="dcterms:W3CDTF">2025-07-31T12:15:35Z</dcterms:created>
  <dcterms:modified xsi:type="dcterms:W3CDTF">2025-09-12T11:24:43Z</dcterms:modified>
</cp:coreProperties>
</file>