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30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310" r:id="rId32"/>
    <p:sldId id="307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9" r:id="rId5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44500" y="995883"/>
            <a:ext cx="8255000" cy="71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29920" y="4889675"/>
            <a:ext cx="7884159" cy="965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45C75"/>
                </a:solidFill>
                <a:latin typeface="Arial"/>
                <a:cs typeface="Arial"/>
              </a:defRPr>
            </a:lvl1pPr>
          </a:lstStyle>
          <a:p>
            <a:pPr marL="99060">
              <a:lnSpc>
                <a:spcPts val="1240"/>
              </a:lnSpc>
            </a:pPr>
            <a:fld id="{81D60167-4931-47E6-BA6A-407CBD079E47}" type="slidenum">
              <a:rPr spc="55" dirty="0">
                <a:latin typeface="Times New Roman"/>
                <a:cs typeface="Times New Roman"/>
              </a:rPr>
              <a:t>‹#›</a:t>
            </a:fld>
            <a:endParaRPr spc="55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04607A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45C75"/>
                </a:solidFill>
                <a:latin typeface="Arial"/>
                <a:cs typeface="Arial"/>
              </a:defRPr>
            </a:lvl1pPr>
          </a:lstStyle>
          <a:p>
            <a:pPr marL="99060">
              <a:lnSpc>
                <a:spcPts val="1240"/>
              </a:lnSpc>
            </a:pPr>
            <a:fld id="{81D60167-4931-47E6-BA6A-407CBD079E47}" type="slidenum">
              <a:rPr spc="55" dirty="0">
                <a:latin typeface="Times New Roman"/>
                <a:cs typeface="Times New Roman"/>
              </a:rPr>
              <a:t>‹#›</a:t>
            </a:fld>
            <a:endParaRPr spc="55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04607A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1/30/2021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45C75"/>
                </a:solidFill>
                <a:latin typeface="Arial"/>
                <a:cs typeface="Arial"/>
              </a:defRPr>
            </a:lvl1pPr>
          </a:lstStyle>
          <a:p>
            <a:pPr marL="99060">
              <a:lnSpc>
                <a:spcPts val="1240"/>
              </a:lnSpc>
            </a:pPr>
            <a:fld id="{81D60167-4931-47E6-BA6A-407CBD079E47}" type="slidenum">
              <a:rPr spc="55" dirty="0">
                <a:latin typeface="Times New Roman"/>
                <a:cs typeface="Times New Roman"/>
              </a:rPr>
              <a:t>‹#›</a:t>
            </a:fld>
            <a:endParaRPr spc="55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04607A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1/30/2021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45C75"/>
                </a:solidFill>
                <a:latin typeface="Arial"/>
                <a:cs typeface="Arial"/>
              </a:defRPr>
            </a:lvl1pPr>
          </a:lstStyle>
          <a:p>
            <a:pPr marL="99060">
              <a:lnSpc>
                <a:spcPts val="1240"/>
              </a:lnSpc>
            </a:pPr>
            <a:fld id="{81D60167-4931-47E6-BA6A-407CBD079E47}" type="slidenum">
              <a:rPr spc="55" dirty="0">
                <a:latin typeface="Times New Roman"/>
                <a:cs typeface="Times New Roman"/>
              </a:rPr>
              <a:t>‹#›</a:t>
            </a:fld>
            <a:endParaRPr spc="55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1/30/2021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45C75"/>
                </a:solidFill>
                <a:latin typeface="Arial"/>
                <a:cs typeface="Arial"/>
              </a:defRPr>
            </a:lvl1pPr>
          </a:lstStyle>
          <a:p>
            <a:pPr marL="99060">
              <a:lnSpc>
                <a:spcPts val="1240"/>
              </a:lnSpc>
            </a:pPr>
            <a:fld id="{81D60167-4931-47E6-BA6A-407CBD079E47}" type="slidenum">
              <a:rPr spc="55" dirty="0">
                <a:latin typeface="Times New Roman"/>
                <a:cs typeface="Times New Roman"/>
              </a:rPr>
              <a:t>‹#›</a:t>
            </a:fld>
            <a:endParaRPr spc="55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4500" y="1031494"/>
            <a:ext cx="2844165" cy="788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0" i="0">
                <a:solidFill>
                  <a:srgbClr val="04607A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612138"/>
            <a:ext cx="7188200" cy="2959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04681" y="6532381"/>
            <a:ext cx="221615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045C75"/>
                </a:solidFill>
                <a:latin typeface="Arial"/>
                <a:cs typeface="Arial"/>
              </a:defRPr>
            </a:lvl1pPr>
          </a:lstStyle>
          <a:p>
            <a:pPr marL="99060">
              <a:lnSpc>
                <a:spcPts val="1240"/>
              </a:lnSpc>
            </a:pPr>
            <a:fld id="{81D60167-4931-47E6-BA6A-407CBD079E47}" type="slidenum">
              <a:rPr spc="55" dirty="0">
                <a:latin typeface="Times New Roman"/>
                <a:cs typeface="Times New Roman"/>
              </a:rPr>
              <a:t>‹#›</a:t>
            </a:fld>
            <a:endParaRPr spc="55" dirty="0">
              <a:latin typeface="Times New Roman"/>
              <a:cs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2.png"/><Relationship Id="rId7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5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7.gif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0200" y="2149946"/>
            <a:ext cx="6664959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i="1" spc="-5" dirty="0">
                <a:solidFill>
                  <a:srgbClr val="0460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Heap Sort</a:t>
            </a:r>
            <a:r>
              <a:rPr sz="6000" b="1" i="1" spc="-70" dirty="0">
                <a:solidFill>
                  <a:srgbClr val="0460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6000" b="1" i="1" spc="-10" dirty="0">
                <a:solidFill>
                  <a:srgbClr val="0460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sz="6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xfrm>
            <a:off x="685800" y="3657600"/>
            <a:ext cx="7884159" cy="18784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b="1" i="1" spc="300" dirty="0" err="1">
                <a:latin typeface="Agency FB" panose="020B0503020202020204" pitchFamily="34" charset="0"/>
                <a:ea typeface="SimSun" panose="02010600030101010101" pitchFamily="2" charset="-122"/>
              </a:rPr>
              <a:t>Mashiwat</a:t>
            </a:r>
            <a:r>
              <a:rPr lang="en-US" b="1" i="1" spc="300" dirty="0">
                <a:latin typeface="Agency FB" panose="020B0503020202020204" pitchFamily="34" charset="0"/>
                <a:ea typeface="SimSun" panose="02010600030101010101" pitchFamily="2" charset="-122"/>
              </a:rPr>
              <a:t> </a:t>
            </a:r>
            <a:r>
              <a:rPr lang="en-US" b="1" i="1" spc="300" dirty="0" err="1">
                <a:latin typeface="Agency FB" panose="020B0503020202020204" pitchFamily="34" charset="0"/>
                <a:ea typeface="SimSun" panose="02010600030101010101" pitchFamily="2" charset="-122"/>
              </a:rPr>
              <a:t>Tabassum</a:t>
            </a:r>
            <a:r>
              <a:rPr lang="en-US" b="1" i="1" spc="300" dirty="0">
                <a:latin typeface="Agency FB" panose="020B0503020202020204" pitchFamily="34" charset="0"/>
                <a:ea typeface="SimSun" panose="02010600030101010101" pitchFamily="2" charset="-122"/>
              </a:rPr>
              <a:t> </a:t>
            </a:r>
            <a:r>
              <a:rPr lang="en-US" b="1" i="1" spc="300" dirty="0" err="1">
                <a:latin typeface="Agency FB" panose="020B0503020202020204" pitchFamily="34" charset="0"/>
                <a:ea typeface="SimSun" panose="02010600030101010101" pitchFamily="2" charset="-122"/>
              </a:rPr>
              <a:t>Waishy</a:t>
            </a:r>
            <a:endParaRPr lang="en-US" b="1" i="1" spc="300" dirty="0">
              <a:latin typeface="Agency FB" panose="020B0503020202020204" pitchFamily="34" charset="0"/>
              <a:ea typeface="SimSun" panose="02010600030101010101" pitchFamily="2" charset="-122"/>
            </a:endParaRPr>
          </a:p>
          <a:p>
            <a:pPr algn="ctr">
              <a:spcBef>
                <a:spcPct val="20000"/>
              </a:spcBef>
              <a:defRPr/>
            </a:pPr>
            <a:r>
              <a:rPr lang="en-US" b="1" i="1" spc="300" dirty="0">
                <a:latin typeface="Agency FB" panose="020B0503020202020204" pitchFamily="34" charset="0"/>
                <a:ea typeface="SimSun" panose="02010600030101010101" pitchFamily="2" charset="-122"/>
              </a:rPr>
              <a:t>Lecturer</a:t>
            </a:r>
          </a:p>
          <a:p>
            <a:pPr>
              <a:defRPr/>
            </a:pPr>
            <a:endParaRPr lang="en-US" dirty="0"/>
          </a:p>
          <a:p>
            <a:pPr marL="4203700" marR="5080" indent="-102235">
              <a:lnSpc>
                <a:spcPct val="110100"/>
              </a:lnSpc>
              <a:spcBef>
                <a:spcPts val="100"/>
              </a:spcBef>
            </a:pPr>
            <a:endParaRPr spc="85" dirty="0"/>
          </a:p>
        </p:txBody>
      </p:sp>
      <p:pic>
        <p:nvPicPr>
          <p:cNvPr id="4" name="Picture 5" descr="CSE6-Cro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742" y="4800600"/>
            <a:ext cx="283527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73202" y="666114"/>
            <a:ext cx="3989704" cy="127534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829050" algn="l"/>
              </a:tabLst>
            </a:pPr>
            <a:r>
              <a:rPr sz="3200" b="1" i="1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b="1" i="1" spc="-6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3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amp</a:t>
            </a:r>
            <a:r>
              <a:rPr sz="3200" b="1" i="1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3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sz="3200" b="1" i="1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Explaini</a:t>
            </a:r>
            <a:r>
              <a:rPr sz="3200" b="1" i="1" spc="-1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3200" b="1" i="1" spc="-2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2000" dirty="0"/>
              <a:t>	</a:t>
            </a:r>
            <a:r>
              <a:rPr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255855"/>
              </p:ext>
            </p:extLst>
          </p:nvPr>
        </p:nvGraphicFramePr>
        <p:xfrm>
          <a:off x="4262906" y="906833"/>
          <a:ext cx="4145276" cy="3352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4020"/>
                <a:gridCol w="415924"/>
                <a:gridCol w="412750"/>
                <a:gridCol w="414655"/>
                <a:gridCol w="414655"/>
                <a:gridCol w="413384"/>
                <a:gridCol w="415289"/>
                <a:gridCol w="413385"/>
                <a:gridCol w="416560"/>
                <a:gridCol w="414654"/>
              </a:tblGrid>
              <a:tr h="3352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6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6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6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b="1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sz="1600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6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b="1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6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b="1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14</a:t>
                      </a:r>
                      <a:endParaRPr sz="16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6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7</a:t>
                      </a: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219456" y="1717548"/>
            <a:ext cx="8679180" cy="18577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92174" y="2228237"/>
            <a:ext cx="97155" cy="47752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65"/>
              </a:spcBef>
            </a:pPr>
            <a:r>
              <a:rPr sz="1000" spc="-20" dirty="0">
                <a:latin typeface="Times New Roman"/>
                <a:cs typeface="Times New Roman"/>
              </a:rPr>
              <a:t>2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spc="-34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43936" y="2228237"/>
            <a:ext cx="130175" cy="47752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165"/>
              </a:spcBef>
            </a:pPr>
            <a:r>
              <a:rPr sz="1000" spc="-50" dirty="0">
                <a:latin typeface="Times New Roman"/>
                <a:cs typeface="Times New Roman"/>
              </a:rPr>
              <a:t>3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spc="-80" dirty="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11836" y="4462271"/>
            <a:ext cx="8679180" cy="186842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184249" y="4984699"/>
            <a:ext cx="97155" cy="47752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65"/>
              </a:spcBef>
            </a:pPr>
            <a:r>
              <a:rPr sz="1000" spc="-20" dirty="0">
                <a:latin typeface="Times New Roman"/>
                <a:cs typeface="Times New Roman"/>
              </a:rPr>
              <a:t>2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spc="-34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90342" y="4984699"/>
            <a:ext cx="220345" cy="47752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165"/>
              </a:spcBef>
            </a:pPr>
            <a:r>
              <a:rPr sz="1000" spc="-50" dirty="0">
                <a:latin typeface="Times New Roman"/>
                <a:cs typeface="Times New Roman"/>
              </a:rPr>
              <a:t>3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spc="-140" dirty="0">
                <a:latin typeface="Times New Roman"/>
                <a:cs typeface="Times New Roman"/>
              </a:rPr>
              <a:t>10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54855" y="2228237"/>
            <a:ext cx="97155" cy="47752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65"/>
              </a:spcBef>
            </a:pPr>
            <a:r>
              <a:rPr sz="1000" spc="-20" dirty="0">
                <a:latin typeface="Times New Roman"/>
                <a:cs typeface="Times New Roman"/>
              </a:rPr>
              <a:t>2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spc="-34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06644" y="2228237"/>
            <a:ext cx="130175" cy="47752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65"/>
              </a:spcBef>
            </a:pPr>
            <a:r>
              <a:rPr sz="1000" spc="-50" dirty="0">
                <a:latin typeface="Times New Roman"/>
                <a:cs typeface="Times New Roman"/>
              </a:rPr>
              <a:t>3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spc="-80" dirty="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1871091" y="1593853"/>
          <a:ext cx="5911215" cy="4242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/>
                <a:gridCol w="2863215"/>
                <a:gridCol w="1524000"/>
              </a:tblGrid>
              <a:tr h="161049">
                <a:tc>
                  <a:txBody>
                    <a:bodyPr/>
                    <a:lstStyle/>
                    <a:p>
                      <a:pPr marL="57150">
                        <a:lnSpc>
                          <a:spcPts val="95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2225" algn="ctr">
                        <a:lnSpc>
                          <a:spcPts val="95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95730">
                        <a:lnSpc>
                          <a:spcPts val="95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63157">
                <a:tc>
                  <a:txBody>
                    <a:bodyPr/>
                    <a:lstStyle/>
                    <a:p>
                      <a:pPr marL="31750">
                        <a:lnSpc>
                          <a:spcPts val="197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0330">
                        <a:lnSpc>
                          <a:spcPts val="197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9" name="object 19"/>
          <p:cNvSpPr txBox="1"/>
          <p:nvPr/>
        </p:nvSpPr>
        <p:spPr>
          <a:xfrm>
            <a:off x="6917563" y="2228237"/>
            <a:ext cx="97155" cy="47752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65"/>
              </a:spcBef>
            </a:pPr>
            <a:r>
              <a:rPr sz="1000" spc="-20" dirty="0">
                <a:latin typeface="Times New Roman"/>
                <a:cs typeface="Times New Roman"/>
              </a:rPr>
              <a:t>2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spc="-34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269351" y="2228237"/>
            <a:ext cx="130175" cy="47752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65"/>
              </a:spcBef>
            </a:pPr>
            <a:r>
              <a:rPr sz="1000" spc="-50" dirty="0">
                <a:latin typeface="Times New Roman"/>
                <a:cs typeface="Times New Roman"/>
              </a:rPr>
              <a:t>3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spc="-80" dirty="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312279" y="2662065"/>
            <a:ext cx="582930" cy="48514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50165" algn="ctr">
              <a:lnSpc>
                <a:spcPct val="100000"/>
              </a:lnSpc>
              <a:spcBef>
                <a:spcPts val="185"/>
              </a:spcBef>
              <a:tabLst>
                <a:tab pos="438784" algn="l"/>
              </a:tabLst>
            </a:pPr>
            <a:r>
              <a:rPr sz="1000" spc="-30" dirty="0">
                <a:latin typeface="Times New Roman"/>
                <a:cs typeface="Times New Roman"/>
              </a:rPr>
              <a:t>5	</a:t>
            </a:r>
            <a:r>
              <a:rPr sz="1000" spc="35" dirty="0">
                <a:latin typeface="Times New Roman"/>
                <a:cs typeface="Times New Roman"/>
              </a:rPr>
              <a:t>6</a:t>
            </a:r>
            <a:endParaRPr sz="1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70"/>
              </a:spcBef>
              <a:tabLst>
                <a:tab pos="431800" algn="l"/>
              </a:tabLst>
            </a:pPr>
            <a:r>
              <a:rPr sz="1800" spc="-135" dirty="0">
                <a:latin typeface="Times New Roman"/>
                <a:cs typeface="Times New Roman"/>
              </a:rPr>
              <a:t>16	</a:t>
            </a:r>
            <a:r>
              <a:rPr sz="1800" spc="80" dirty="0">
                <a:latin typeface="Times New Roman"/>
                <a:cs typeface="Times New Roman"/>
              </a:rPr>
              <a:t>9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623807" y="2662065"/>
            <a:ext cx="220345" cy="48514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34925" algn="ctr">
              <a:lnSpc>
                <a:spcPct val="100000"/>
              </a:lnSpc>
              <a:spcBef>
                <a:spcPts val="185"/>
              </a:spcBef>
            </a:pPr>
            <a:r>
              <a:rPr sz="1000" spc="-20" dirty="0">
                <a:latin typeface="Times New Roman"/>
                <a:cs typeface="Times New Roman"/>
              </a:rPr>
              <a:t>7</a:t>
            </a:r>
            <a:endParaRPr sz="1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70"/>
              </a:spcBef>
            </a:pPr>
            <a:r>
              <a:rPr sz="1800" spc="-135" dirty="0">
                <a:latin typeface="Times New Roman"/>
                <a:cs typeface="Times New Roman"/>
              </a:rPr>
              <a:t>10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696112" y="2718057"/>
          <a:ext cx="5944866" cy="4271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3240"/>
                <a:gridCol w="694690"/>
                <a:gridCol w="621030"/>
                <a:gridCol w="814705"/>
                <a:gridCol w="734059"/>
                <a:gridCol w="694689"/>
                <a:gridCol w="621029"/>
                <a:gridCol w="794385"/>
                <a:gridCol w="447039"/>
              </a:tblGrid>
              <a:tr h="162510">
                <a:tc>
                  <a:txBody>
                    <a:bodyPr/>
                    <a:lstStyle/>
                    <a:p>
                      <a:pPr marL="47625">
                        <a:lnSpc>
                          <a:spcPts val="95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5295">
                        <a:lnSpc>
                          <a:spcPts val="95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9860">
                        <a:lnSpc>
                          <a:spcPts val="95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0180" algn="ctr">
                        <a:lnSpc>
                          <a:spcPts val="95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1605" algn="ctr">
                        <a:lnSpc>
                          <a:spcPts val="95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5295">
                        <a:lnSpc>
                          <a:spcPts val="95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9860">
                        <a:lnSpc>
                          <a:spcPts val="95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00" algn="ctr">
                        <a:lnSpc>
                          <a:spcPts val="95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8435" algn="ctr">
                        <a:lnSpc>
                          <a:spcPts val="95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64618">
                <a:tc>
                  <a:txBody>
                    <a:bodyPr/>
                    <a:lstStyle/>
                    <a:p>
                      <a:pPr marL="31750">
                        <a:lnSpc>
                          <a:spcPts val="1739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R="85090" algn="r">
                        <a:lnSpc>
                          <a:spcPts val="24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9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0365">
                        <a:lnSpc>
                          <a:spcPts val="1739"/>
                        </a:lnSpc>
                      </a:pPr>
                      <a:r>
                        <a:rPr sz="1800" spc="-135" dirty="0">
                          <a:latin typeface="Times New Roman"/>
                          <a:cs typeface="Times New Roman"/>
                        </a:rPr>
                        <a:t>16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62560">
                        <a:lnSpc>
                          <a:spcPts val="245"/>
                        </a:lnSpc>
                      </a:pPr>
                      <a:r>
                        <a:rPr sz="1000" spc="-80" dirty="0">
                          <a:latin typeface="Times New Roman"/>
                          <a:cs typeface="Times New Roman"/>
                        </a:rPr>
                        <a:t>10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198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7190">
                        <a:lnSpc>
                          <a:spcPts val="1739"/>
                        </a:lnSpc>
                      </a:pPr>
                      <a:r>
                        <a:rPr sz="1800" spc="-13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R="71755" algn="r">
                        <a:lnSpc>
                          <a:spcPts val="24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ts val="1739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R="85090" algn="r">
                        <a:lnSpc>
                          <a:spcPts val="24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9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0365">
                        <a:lnSpc>
                          <a:spcPts val="1739"/>
                        </a:lnSpc>
                      </a:pPr>
                      <a:r>
                        <a:rPr sz="1800" spc="-135" dirty="0">
                          <a:latin typeface="Times New Roman"/>
                          <a:cs typeface="Times New Roman"/>
                        </a:rPr>
                        <a:t>16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63195">
                        <a:lnSpc>
                          <a:spcPts val="245"/>
                        </a:lnSpc>
                      </a:pPr>
                      <a:r>
                        <a:rPr sz="1000" spc="-80" dirty="0">
                          <a:latin typeface="Times New Roman"/>
                          <a:cs typeface="Times New Roman"/>
                        </a:rPr>
                        <a:t>10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198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7190">
                        <a:lnSpc>
                          <a:spcPts val="1739"/>
                        </a:lnSpc>
                      </a:pPr>
                      <a:r>
                        <a:rPr sz="1800" spc="-13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R="51435" algn="r">
                        <a:lnSpc>
                          <a:spcPts val="24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9865" algn="ctr">
                        <a:lnSpc>
                          <a:spcPts val="1985"/>
                        </a:lnSpc>
                      </a:pPr>
                      <a:r>
                        <a:rPr sz="1800" spc="-145" dirty="0">
                          <a:latin typeface="Times New Roman"/>
                          <a:cs typeface="Times New Roman"/>
                        </a:rPr>
                        <a:t>14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257809" y="3100835"/>
          <a:ext cx="7025001" cy="4414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6570"/>
                <a:gridCol w="511174"/>
                <a:gridCol w="1072515"/>
                <a:gridCol w="1278889"/>
                <a:gridCol w="511175"/>
                <a:gridCol w="1093470"/>
                <a:gridCol w="1238250"/>
                <a:gridCol w="532129"/>
                <a:gridCol w="290829"/>
              </a:tblGrid>
              <a:tr h="169685">
                <a:tc>
                  <a:txBody>
                    <a:bodyPr/>
                    <a:lstStyle/>
                    <a:p>
                      <a:pPr marL="79375">
                        <a:lnSpc>
                          <a:spcPts val="95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2080" algn="r">
                        <a:lnSpc>
                          <a:spcPts val="95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9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7785" algn="r">
                        <a:lnSpc>
                          <a:spcPts val="95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71793">
                <a:tc>
                  <a:txBody>
                    <a:bodyPr/>
                    <a:lstStyle/>
                    <a:p>
                      <a:pPr marL="31750">
                        <a:lnSpc>
                          <a:spcPts val="2039"/>
                        </a:lnSpc>
                      </a:pPr>
                      <a:r>
                        <a:rPr sz="1800" spc="-145" dirty="0">
                          <a:latin typeface="Times New Roman"/>
                          <a:cs typeface="Times New Roman"/>
                        </a:rPr>
                        <a:t>14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1780">
                        <a:lnSpc>
                          <a:spcPts val="2039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ts val="2039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4069">
                        <a:lnSpc>
                          <a:spcPts val="2039"/>
                        </a:lnSpc>
                      </a:pPr>
                      <a:r>
                        <a:rPr sz="1800" spc="-145" dirty="0">
                          <a:latin typeface="Times New Roman"/>
                          <a:cs typeface="Times New Roman"/>
                        </a:rPr>
                        <a:t>14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1780">
                        <a:lnSpc>
                          <a:spcPts val="2039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ts val="2039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4480" algn="r">
                        <a:lnSpc>
                          <a:spcPts val="2039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8585" algn="r">
                        <a:lnSpc>
                          <a:spcPts val="2039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039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25" name="object 25"/>
          <p:cNvSpPr txBox="1"/>
          <p:nvPr/>
        </p:nvSpPr>
        <p:spPr>
          <a:xfrm>
            <a:off x="3984497" y="4984699"/>
            <a:ext cx="220979" cy="47752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5"/>
              </a:spcBef>
            </a:pPr>
            <a:r>
              <a:rPr sz="1000" spc="-20" dirty="0">
                <a:latin typeface="Times New Roman"/>
                <a:cs typeface="Times New Roman"/>
              </a:rPr>
              <a:t>2</a:t>
            </a:r>
            <a:endParaRPr sz="1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1800" spc="-140" dirty="0">
                <a:latin typeface="Times New Roman"/>
                <a:cs typeface="Times New Roman"/>
              </a:rPr>
              <a:t>16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353050" y="4984699"/>
            <a:ext cx="220345" cy="47752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64769">
              <a:lnSpc>
                <a:spcPct val="100000"/>
              </a:lnSpc>
              <a:spcBef>
                <a:spcPts val="165"/>
              </a:spcBef>
            </a:pPr>
            <a:r>
              <a:rPr sz="1000" spc="-50" dirty="0">
                <a:latin typeface="Times New Roman"/>
                <a:cs typeface="Times New Roman"/>
              </a:rPr>
              <a:t>3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spc="-140" dirty="0">
                <a:latin typeface="Times New Roman"/>
                <a:cs typeface="Times New Roman"/>
              </a:rPr>
              <a:t>10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570978" y="4296351"/>
            <a:ext cx="220979" cy="480059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R="23495" algn="ctr">
              <a:lnSpc>
                <a:spcPct val="100000"/>
              </a:lnSpc>
              <a:spcBef>
                <a:spcPts val="175"/>
              </a:spcBef>
            </a:pPr>
            <a:r>
              <a:rPr sz="1000" spc="-190" dirty="0">
                <a:latin typeface="Times New Roman"/>
                <a:cs typeface="Times New Roman"/>
              </a:rPr>
              <a:t>1</a:t>
            </a:r>
            <a:endParaRPr sz="1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40"/>
              </a:spcBef>
            </a:pPr>
            <a:r>
              <a:rPr sz="1800" spc="-135" dirty="0">
                <a:latin typeface="Times New Roman"/>
                <a:cs typeface="Times New Roman"/>
              </a:rPr>
              <a:t>16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848602" y="4984699"/>
            <a:ext cx="219075" cy="47752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5"/>
              </a:spcBef>
            </a:pPr>
            <a:r>
              <a:rPr sz="1000" spc="-20" dirty="0">
                <a:latin typeface="Times New Roman"/>
                <a:cs typeface="Times New Roman"/>
              </a:rPr>
              <a:t>2</a:t>
            </a:r>
            <a:endParaRPr sz="1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1800" spc="-145" dirty="0">
                <a:latin typeface="Times New Roman"/>
                <a:cs typeface="Times New Roman"/>
              </a:rPr>
              <a:t>14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215630" y="4984699"/>
            <a:ext cx="220345" cy="47752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165"/>
              </a:spcBef>
            </a:pPr>
            <a:r>
              <a:rPr sz="1000" spc="-50" dirty="0">
                <a:latin typeface="Times New Roman"/>
                <a:cs typeface="Times New Roman"/>
              </a:rPr>
              <a:t>3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spc="-140" dirty="0">
                <a:latin typeface="Times New Roman"/>
                <a:cs typeface="Times New Roman"/>
              </a:rPr>
              <a:t>10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346950" y="5418573"/>
            <a:ext cx="539750" cy="48514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190"/>
              </a:spcBef>
              <a:tabLst>
                <a:tab pos="433705" algn="l"/>
              </a:tabLst>
            </a:pPr>
            <a:r>
              <a:rPr sz="1000" spc="-30" dirty="0">
                <a:latin typeface="Times New Roman"/>
                <a:cs typeface="Times New Roman"/>
              </a:rPr>
              <a:t>5	</a:t>
            </a:r>
            <a:r>
              <a:rPr sz="1000" spc="35" dirty="0">
                <a:latin typeface="Times New Roman"/>
                <a:cs typeface="Times New Roman"/>
              </a:rPr>
              <a:t>6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  <a:tabLst>
                <a:tab pos="401320" algn="l"/>
              </a:tabLst>
            </a:pPr>
            <a:r>
              <a:rPr sz="1800" spc="-30" dirty="0">
                <a:latin typeface="Times New Roman"/>
                <a:cs typeface="Times New Roman"/>
              </a:rPr>
              <a:t>7	</a:t>
            </a:r>
            <a:r>
              <a:rPr sz="1800" spc="80" dirty="0">
                <a:latin typeface="Times New Roman"/>
                <a:cs typeface="Times New Roman"/>
              </a:rPr>
              <a:t>9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661654" y="5418573"/>
            <a:ext cx="130175" cy="48514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90"/>
              </a:spcBef>
            </a:pPr>
            <a:r>
              <a:rPr sz="1000" spc="-20" dirty="0">
                <a:latin typeface="Times New Roman"/>
                <a:cs typeface="Times New Roman"/>
              </a:rPr>
              <a:t>7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800" spc="-80" dirty="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647039" y="5474592"/>
          <a:ext cx="5947407" cy="4271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4835"/>
                <a:gridCol w="673735"/>
                <a:gridCol w="643255"/>
                <a:gridCol w="748664"/>
                <a:gridCol w="818514"/>
                <a:gridCol w="631189"/>
                <a:gridCol w="664845"/>
                <a:gridCol w="766445"/>
                <a:gridCol w="415925"/>
              </a:tblGrid>
              <a:tr h="162535">
                <a:tc>
                  <a:txBody>
                    <a:bodyPr/>
                    <a:lstStyle/>
                    <a:p>
                      <a:pPr marL="88900">
                        <a:lnSpc>
                          <a:spcPts val="95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4340">
                        <a:lnSpc>
                          <a:spcPts val="95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9860">
                        <a:lnSpc>
                          <a:spcPts val="95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8150">
                        <a:lnSpc>
                          <a:spcPts val="95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0335" algn="ctr">
                        <a:lnSpc>
                          <a:spcPts val="95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3384">
                        <a:lnSpc>
                          <a:spcPts val="95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ts val="95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720" algn="ctr">
                        <a:lnSpc>
                          <a:spcPts val="95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7150" algn="r">
                        <a:lnSpc>
                          <a:spcPts val="95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64643">
                <a:tc>
                  <a:txBody>
                    <a:bodyPr/>
                    <a:lstStyle/>
                    <a:p>
                      <a:pPr marL="31750">
                        <a:lnSpc>
                          <a:spcPts val="1739"/>
                        </a:lnSpc>
                      </a:pPr>
                      <a:r>
                        <a:rPr sz="1800" spc="-145" dirty="0">
                          <a:latin typeface="Times New Roman"/>
                          <a:cs typeface="Times New Roman"/>
                        </a:rPr>
                        <a:t>14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R="106045" algn="r">
                        <a:lnSpc>
                          <a:spcPts val="24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9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9410">
                        <a:lnSpc>
                          <a:spcPts val="1739"/>
                        </a:lnSpc>
                      </a:pPr>
                      <a:r>
                        <a:rPr sz="1800" spc="-135" dirty="0">
                          <a:latin typeface="Times New Roman"/>
                          <a:cs typeface="Times New Roman"/>
                        </a:rPr>
                        <a:t>16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42240">
                        <a:lnSpc>
                          <a:spcPts val="245"/>
                        </a:lnSpc>
                      </a:pPr>
                      <a:r>
                        <a:rPr sz="1000" spc="-80" dirty="0">
                          <a:latin typeface="Times New Roman"/>
                          <a:cs typeface="Times New Roman"/>
                        </a:rPr>
                        <a:t>10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198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0050">
                        <a:lnSpc>
                          <a:spcPts val="1739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R="29209" algn="r">
                        <a:lnSpc>
                          <a:spcPts val="24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3840">
                        <a:lnSpc>
                          <a:spcPts val="1739"/>
                        </a:lnSpc>
                      </a:pPr>
                      <a:r>
                        <a:rPr sz="1800" spc="-145" dirty="0">
                          <a:latin typeface="Times New Roman"/>
                          <a:cs typeface="Times New Roman"/>
                        </a:rPr>
                        <a:t>14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R="127000" algn="r">
                        <a:lnSpc>
                          <a:spcPts val="24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9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0">
                        <a:lnSpc>
                          <a:spcPts val="1739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20650">
                        <a:lnSpc>
                          <a:spcPts val="245"/>
                        </a:lnSpc>
                      </a:pPr>
                      <a:r>
                        <a:rPr sz="1000" spc="-80" dirty="0">
                          <a:latin typeface="Times New Roman"/>
                          <a:cs typeface="Times New Roman"/>
                        </a:rPr>
                        <a:t>10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9065">
                        <a:lnSpc>
                          <a:spcPts val="198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8430" algn="ctr">
                        <a:lnSpc>
                          <a:spcPts val="1739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R="46990" algn="r">
                        <a:lnSpc>
                          <a:spcPts val="24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8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33" name="object 33"/>
          <p:cNvGraphicFramePr>
            <a:graphicFrameLocks noGrp="1"/>
          </p:cNvGraphicFramePr>
          <p:nvPr/>
        </p:nvGraphicFramePr>
        <p:xfrm>
          <a:off x="291033" y="5857141"/>
          <a:ext cx="6960866" cy="4414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4975"/>
                <a:gridCol w="531494"/>
                <a:gridCol w="1092834"/>
                <a:gridCol w="1237614"/>
                <a:gridCol w="531495"/>
                <a:gridCol w="1083310"/>
                <a:gridCol w="1247139"/>
                <a:gridCol w="530860"/>
                <a:gridCol w="271145"/>
              </a:tblGrid>
              <a:tr h="169685">
                <a:tc>
                  <a:txBody>
                    <a:bodyPr/>
                    <a:lstStyle/>
                    <a:p>
                      <a:pPr marL="38100">
                        <a:lnSpc>
                          <a:spcPts val="95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1445" algn="r">
                        <a:lnSpc>
                          <a:spcPts val="95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9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735" algn="r">
                        <a:lnSpc>
                          <a:spcPts val="95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71793">
                <a:tc>
                  <a:txBody>
                    <a:bodyPr/>
                    <a:lstStyle/>
                    <a:p>
                      <a:pPr marL="31750">
                        <a:lnSpc>
                          <a:spcPts val="2039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2100">
                        <a:lnSpc>
                          <a:spcPts val="2039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ts val="2039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4480" algn="r">
                        <a:lnSpc>
                          <a:spcPts val="2039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2100">
                        <a:lnSpc>
                          <a:spcPts val="2039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ts val="2039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4480" algn="r">
                        <a:lnSpc>
                          <a:spcPts val="2039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9220" algn="r">
                        <a:lnSpc>
                          <a:spcPts val="2039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039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34" name="object 34"/>
          <p:cNvSpPr txBox="1"/>
          <p:nvPr/>
        </p:nvSpPr>
        <p:spPr>
          <a:xfrm>
            <a:off x="1679194" y="1302765"/>
            <a:ext cx="430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solidFill>
                  <a:srgbClr val="DD0011"/>
                </a:solidFill>
                <a:latin typeface="Chancery Uralic"/>
                <a:cs typeface="Chancery Uralic"/>
              </a:rPr>
              <a:t>i </a:t>
            </a:r>
            <a:r>
              <a:rPr sz="1800" spc="-25" dirty="0">
                <a:solidFill>
                  <a:srgbClr val="DD0011"/>
                </a:solidFill>
                <a:latin typeface="Times New Roman"/>
                <a:cs typeface="Times New Roman"/>
              </a:rPr>
              <a:t>=</a:t>
            </a:r>
            <a:r>
              <a:rPr sz="1800" spc="-20" dirty="0">
                <a:solidFill>
                  <a:srgbClr val="DD0011"/>
                </a:solidFill>
                <a:latin typeface="Times New Roman"/>
                <a:cs typeface="Times New Roman"/>
              </a:rPr>
              <a:t> </a:t>
            </a:r>
            <a:r>
              <a:rPr sz="1800" spc="-45" dirty="0">
                <a:solidFill>
                  <a:srgbClr val="DD0011"/>
                </a:solidFill>
                <a:latin typeface="Times New Roman"/>
                <a:cs typeface="Times New Roman"/>
              </a:rPr>
              <a:t>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651375" y="1302765"/>
            <a:ext cx="442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solidFill>
                  <a:srgbClr val="DD0011"/>
                </a:solidFill>
                <a:latin typeface="Chancery Uralic"/>
                <a:cs typeface="Chancery Uralic"/>
              </a:rPr>
              <a:t>i </a:t>
            </a:r>
            <a:r>
              <a:rPr sz="1800" spc="-25" dirty="0">
                <a:solidFill>
                  <a:srgbClr val="DD0011"/>
                </a:solidFill>
                <a:latin typeface="Times New Roman"/>
                <a:cs typeface="Times New Roman"/>
              </a:rPr>
              <a:t>= </a:t>
            </a:r>
            <a:r>
              <a:rPr sz="1800" spc="55" dirty="0">
                <a:solidFill>
                  <a:srgbClr val="DD0011"/>
                </a:solidFill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395209" y="1302765"/>
            <a:ext cx="425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solidFill>
                  <a:srgbClr val="DD0011"/>
                </a:solidFill>
                <a:latin typeface="Chancery Uralic"/>
                <a:cs typeface="Chancery Uralic"/>
              </a:rPr>
              <a:t>i </a:t>
            </a:r>
            <a:r>
              <a:rPr sz="1800" spc="-25" dirty="0">
                <a:solidFill>
                  <a:srgbClr val="DD0011"/>
                </a:solidFill>
                <a:latin typeface="Times New Roman"/>
                <a:cs typeface="Times New Roman"/>
              </a:rPr>
              <a:t>= </a:t>
            </a:r>
            <a:r>
              <a:rPr sz="1800" spc="-80" dirty="0">
                <a:solidFill>
                  <a:srgbClr val="DD0011"/>
                </a:solidFill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679194" y="4046601"/>
            <a:ext cx="433070" cy="729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00"/>
              </a:lnSpc>
              <a:spcBef>
                <a:spcPts val="100"/>
              </a:spcBef>
            </a:pPr>
            <a:r>
              <a:rPr sz="1800" i="1" spc="-5" dirty="0">
                <a:solidFill>
                  <a:srgbClr val="DD0011"/>
                </a:solidFill>
                <a:latin typeface="Chancery Uralic"/>
                <a:cs typeface="Chancery Uralic"/>
              </a:rPr>
              <a:t>i </a:t>
            </a:r>
            <a:r>
              <a:rPr sz="1800" spc="-25" dirty="0">
                <a:solidFill>
                  <a:srgbClr val="DD0011"/>
                </a:solidFill>
                <a:latin typeface="Times New Roman"/>
                <a:cs typeface="Times New Roman"/>
              </a:rPr>
              <a:t>=</a:t>
            </a:r>
            <a:r>
              <a:rPr sz="1800" spc="-20" dirty="0">
                <a:solidFill>
                  <a:srgbClr val="DD0011"/>
                </a:solidFill>
                <a:latin typeface="Times New Roman"/>
                <a:cs typeface="Times New Roman"/>
              </a:rPr>
              <a:t> </a:t>
            </a:r>
            <a:r>
              <a:rPr sz="1800" spc="-30" dirty="0">
                <a:solidFill>
                  <a:srgbClr val="DD0011"/>
                </a:solidFill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  <a:p>
            <a:pPr marL="89535" algn="ctr">
              <a:lnSpc>
                <a:spcPts val="1140"/>
              </a:lnSpc>
            </a:pPr>
            <a:r>
              <a:rPr sz="1000" spc="-190" dirty="0">
                <a:latin typeface="Times New Roman"/>
                <a:cs typeface="Times New Roman"/>
              </a:rPr>
              <a:t>1</a:t>
            </a:r>
            <a:endParaRPr sz="1000">
              <a:latin typeface="Times New Roman"/>
              <a:cs typeface="Times New Roman"/>
            </a:endParaRPr>
          </a:p>
          <a:p>
            <a:pPr marL="120014" algn="ctr">
              <a:lnSpc>
                <a:spcPct val="100000"/>
              </a:lnSpc>
              <a:spcBef>
                <a:spcPts val="140"/>
              </a:spcBef>
            </a:pPr>
            <a:r>
              <a:rPr sz="1800" spc="55" dirty="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575175" y="4046601"/>
            <a:ext cx="393700" cy="729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100"/>
              </a:lnSpc>
              <a:spcBef>
                <a:spcPts val="100"/>
              </a:spcBef>
            </a:pPr>
            <a:r>
              <a:rPr sz="1800" i="1" spc="-5" dirty="0">
                <a:solidFill>
                  <a:srgbClr val="DD0011"/>
                </a:solidFill>
                <a:latin typeface="Chancery Uralic"/>
                <a:cs typeface="Chancery Uralic"/>
              </a:rPr>
              <a:t>i </a:t>
            </a:r>
            <a:r>
              <a:rPr sz="1800" spc="-25" dirty="0">
                <a:solidFill>
                  <a:srgbClr val="DD0011"/>
                </a:solidFill>
                <a:latin typeface="Times New Roman"/>
                <a:cs typeface="Times New Roman"/>
              </a:rPr>
              <a:t>=</a:t>
            </a:r>
            <a:r>
              <a:rPr sz="1800" spc="-15" dirty="0">
                <a:solidFill>
                  <a:srgbClr val="DD0011"/>
                </a:solidFill>
                <a:latin typeface="Times New Roman"/>
                <a:cs typeface="Times New Roman"/>
              </a:rPr>
              <a:t> </a:t>
            </a:r>
            <a:r>
              <a:rPr sz="1800" spc="-340" dirty="0">
                <a:solidFill>
                  <a:srgbClr val="DD0011"/>
                </a:solidFill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  <a:p>
            <a:pPr marL="62230" algn="ctr">
              <a:lnSpc>
                <a:spcPts val="1140"/>
              </a:lnSpc>
            </a:pPr>
            <a:r>
              <a:rPr sz="1000" spc="-190" dirty="0">
                <a:latin typeface="Times New Roman"/>
                <a:cs typeface="Times New Roman"/>
              </a:rPr>
              <a:t>1</a:t>
            </a:r>
            <a:endParaRPr sz="1000">
              <a:latin typeface="Times New Roman"/>
              <a:cs typeface="Times New Roman"/>
            </a:endParaRPr>
          </a:p>
          <a:p>
            <a:pPr marL="182245">
              <a:lnSpc>
                <a:spcPct val="100000"/>
              </a:lnSpc>
              <a:spcBef>
                <a:spcPts val="140"/>
              </a:spcBef>
            </a:pPr>
            <a:r>
              <a:rPr sz="1800" spc="55" dirty="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20496" y="848291"/>
            <a:ext cx="4438015" cy="1368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5945"/>
              </a:lnSpc>
              <a:spcBef>
                <a:spcPts val="105"/>
              </a:spcBef>
            </a:pPr>
            <a:r>
              <a:rPr sz="35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sz="3500" b="1" i="1" spc="-6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b="1" i="1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Max-heap</a:t>
            </a:r>
          </a:p>
          <a:p>
            <a:pPr marL="12700">
              <a:lnSpc>
                <a:spcPts val="4625"/>
              </a:lnSpc>
            </a:pPr>
            <a:r>
              <a:rPr sz="3500" b="1" i="1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Heapify()</a:t>
            </a:r>
            <a:r>
              <a:rPr sz="3500" b="1" i="1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b="1" i="1" spc="-1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sz="35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325111" y="2343911"/>
            <a:ext cx="495300" cy="495300"/>
            <a:chOff x="4325111" y="2343911"/>
            <a:chExt cx="495300" cy="495300"/>
          </a:xfrm>
        </p:grpSpPr>
        <p:sp>
          <p:nvSpPr>
            <p:cNvPr id="10" name="object 10"/>
            <p:cNvSpPr/>
            <p:nvPr/>
          </p:nvSpPr>
          <p:spPr>
            <a:xfrm>
              <a:off x="4344161" y="23629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44161" y="23629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462653" y="2426334"/>
            <a:ext cx="2209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35" dirty="0">
                <a:latin typeface="Times New Roman"/>
                <a:cs typeface="Times New Roman"/>
              </a:rPr>
              <a:t>16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496311" y="2953511"/>
            <a:ext cx="495300" cy="495300"/>
            <a:chOff x="2496311" y="2953511"/>
            <a:chExt cx="495300" cy="495300"/>
          </a:xfrm>
        </p:grpSpPr>
        <p:sp>
          <p:nvSpPr>
            <p:cNvPr id="14" name="object 14"/>
            <p:cNvSpPr/>
            <p:nvPr/>
          </p:nvSpPr>
          <p:spPr>
            <a:xfrm>
              <a:off x="2515361" y="29725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515361" y="29725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670175" y="3035934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153911" y="2953511"/>
            <a:ext cx="495300" cy="495300"/>
            <a:chOff x="6153911" y="2953511"/>
            <a:chExt cx="495300" cy="495300"/>
          </a:xfrm>
        </p:grpSpPr>
        <p:sp>
          <p:nvSpPr>
            <p:cNvPr id="18" name="object 18"/>
            <p:cNvSpPr/>
            <p:nvPr/>
          </p:nvSpPr>
          <p:spPr>
            <a:xfrm>
              <a:off x="6172961" y="29725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199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172961" y="29725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199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291834" y="3035934"/>
            <a:ext cx="220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35" dirty="0">
                <a:latin typeface="Times New Roman"/>
                <a:cs typeface="Times New Roman"/>
              </a:rPr>
              <a:t>10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581911" y="3563111"/>
            <a:ext cx="495300" cy="495300"/>
            <a:chOff x="1581911" y="3563111"/>
            <a:chExt cx="495300" cy="495300"/>
          </a:xfrm>
        </p:grpSpPr>
        <p:sp>
          <p:nvSpPr>
            <p:cNvPr id="22" name="object 22"/>
            <p:cNvSpPr/>
            <p:nvPr/>
          </p:nvSpPr>
          <p:spPr>
            <a:xfrm>
              <a:off x="1600961" y="3582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600961" y="3582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720723" y="3645789"/>
            <a:ext cx="218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5" dirty="0">
                <a:latin typeface="Times New Roman"/>
                <a:cs typeface="Times New Roman"/>
              </a:rPr>
              <a:t>14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410711" y="3563111"/>
            <a:ext cx="495300" cy="495300"/>
            <a:chOff x="3410711" y="3563111"/>
            <a:chExt cx="495300" cy="495300"/>
          </a:xfrm>
        </p:grpSpPr>
        <p:sp>
          <p:nvSpPr>
            <p:cNvPr id="26" name="object 26"/>
            <p:cNvSpPr/>
            <p:nvPr/>
          </p:nvSpPr>
          <p:spPr>
            <a:xfrm>
              <a:off x="3429761" y="3582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429761" y="3582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589401" y="3645789"/>
            <a:ext cx="136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latin typeface="Times New Roman"/>
                <a:cs typeface="Times New Roman"/>
              </a:rPr>
              <a:t>7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5239511" y="3563111"/>
            <a:ext cx="495300" cy="495300"/>
            <a:chOff x="5239511" y="3563111"/>
            <a:chExt cx="495300" cy="495300"/>
          </a:xfrm>
        </p:grpSpPr>
        <p:sp>
          <p:nvSpPr>
            <p:cNvPr id="30" name="object 30"/>
            <p:cNvSpPr/>
            <p:nvPr/>
          </p:nvSpPr>
          <p:spPr>
            <a:xfrm>
              <a:off x="5258561" y="3582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258561" y="3582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5412485" y="3645789"/>
            <a:ext cx="150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80" dirty="0">
                <a:latin typeface="Times New Roman"/>
                <a:cs typeface="Times New Roman"/>
              </a:rPr>
              <a:t>9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7068311" y="3563111"/>
            <a:ext cx="495300" cy="495300"/>
            <a:chOff x="7068311" y="3563111"/>
            <a:chExt cx="495300" cy="495300"/>
          </a:xfrm>
        </p:grpSpPr>
        <p:sp>
          <p:nvSpPr>
            <p:cNvPr id="34" name="object 34"/>
            <p:cNvSpPr/>
            <p:nvPr/>
          </p:nvSpPr>
          <p:spPr>
            <a:xfrm>
              <a:off x="7087361" y="3582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087361" y="3582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7251954" y="3645789"/>
            <a:ext cx="130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124711" y="4172711"/>
            <a:ext cx="495300" cy="495300"/>
            <a:chOff x="1124711" y="4172711"/>
            <a:chExt cx="495300" cy="495300"/>
          </a:xfrm>
        </p:grpSpPr>
        <p:sp>
          <p:nvSpPr>
            <p:cNvPr id="38" name="object 38"/>
            <p:cNvSpPr/>
            <p:nvPr/>
          </p:nvSpPr>
          <p:spPr>
            <a:xfrm>
              <a:off x="1143761" y="41917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29" y="4644"/>
                  </a:lnTo>
                  <a:lnTo>
                    <a:pt x="139619" y="17966"/>
                  </a:lnTo>
                  <a:lnTo>
                    <a:pt x="100788" y="39045"/>
                  </a:lnTo>
                  <a:lnTo>
                    <a:pt x="66955" y="66960"/>
                  </a:lnTo>
                  <a:lnTo>
                    <a:pt x="39041" y="100793"/>
                  </a:lnTo>
                  <a:lnTo>
                    <a:pt x="17964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4" y="317575"/>
                  </a:lnTo>
                  <a:lnTo>
                    <a:pt x="39041" y="356406"/>
                  </a:lnTo>
                  <a:lnTo>
                    <a:pt x="66955" y="390239"/>
                  </a:lnTo>
                  <a:lnTo>
                    <a:pt x="100788" y="418154"/>
                  </a:lnTo>
                  <a:lnTo>
                    <a:pt x="139619" y="439233"/>
                  </a:lnTo>
                  <a:lnTo>
                    <a:pt x="182529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143761" y="41917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4" y="139624"/>
                  </a:lnTo>
                  <a:lnTo>
                    <a:pt x="39041" y="100793"/>
                  </a:lnTo>
                  <a:lnTo>
                    <a:pt x="66955" y="66960"/>
                  </a:lnTo>
                  <a:lnTo>
                    <a:pt x="100788" y="39045"/>
                  </a:lnTo>
                  <a:lnTo>
                    <a:pt x="139619" y="17966"/>
                  </a:lnTo>
                  <a:lnTo>
                    <a:pt x="182529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29" y="452555"/>
                  </a:lnTo>
                  <a:lnTo>
                    <a:pt x="139619" y="439233"/>
                  </a:lnTo>
                  <a:lnTo>
                    <a:pt x="100788" y="418154"/>
                  </a:lnTo>
                  <a:lnTo>
                    <a:pt x="66955" y="390239"/>
                  </a:lnTo>
                  <a:lnTo>
                    <a:pt x="39041" y="356406"/>
                  </a:lnTo>
                  <a:lnTo>
                    <a:pt x="17964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303147" y="4255389"/>
            <a:ext cx="136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2039111" y="4172711"/>
            <a:ext cx="495300" cy="495300"/>
            <a:chOff x="2039111" y="4172711"/>
            <a:chExt cx="495300" cy="495300"/>
          </a:xfrm>
        </p:grpSpPr>
        <p:sp>
          <p:nvSpPr>
            <p:cNvPr id="42" name="object 42"/>
            <p:cNvSpPr/>
            <p:nvPr/>
          </p:nvSpPr>
          <p:spPr>
            <a:xfrm>
              <a:off x="2058161" y="41917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058161" y="41917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2211451" y="4255389"/>
            <a:ext cx="148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5" dirty="0">
                <a:latin typeface="Times New Roman"/>
                <a:cs typeface="Times New Roman"/>
              </a:rPr>
              <a:t>8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2953511" y="4172711"/>
            <a:ext cx="495300" cy="495300"/>
            <a:chOff x="2953511" y="4172711"/>
            <a:chExt cx="495300" cy="495300"/>
          </a:xfrm>
        </p:grpSpPr>
        <p:sp>
          <p:nvSpPr>
            <p:cNvPr id="46" name="object 46"/>
            <p:cNvSpPr/>
            <p:nvPr/>
          </p:nvSpPr>
          <p:spPr>
            <a:xfrm>
              <a:off x="2972561" y="41917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972561" y="41917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3152013" y="4255389"/>
            <a:ext cx="97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4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533905" y="2772917"/>
            <a:ext cx="5619750" cy="1466850"/>
          </a:xfrm>
          <a:custGeom>
            <a:avLst/>
            <a:gdLst/>
            <a:ahLst/>
            <a:cxnLst/>
            <a:rect l="l" t="t" r="r" b="b"/>
            <a:pathLst>
              <a:path w="5619750" h="1466850">
                <a:moveTo>
                  <a:pt x="2876549" y="0"/>
                </a:moveTo>
                <a:lnTo>
                  <a:pt x="1371600" y="247650"/>
                </a:lnTo>
              </a:path>
              <a:path w="5619750" h="1466850">
                <a:moveTo>
                  <a:pt x="1047750" y="609600"/>
                </a:moveTo>
                <a:lnTo>
                  <a:pt x="457200" y="857250"/>
                </a:lnTo>
              </a:path>
              <a:path w="5619750" h="1466850">
                <a:moveTo>
                  <a:pt x="133350" y="1219200"/>
                </a:moveTo>
                <a:lnTo>
                  <a:pt x="0" y="1466850"/>
                </a:lnTo>
              </a:path>
              <a:path w="5619750" h="1466850">
                <a:moveTo>
                  <a:pt x="457200" y="1219200"/>
                </a:moveTo>
                <a:lnTo>
                  <a:pt x="590550" y="1466850"/>
                </a:lnTo>
              </a:path>
              <a:path w="5619750" h="1466850">
                <a:moveTo>
                  <a:pt x="1371600" y="609600"/>
                </a:moveTo>
                <a:lnTo>
                  <a:pt x="1962149" y="857250"/>
                </a:lnTo>
              </a:path>
              <a:path w="5619750" h="1466850">
                <a:moveTo>
                  <a:pt x="1962149" y="1219200"/>
                </a:moveTo>
                <a:lnTo>
                  <a:pt x="1828799" y="1466850"/>
                </a:lnTo>
              </a:path>
              <a:path w="5619750" h="1466850">
                <a:moveTo>
                  <a:pt x="3200399" y="0"/>
                </a:moveTo>
                <a:lnTo>
                  <a:pt x="4705350" y="247650"/>
                </a:lnTo>
              </a:path>
              <a:path w="5619750" h="1466850">
                <a:moveTo>
                  <a:pt x="5029200" y="609600"/>
                </a:moveTo>
                <a:lnTo>
                  <a:pt x="5619750" y="857250"/>
                </a:lnTo>
              </a:path>
              <a:path w="5619750" h="1466850">
                <a:moveTo>
                  <a:pt x="4114800" y="857250"/>
                </a:moveTo>
                <a:lnTo>
                  <a:pt x="4705350" y="609600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0" name="object 50"/>
          <p:cNvGraphicFramePr>
            <a:graphicFrameLocks noGrp="1"/>
          </p:cNvGraphicFramePr>
          <p:nvPr/>
        </p:nvGraphicFramePr>
        <p:xfrm>
          <a:off x="2572511" y="5468111"/>
          <a:ext cx="4572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spc="-135" dirty="0">
                          <a:latin typeface="Times New Roman"/>
                          <a:cs typeface="Times New Roman"/>
                        </a:rPr>
                        <a:t>16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spc="-13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spc="-145" dirty="0">
                          <a:latin typeface="Times New Roman"/>
                          <a:cs typeface="Times New Roman"/>
                        </a:rPr>
                        <a:t>14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1" name="object 51"/>
          <p:cNvSpPr txBox="1"/>
          <p:nvPr/>
        </p:nvSpPr>
        <p:spPr>
          <a:xfrm>
            <a:off x="2068448" y="5551119"/>
            <a:ext cx="359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latin typeface="Times New Roman"/>
                <a:cs typeface="Times New Roman"/>
              </a:rPr>
              <a:t>A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=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494"/>
            <a:ext cx="5847334" cy="7059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Heapify()</a:t>
            </a:r>
            <a:r>
              <a:rPr sz="4500" b="1" i="1" spc="-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500" b="1" i="1" spc="-1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4325111" y="2343911"/>
            <a:ext cx="495300" cy="495300"/>
            <a:chOff x="4325111" y="2343911"/>
            <a:chExt cx="495300" cy="495300"/>
          </a:xfrm>
        </p:grpSpPr>
        <p:sp>
          <p:nvSpPr>
            <p:cNvPr id="10" name="object 10"/>
            <p:cNvSpPr/>
            <p:nvPr/>
          </p:nvSpPr>
          <p:spPr>
            <a:xfrm>
              <a:off x="4344161" y="23629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44161" y="23629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462653" y="2426334"/>
            <a:ext cx="2209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35" dirty="0">
                <a:latin typeface="Times New Roman"/>
                <a:cs typeface="Times New Roman"/>
              </a:rPr>
              <a:t>16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496311" y="2953511"/>
            <a:ext cx="495300" cy="495300"/>
            <a:chOff x="2496311" y="2953511"/>
            <a:chExt cx="495300" cy="495300"/>
          </a:xfrm>
        </p:grpSpPr>
        <p:sp>
          <p:nvSpPr>
            <p:cNvPr id="14" name="object 14"/>
            <p:cNvSpPr/>
            <p:nvPr/>
          </p:nvSpPr>
          <p:spPr>
            <a:xfrm>
              <a:off x="2515361" y="29725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515361" y="29725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460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670175" y="3035934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solidFill>
                  <a:srgbClr val="04607A"/>
                </a:solidFill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153911" y="2953511"/>
            <a:ext cx="495300" cy="495300"/>
            <a:chOff x="6153911" y="2953511"/>
            <a:chExt cx="495300" cy="495300"/>
          </a:xfrm>
        </p:grpSpPr>
        <p:sp>
          <p:nvSpPr>
            <p:cNvPr id="18" name="object 18"/>
            <p:cNvSpPr/>
            <p:nvPr/>
          </p:nvSpPr>
          <p:spPr>
            <a:xfrm>
              <a:off x="6172961" y="29725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199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172961" y="29725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199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291834" y="3035934"/>
            <a:ext cx="220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35" dirty="0">
                <a:latin typeface="Times New Roman"/>
                <a:cs typeface="Times New Roman"/>
              </a:rPr>
              <a:t>10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581911" y="3563111"/>
            <a:ext cx="495300" cy="495300"/>
            <a:chOff x="1581911" y="3563111"/>
            <a:chExt cx="495300" cy="495300"/>
          </a:xfrm>
        </p:grpSpPr>
        <p:sp>
          <p:nvSpPr>
            <p:cNvPr id="22" name="object 22"/>
            <p:cNvSpPr/>
            <p:nvPr/>
          </p:nvSpPr>
          <p:spPr>
            <a:xfrm>
              <a:off x="1600961" y="3582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600961" y="3582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720723" y="3645789"/>
            <a:ext cx="218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5" dirty="0">
                <a:latin typeface="Times New Roman"/>
                <a:cs typeface="Times New Roman"/>
              </a:rPr>
              <a:t>14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410711" y="3563111"/>
            <a:ext cx="495300" cy="495300"/>
            <a:chOff x="3410711" y="3563111"/>
            <a:chExt cx="495300" cy="495300"/>
          </a:xfrm>
        </p:grpSpPr>
        <p:sp>
          <p:nvSpPr>
            <p:cNvPr id="26" name="object 26"/>
            <p:cNvSpPr/>
            <p:nvPr/>
          </p:nvSpPr>
          <p:spPr>
            <a:xfrm>
              <a:off x="3429761" y="3582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429761" y="3582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589401" y="3645789"/>
            <a:ext cx="136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latin typeface="Times New Roman"/>
                <a:cs typeface="Times New Roman"/>
              </a:rPr>
              <a:t>7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5239511" y="3563111"/>
            <a:ext cx="495300" cy="495300"/>
            <a:chOff x="5239511" y="3563111"/>
            <a:chExt cx="495300" cy="495300"/>
          </a:xfrm>
        </p:grpSpPr>
        <p:sp>
          <p:nvSpPr>
            <p:cNvPr id="30" name="object 30"/>
            <p:cNvSpPr/>
            <p:nvPr/>
          </p:nvSpPr>
          <p:spPr>
            <a:xfrm>
              <a:off x="5258561" y="3582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258561" y="3582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5412485" y="3645789"/>
            <a:ext cx="150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80" dirty="0">
                <a:latin typeface="Times New Roman"/>
                <a:cs typeface="Times New Roman"/>
              </a:rPr>
              <a:t>9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7068311" y="3563111"/>
            <a:ext cx="495300" cy="495300"/>
            <a:chOff x="7068311" y="3563111"/>
            <a:chExt cx="495300" cy="495300"/>
          </a:xfrm>
        </p:grpSpPr>
        <p:sp>
          <p:nvSpPr>
            <p:cNvPr id="34" name="object 34"/>
            <p:cNvSpPr/>
            <p:nvPr/>
          </p:nvSpPr>
          <p:spPr>
            <a:xfrm>
              <a:off x="7087361" y="3582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087361" y="3582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7251954" y="3645789"/>
            <a:ext cx="130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124711" y="4172711"/>
            <a:ext cx="495300" cy="495300"/>
            <a:chOff x="1124711" y="4172711"/>
            <a:chExt cx="495300" cy="495300"/>
          </a:xfrm>
        </p:grpSpPr>
        <p:sp>
          <p:nvSpPr>
            <p:cNvPr id="38" name="object 38"/>
            <p:cNvSpPr/>
            <p:nvPr/>
          </p:nvSpPr>
          <p:spPr>
            <a:xfrm>
              <a:off x="1143761" y="41917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29" y="4644"/>
                  </a:lnTo>
                  <a:lnTo>
                    <a:pt x="139619" y="17966"/>
                  </a:lnTo>
                  <a:lnTo>
                    <a:pt x="100788" y="39045"/>
                  </a:lnTo>
                  <a:lnTo>
                    <a:pt x="66955" y="66960"/>
                  </a:lnTo>
                  <a:lnTo>
                    <a:pt x="39041" y="100793"/>
                  </a:lnTo>
                  <a:lnTo>
                    <a:pt x="17964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4" y="317575"/>
                  </a:lnTo>
                  <a:lnTo>
                    <a:pt x="39041" y="356406"/>
                  </a:lnTo>
                  <a:lnTo>
                    <a:pt x="66955" y="390239"/>
                  </a:lnTo>
                  <a:lnTo>
                    <a:pt x="100788" y="418154"/>
                  </a:lnTo>
                  <a:lnTo>
                    <a:pt x="139619" y="439233"/>
                  </a:lnTo>
                  <a:lnTo>
                    <a:pt x="182529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143761" y="41917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4" y="139624"/>
                  </a:lnTo>
                  <a:lnTo>
                    <a:pt x="39041" y="100793"/>
                  </a:lnTo>
                  <a:lnTo>
                    <a:pt x="66955" y="66960"/>
                  </a:lnTo>
                  <a:lnTo>
                    <a:pt x="100788" y="39045"/>
                  </a:lnTo>
                  <a:lnTo>
                    <a:pt x="139619" y="17966"/>
                  </a:lnTo>
                  <a:lnTo>
                    <a:pt x="182529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29" y="452555"/>
                  </a:lnTo>
                  <a:lnTo>
                    <a:pt x="139619" y="439233"/>
                  </a:lnTo>
                  <a:lnTo>
                    <a:pt x="100788" y="418154"/>
                  </a:lnTo>
                  <a:lnTo>
                    <a:pt x="66955" y="390239"/>
                  </a:lnTo>
                  <a:lnTo>
                    <a:pt x="39041" y="356406"/>
                  </a:lnTo>
                  <a:lnTo>
                    <a:pt x="17964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303147" y="4255389"/>
            <a:ext cx="136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2039111" y="4172711"/>
            <a:ext cx="495300" cy="495300"/>
            <a:chOff x="2039111" y="4172711"/>
            <a:chExt cx="495300" cy="495300"/>
          </a:xfrm>
        </p:grpSpPr>
        <p:sp>
          <p:nvSpPr>
            <p:cNvPr id="42" name="object 42"/>
            <p:cNvSpPr/>
            <p:nvPr/>
          </p:nvSpPr>
          <p:spPr>
            <a:xfrm>
              <a:off x="2058161" y="41917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058161" y="41917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2211451" y="4255389"/>
            <a:ext cx="148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5" dirty="0">
                <a:latin typeface="Times New Roman"/>
                <a:cs typeface="Times New Roman"/>
              </a:rPr>
              <a:t>8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2953511" y="4172711"/>
            <a:ext cx="495300" cy="495300"/>
            <a:chOff x="2953511" y="4172711"/>
            <a:chExt cx="495300" cy="495300"/>
          </a:xfrm>
        </p:grpSpPr>
        <p:sp>
          <p:nvSpPr>
            <p:cNvPr id="46" name="object 46"/>
            <p:cNvSpPr/>
            <p:nvPr/>
          </p:nvSpPr>
          <p:spPr>
            <a:xfrm>
              <a:off x="2972561" y="41917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972561" y="41917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3152013" y="4255389"/>
            <a:ext cx="97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4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533905" y="2772917"/>
            <a:ext cx="5619750" cy="1466850"/>
          </a:xfrm>
          <a:custGeom>
            <a:avLst/>
            <a:gdLst/>
            <a:ahLst/>
            <a:cxnLst/>
            <a:rect l="l" t="t" r="r" b="b"/>
            <a:pathLst>
              <a:path w="5619750" h="1466850">
                <a:moveTo>
                  <a:pt x="2876549" y="0"/>
                </a:moveTo>
                <a:lnTo>
                  <a:pt x="1371600" y="247650"/>
                </a:lnTo>
              </a:path>
              <a:path w="5619750" h="1466850">
                <a:moveTo>
                  <a:pt x="1047750" y="609600"/>
                </a:moveTo>
                <a:lnTo>
                  <a:pt x="457200" y="857250"/>
                </a:lnTo>
              </a:path>
              <a:path w="5619750" h="1466850">
                <a:moveTo>
                  <a:pt x="133350" y="1219200"/>
                </a:moveTo>
                <a:lnTo>
                  <a:pt x="0" y="1466850"/>
                </a:lnTo>
              </a:path>
              <a:path w="5619750" h="1466850">
                <a:moveTo>
                  <a:pt x="457200" y="1219200"/>
                </a:moveTo>
                <a:lnTo>
                  <a:pt x="590550" y="1466850"/>
                </a:lnTo>
              </a:path>
              <a:path w="5619750" h="1466850">
                <a:moveTo>
                  <a:pt x="1371600" y="609600"/>
                </a:moveTo>
                <a:lnTo>
                  <a:pt x="1962149" y="857250"/>
                </a:lnTo>
              </a:path>
              <a:path w="5619750" h="1466850">
                <a:moveTo>
                  <a:pt x="1962149" y="1219200"/>
                </a:moveTo>
                <a:lnTo>
                  <a:pt x="1828799" y="1466850"/>
                </a:lnTo>
              </a:path>
              <a:path w="5619750" h="1466850">
                <a:moveTo>
                  <a:pt x="3200399" y="0"/>
                </a:moveTo>
                <a:lnTo>
                  <a:pt x="4705350" y="247650"/>
                </a:lnTo>
              </a:path>
              <a:path w="5619750" h="1466850">
                <a:moveTo>
                  <a:pt x="5029200" y="609600"/>
                </a:moveTo>
                <a:lnTo>
                  <a:pt x="5619750" y="857250"/>
                </a:lnTo>
              </a:path>
              <a:path w="5619750" h="1466850">
                <a:moveTo>
                  <a:pt x="4114800" y="857250"/>
                </a:moveTo>
                <a:lnTo>
                  <a:pt x="4705350" y="609600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0" name="object 50"/>
          <p:cNvGrpSpPr/>
          <p:nvPr/>
        </p:nvGrpSpPr>
        <p:grpSpPr>
          <a:xfrm>
            <a:off x="2572511" y="5468111"/>
            <a:ext cx="495300" cy="495300"/>
            <a:chOff x="2572511" y="5468111"/>
            <a:chExt cx="495300" cy="495300"/>
          </a:xfrm>
        </p:grpSpPr>
        <p:sp>
          <p:nvSpPr>
            <p:cNvPr id="51" name="object 51"/>
            <p:cNvSpPr/>
            <p:nvPr/>
          </p:nvSpPr>
          <p:spPr>
            <a:xfrm>
              <a:off x="2591561" y="5487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591561" y="5487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457200"/>
                  </a:moveTo>
                  <a:lnTo>
                    <a:pt x="457200" y="4572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/>
          <p:nvPr/>
        </p:nvSpPr>
        <p:spPr>
          <a:xfrm>
            <a:off x="3048762" y="5487161"/>
            <a:ext cx="4114800" cy="457200"/>
          </a:xfrm>
          <a:custGeom>
            <a:avLst/>
            <a:gdLst/>
            <a:ahLst/>
            <a:cxnLst/>
            <a:rect l="l" t="t" r="r" b="b"/>
            <a:pathLst>
              <a:path w="4114800" h="457200">
                <a:moveTo>
                  <a:pt x="4114800" y="0"/>
                </a:moveTo>
                <a:lnTo>
                  <a:pt x="4114800" y="0"/>
                </a:lnTo>
                <a:lnTo>
                  <a:pt x="0" y="0"/>
                </a:lnTo>
                <a:lnTo>
                  <a:pt x="0" y="457200"/>
                </a:lnTo>
                <a:lnTo>
                  <a:pt x="4114800" y="457200"/>
                </a:lnTo>
                <a:lnTo>
                  <a:pt x="4114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2068448" y="5551119"/>
            <a:ext cx="8616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52780" algn="l"/>
              </a:tabLst>
            </a:pPr>
            <a:r>
              <a:rPr sz="1800" spc="-90" dirty="0">
                <a:latin typeface="Times New Roman"/>
                <a:cs typeface="Times New Roman"/>
              </a:rPr>
              <a:t>A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=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35" dirty="0">
                <a:latin typeface="Times New Roman"/>
                <a:cs typeface="Times New Roman"/>
              </a:rPr>
              <a:t>16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55" name="object 55"/>
          <p:cNvGraphicFramePr>
            <a:graphicFrameLocks noGrp="1"/>
          </p:cNvGraphicFramePr>
          <p:nvPr/>
        </p:nvGraphicFramePr>
        <p:xfrm>
          <a:off x="3029711" y="5468111"/>
          <a:ext cx="41148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solidFill>
                            <a:srgbClr val="04607A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6200" marB="0">
                    <a:lnR w="38100">
                      <a:solidFill>
                        <a:srgbClr val="04607A"/>
                      </a:solidFill>
                      <a:prstDash val="solid"/>
                    </a:lnR>
                    <a:lnT w="38100">
                      <a:solidFill>
                        <a:srgbClr val="04607A"/>
                      </a:solidFill>
                      <a:prstDash val="solid"/>
                    </a:lnT>
                    <a:lnB w="38100">
                      <a:solidFill>
                        <a:srgbClr val="04607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spc="-13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4607A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spc="-145" dirty="0">
                          <a:latin typeface="Times New Roman"/>
                          <a:cs typeface="Times New Roman"/>
                        </a:rPr>
                        <a:t>14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494"/>
            <a:ext cx="5847334" cy="7059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Heapify()</a:t>
            </a:r>
            <a:r>
              <a:rPr sz="4500" b="1" i="1" spc="-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500" b="1" i="1" spc="-1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9" name="object 9"/>
          <p:cNvSpPr/>
          <p:nvPr/>
        </p:nvSpPr>
        <p:spPr>
          <a:xfrm>
            <a:off x="1124711" y="2343911"/>
            <a:ext cx="6438899" cy="23241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62653" y="2426334"/>
            <a:ext cx="2209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35" dirty="0">
                <a:latin typeface="Times New Roman"/>
                <a:cs typeface="Times New Roman"/>
              </a:rPr>
              <a:t>16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70175" y="3035934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solidFill>
                  <a:srgbClr val="04607A"/>
                </a:solidFill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91834" y="3035934"/>
            <a:ext cx="220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35" dirty="0">
                <a:latin typeface="Times New Roman"/>
                <a:cs typeface="Times New Roman"/>
              </a:rPr>
              <a:t>10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20723" y="3645789"/>
            <a:ext cx="218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5" dirty="0">
                <a:solidFill>
                  <a:srgbClr val="04607A"/>
                </a:solidFill>
                <a:latin typeface="Times New Roman"/>
                <a:cs typeface="Times New Roman"/>
              </a:rPr>
              <a:t>14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89401" y="3645789"/>
            <a:ext cx="136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latin typeface="Times New Roman"/>
                <a:cs typeface="Times New Roman"/>
              </a:rPr>
              <a:t>7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12485" y="3645789"/>
            <a:ext cx="150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80" dirty="0">
                <a:latin typeface="Times New Roman"/>
                <a:cs typeface="Times New Roman"/>
              </a:rPr>
              <a:t>9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251954" y="3645789"/>
            <a:ext cx="130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03147" y="4255389"/>
            <a:ext cx="136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11451" y="4255389"/>
            <a:ext cx="148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5" dirty="0">
                <a:latin typeface="Times New Roman"/>
                <a:cs typeface="Times New Roman"/>
              </a:rPr>
              <a:t>8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52013" y="4255389"/>
            <a:ext cx="97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4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572511" y="5468111"/>
            <a:ext cx="4591050" cy="495300"/>
            <a:chOff x="2572511" y="5468111"/>
            <a:chExt cx="4591050" cy="495300"/>
          </a:xfrm>
        </p:grpSpPr>
        <p:sp>
          <p:nvSpPr>
            <p:cNvPr id="21" name="object 21"/>
            <p:cNvSpPr/>
            <p:nvPr/>
          </p:nvSpPr>
          <p:spPr>
            <a:xfrm>
              <a:off x="2591561" y="5487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591561" y="5487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457200"/>
                  </a:moveTo>
                  <a:lnTo>
                    <a:pt x="457200" y="4572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505961" y="5487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505961" y="5487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457200"/>
                  </a:moveTo>
                  <a:lnTo>
                    <a:pt x="457200" y="4572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048761" y="5487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048761" y="5487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457200"/>
                  </a:moveTo>
                  <a:lnTo>
                    <a:pt x="457200" y="4572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38100">
              <a:solidFill>
                <a:srgbClr val="0460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420362" y="5487161"/>
              <a:ext cx="2743200" cy="457200"/>
            </a:xfrm>
            <a:custGeom>
              <a:avLst/>
              <a:gdLst/>
              <a:ahLst/>
              <a:cxnLst/>
              <a:rect l="l" t="t" r="r" b="b"/>
              <a:pathLst>
                <a:path w="2743200" h="457200">
                  <a:moveTo>
                    <a:pt x="2743200" y="0"/>
                  </a:moveTo>
                  <a:lnTo>
                    <a:pt x="2743200" y="0"/>
                  </a:lnTo>
                  <a:lnTo>
                    <a:pt x="0" y="0"/>
                  </a:lnTo>
                  <a:lnTo>
                    <a:pt x="0" y="457200"/>
                  </a:lnTo>
                  <a:lnTo>
                    <a:pt x="2743200" y="457200"/>
                  </a:lnTo>
                  <a:lnTo>
                    <a:pt x="2743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068448" y="5551119"/>
            <a:ext cx="1775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52780" algn="l"/>
                <a:tab pos="1146810" algn="l"/>
                <a:tab pos="1567180" algn="l"/>
              </a:tabLst>
            </a:pPr>
            <a:r>
              <a:rPr sz="1800" spc="-90" dirty="0">
                <a:latin typeface="Times New Roman"/>
                <a:cs typeface="Times New Roman"/>
              </a:rPr>
              <a:t>A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=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35" dirty="0">
                <a:latin typeface="Times New Roman"/>
                <a:cs typeface="Times New Roman"/>
              </a:rPr>
              <a:t>16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55" dirty="0">
                <a:solidFill>
                  <a:srgbClr val="04607A"/>
                </a:solidFill>
                <a:latin typeface="Times New Roman"/>
                <a:cs typeface="Times New Roman"/>
              </a:rPr>
              <a:t>4</a:t>
            </a:r>
            <a:r>
              <a:rPr sz="1800" dirty="0">
                <a:solidFill>
                  <a:srgbClr val="04607A"/>
                </a:solidFill>
                <a:latin typeface="Times New Roman"/>
                <a:cs typeface="Times New Roman"/>
              </a:rPr>
              <a:t>	</a:t>
            </a:r>
            <a:r>
              <a:rPr sz="1800" spc="-135" dirty="0">
                <a:latin typeface="Times New Roman"/>
                <a:cs typeface="Times New Roman"/>
              </a:rPr>
              <a:t>10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963161" y="54871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0" name="object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049313"/>
              </p:ext>
            </p:extLst>
          </p:nvPr>
        </p:nvGraphicFramePr>
        <p:xfrm>
          <a:off x="3962399" y="5487161"/>
          <a:ext cx="32004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spc="-145" dirty="0">
                          <a:solidFill>
                            <a:srgbClr val="04607A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76200" marB="0">
                    <a:lnR w="38100">
                      <a:solidFill>
                        <a:srgbClr val="04607A"/>
                      </a:solidFill>
                      <a:prstDash val="solid"/>
                    </a:lnR>
                    <a:lnB w="38100">
                      <a:solidFill>
                        <a:srgbClr val="04607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7</a:t>
                      </a:r>
                    </a:p>
                  </a:txBody>
                  <a:tcPr marL="0" marR="0" marT="76200" marB="0">
                    <a:lnL w="38100">
                      <a:solidFill>
                        <a:srgbClr val="04607A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1" name="object 31"/>
          <p:cNvSpPr/>
          <p:nvPr/>
        </p:nvSpPr>
        <p:spPr>
          <a:xfrm>
            <a:off x="3277361" y="5227093"/>
            <a:ext cx="914400" cy="230504"/>
          </a:xfrm>
          <a:custGeom>
            <a:avLst/>
            <a:gdLst/>
            <a:ahLst/>
            <a:cxnLst/>
            <a:rect l="l" t="t" r="r" b="b"/>
            <a:pathLst>
              <a:path w="914400" h="230504">
                <a:moveTo>
                  <a:pt x="834651" y="145414"/>
                </a:moveTo>
                <a:lnTo>
                  <a:pt x="805052" y="164084"/>
                </a:lnTo>
                <a:lnTo>
                  <a:pt x="914400" y="230250"/>
                </a:lnTo>
                <a:lnTo>
                  <a:pt x="907599" y="162178"/>
                </a:lnTo>
                <a:lnTo>
                  <a:pt x="849122" y="162178"/>
                </a:lnTo>
                <a:lnTo>
                  <a:pt x="834651" y="145414"/>
                </a:lnTo>
                <a:close/>
              </a:path>
              <a:path w="914400" h="230504">
                <a:moveTo>
                  <a:pt x="13462" y="101472"/>
                </a:moveTo>
                <a:lnTo>
                  <a:pt x="0" y="228600"/>
                </a:lnTo>
                <a:lnTo>
                  <a:pt x="109727" y="163194"/>
                </a:lnTo>
                <a:lnTo>
                  <a:pt x="105964" y="160781"/>
                </a:lnTo>
                <a:lnTo>
                  <a:pt x="65786" y="160781"/>
                </a:lnTo>
                <a:lnTo>
                  <a:pt x="36957" y="135889"/>
                </a:lnTo>
                <a:lnTo>
                  <a:pt x="47686" y="123416"/>
                </a:lnTo>
                <a:lnTo>
                  <a:pt x="13462" y="101472"/>
                </a:lnTo>
                <a:close/>
              </a:path>
              <a:path w="914400" h="230504">
                <a:moveTo>
                  <a:pt x="867229" y="124866"/>
                </a:moveTo>
                <a:lnTo>
                  <a:pt x="834651" y="145414"/>
                </a:lnTo>
                <a:lnTo>
                  <a:pt x="849122" y="162178"/>
                </a:lnTo>
                <a:lnTo>
                  <a:pt x="877951" y="137287"/>
                </a:lnTo>
                <a:lnTo>
                  <a:pt x="867229" y="124866"/>
                </a:lnTo>
                <a:close/>
              </a:path>
              <a:path w="914400" h="230504">
                <a:moveTo>
                  <a:pt x="901700" y="103123"/>
                </a:moveTo>
                <a:lnTo>
                  <a:pt x="867229" y="124866"/>
                </a:lnTo>
                <a:lnTo>
                  <a:pt x="877951" y="137287"/>
                </a:lnTo>
                <a:lnTo>
                  <a:pt x="849122" y="162178"/>
                </a:lnTo>
                <a:lnTo>
                  <a:pt x="907599" y="162178"/>
                </a:lnTo>
                <a:lnTo>
                  <a:pt x="901700" y="103123"/>
                </a:lnTo>
                <a:close/>
              </a:path>
              <a:path w="914400" h="230504">
                <a:moveTo>
                  <a:pt x="47686" y="123416"/>
                </a:moveTo>
                <a:lnTo>
                  <a:pt x="36957" y="135889"/>
                </a:lnTo>
                <a:lnTo>
                  <a:pt x="65786" y="160781"/>
                </a:lnTo>
                <a:lnTo>
                  <a:pt x="80118" y="144210"/>
                </a:lnTo>
                <a:lnTo>
                  <a:pt x="47686" y="123416"/>
                </a:lnTo>
                <a:close/>
              </a:path>
              <a:path w="914400" h="230504">
                <a:moveTo>
                  <a:pt x="80118" y="144210"/>
                </a:moveTo>
                <a:lnTo>
                  <a:pt x="65786" y="160781"/>
                </a:lnTo>
                <a:lnTo>
                  <a:pt x="105964" y="160781"/>
                </a:lnTo>
                <a:lnTo>
                  <a:pt x="80118" y="144210"/>
                </a:lnTo>
                <a:close/>
              </a:path>
              <a:path w="914400" h="230504">
                <a:moveTo>
                  <a:pt x="829942" y="139959"/>
                </a:moveTo>
                <a:lnTo>
                  <a:pt x="834651" y="145414"/>
                </a:lnTo>
                <a:lnTo>
                  <a:pt x="841094" y="141350"/>
                </a:lnTo>
                <a:lnTo>
                  <a:pt x="831976" y="141350"/>
                </a:lnTo>
                <a:lnTo>
                  <a:pt x="829942" y="139959"/>
                </a:lnTo>
                <a:close/>
              </a:path>
              <a:path w="914400" h="230504">
                <a:moveTo>
                  <a:pt x="456946" y="0"/>
                </a:moveTo>
                <a:lnTo>
                  <a:pt x="413130" y="1269"/>
                </a:lnTo>
                <a:lnTo>
                  <a:pt x="369315" y="4825"/>
                </a:lnTo>
                <a:lnTo>
                  <a:pt x="326643" y="10667"/>
                </a:lnTo>
                <a:lnTo>
                  <a:pt x="284861" y="18541"/>
                </a:lnTo>
                <a:lnTo>
                  <a:pt x="244475" y="28320"/>
                </a:lnTo>
                <a:lnTo>
                  <a:pt x="205993" y="39623"/>
                </a:lnTo>
                <a:lnTo>
                  <a:pt x="169163" y="52831"/>
                </a:lnTo>
                <a:lnTo>
                  <a:pt x="118363" y="75056"/>
                </a:lnTo>
                <a:lnTo>
                  <a:pt x="73787" y="100456"/>
                </a:lnTo>
                <a:lnTo>
                  <a:pt x="61087" y="108965"/>
                </a:lnTo>
                <a:lnTo>
                  <a:pt x="59689" y="109854"/>
                </a:lnTo>
                <a:lnTo>
                  <a:pt x="58420" y="110997"/>
                </a:lnTo>
                <a:lnTo>
                  <a:pt x="57276" y="112267"/>
                </a:lnTo>
                <a:lnTo>
                  <a:pt x="47686" y="123416"/>
                </a:lnTo>
                <a:lnTo>
                  <a:pt x="80118" y="144210"/>
                </a:lnTo>
                <a:lnTo>
                  <a:pt x="83250" y="140588"/>
                </a:lnTo>
                <a:lnTo>
                  <a:pt x="82296" y="140588"/>
                </a:lnTo>
                <a:lnTo>
                  <a:pt x="86105" y="137287"/>
                </a:lnTo>
                <a:lnTo>
                  <a:pt x="87224" y="137287"/>
                </a:lnTo>
                <a:lnTo>
                  <a:pt x="94996" y="132079"/>
                </a:lnTo>
                <a:lnTo>
                  <a:pt x="107950" y="124078"/>
                </a:lnTo>
                <a:lnTo>
                  <a:pt x="151129" y="101726"/>
                </a:lnTo>
                <a:lnTo>
                  <a:pt x="200533" y="81787"/>
                </a:lnTo>
                <a:lnTo>
                  <a:pt x="255270" y="64896"/>
                </a:lnTo>
                <a:lnTo>
                  <a:pt x="293877" y="55625"/>
                </a:lnTo>
                <a:lnTo>
                  <a:pt x="333628" y="48132"/>
                </a:lnTo>
                <a:lnTo>
                  <a:pt x="374523" y="42544"/>
                </a:lnTo>
                <a:lnTo>
                  <a:pt x="415671" y="39242"/>
                </a:lnTo>
                <a:lnTo>
                  <a:pt x="457453" y="38100"/>
                </a:lnTo>
                <a:lnTo>
                  <a:pt x="702175" y="38100"/>
                </a:lnTo>
                <a:lnTo>
                  <a:pt x="669036" y="28320"/>
                </a:lnTo>
                <a:lnTo>
                  <a:pt x="628650" y="18414"/>
                </a:lnTo>
                <a:lnTo>
                  <a:pt x="586866" y="10667"/>
                </a:lnTo>
                <a:lnTo>
                  <a:pt x="544322" y="4825"/>
                </a:lnTo>
                <a:lnTo>
                  <a:pt x="500761" y="1269"/>
                </a:lnTo>
                <a:lnTo>
                  <a:pt x="478916" y="253"/>
                </a:lnTo>
                <a:lnTo>
                  <a:pt x="456946" y="0"/>
                </a:lnTo>
                <a:close/>
              </a:path>
              <a:path w="914400" h="230504">
                <a:moveTo>
                  <a:pt x="828293" y="138048"/>
                </a:moveTo>
                <a:lnTo>
                  <a:pt x="829942" y="139959"/>
                </a:lnTo>
                <a:lnTo>
                  <a:pt x="831976" y="141350"/>
                </a:lnTo>
                <a:lnTo>
                  <a:pt x="828293" y="138048"/>
                </a:lnTo>
                <a:close/>
              </a:path>
              <a:path w="914400" h="230504">
                <a:moveTo>
                  <a:pt x="846329" y="138048"/>
                </a:moveTo>
                <a:lnTo>
                  <a:pt x="828293" y="138048"/>
                </a:lnTo>
                <a:lnTo>
                  <a:pt x="831976" y="141350"/>
                </a:lnTo>
                <a:lnTo>
                  <a:pt x="841094" y="141350"/>
                </a:lnTo>
                <a:lnTo>
                  <a:pt x="846329" y="138048"/>
                </a:lnTo>
                <a:close/>
              </a:path>
              <a:path w="914400" h="230504">
                <a:moveTo>
                  <a:pt x="86105" y="137287"/>
                </a:moveTo>
                <a:lnTo>
                  <a:pt x="82296" y="140588"/>
                </a:lnTo>
                <a:lnTo>
                  <a:pt x="84565" y="139068"/>
                </a:lnTo>
                <a:lnTo>
                  <a:pt x="86105" y="137287"/>
                </a:lnTo>
                <a:close/>
              </a:path>
              <a:path w="914400" h="230504">
                <a:moveTo>
                  <a:pt x="84565" y="139068"/>
                </a:moveTo>
                <a:lnTo>
                  <a:pt x="82296" y="140588"/>
                </a:lnTo>
                <a:lnTo>
                  <a:pt x="83250" y="140588"/>
                </a:lnTo>
                <a:lnTo>
                  <a:pt x="84565" y="139068"/>
                </a:lnTo>
                <a:close/>
              </a:path>
              <a:path w="914400" h="230504">
                <a:moveTo>
                  <a:pt x="702175" y="38100"/>
                </a:moveTo>
                <a:lnTo>
                  <a:pt x="457453" y="38100"/>
                </a:lnTo>
                <a:lnTo>
                  <a:pt x="478409" y="38353"/>
                </a:lnTo>
                <a:lnTo>
                  <a:pt x="499110" y="39369"/>
                </a:lnTo>
                <a:lnTo>
                  <a:pt x="540512" y="42798"/>
                </a:lnTo>
                <a:lnTo>
                  <a:pt x="581660" y="48387"/>
                </a:lnTo>
                <a:lnTo>
                  <a:pt x="621664" y="55879"/>
                </a:lnTo>
                <a:lnTo>
                  <a:pt x="660018" y="65278"/>
                </a:lnTo>
                <a:lnTo>
                  <a:pt x="696849" y="76326"/>
                </a:lnTo>
                <a:lnTo>
                  <a:pt x="748029" y="95376"/>
                </a:lnTo>
                <a:lnTo>
                  <a:pt x="793368" y="117347"/>
                </a:lnTo>
                <a:lnTo>
                  <a:pt x="829942" y="139959"/>
                </a:lnTo>
                <a:lnTo>
                  <a:pt x="828293" y="138048"/>
                </a:lnTo>
                <a:lnTo>
                  <a:pt x="846329" y="138048"/>
                </a:lnTo>
                <a:lnTo>
                  <a:pt x="867229" y="124866"/>
                </a:lnTo>
                <a:lnTo>
                  <a:pt x="826008" y="91947"/>
                </a:lnTo>
                <a:lnTo>
                  <a:pt x="779272" y="67690"/>
                </a:lnTo>
                <a:lnTo>
                  <a:pt x="726566" y="46228"/>
                </a:lnTo>
                <a:lnTo>
                  <a:pt x="707771" y="39750"/>
                </a:lnTo>
                <a:lnTo>
                  <a:pt x="702175" y="38100"/>
                </a:lnTo>
                <a:close/>
              </a:path>
              <a:path w="914400" h="230504">
                <a:moveTo>
                  <a:pt x="87224" y="137287"/>
                </a:moveTo>
                <a:lnTo>
                  <a:pt x="86105" y="137287"/>
                </a:lnTo>
                <a:lnTo>
                  <a:pt x="84565" y="139068"/>
                </a:lnTo>
                <a:lnTo>
                  <a:pt x="87224" y="137287"/>
                </a:lnTo>
                <a:close/>
              </a:path>
            </a:pathLst>
          </a:custGeom>
          <a:solidFill>
            <a:srgbClr val="009DD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494"/>
            <a:ext cx="5575300" cy="7059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Heapify()</a:t>
            </a:r>
            <a:r>
              <a:rPr sz="4500" b="1" i="1" spc="-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500" b="1" i="1" spc="-1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4325111" y="2343911"/>
            <a:ext cx="495300" cy="495300"/>
            <a:chOff x="4325111" y="2343911"/>
            <a:chExt cx="495300" cy="495300"/>
          </a:xfrm>
        </p:grpSpPr>
        <p:sp>
          <p:nvSpPr>
            <p:cNvPr id="10" name="object 10"/>
            <p:cNvSpPr/>
            <p:nvPr/>
          </p:nvSpPr>
          <p:spPr>
            <a:xfrm>
              <a:off x="4344161" y="23629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44161" y="23629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462653" y="2426334"/>
            <a:ext cx="2209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35" dirty="0">
                <a:latin typeface="Times New Roman"/>
                <a:cs typeface="Times New Roman"/>
              </a:rPr>
              <a:t>16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496311" y="2953511"/>
            <a:ext cx="495300" cy="495300"/>
            <a:chOff x="2496311" y="2953511"/>
            <a:chExt cx="495300" cy="495300"/>
          </a:xfrm>
        </p:grpSpPr>
        <p:sp>
          <p:nvSpPr>
            <p:cNvPr id="14" name="object 14"/>
            <p:cNvSpPr/>
            <p:nvPr/>
          </p:nvSpPr>
          <p:spPr>
            <a:xfrm>
              <a:off x="2515361" y="29725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515361" y="29725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635123" y="3035934"/>
            <a:ext cx="218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5" dirty="0">
                <a:latin typeface="Times New Roman"/>
                <a:cs typeface="Times New Roman"/>
              </a:rPr>
              <a:t>14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153911" y="2953511"/>
            <a:ext cx="495300" cy="495300"/>
            <a:chOff x="6153911" y="2953511"/>
            <a:chExt cx="495300" cy="495300"/>
          </a:xfrm>
        </p:grpSpPr>
        <p:sp>
          <p:nvSpPr>
            <p:cNvPr id="18" name="object 18"/>
            <p:cNvSpPr/>
            <p:nvPr/>
          </p:nvSpPr>
          <p:spPr>
            <a:xfrm>
              <a:off x="6172961" y="29725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199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172961" y="29725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199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291834" y="3035934"/>
            <a:ext cx="220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35" dirty="0">
                <a:latin typeface="Times New Roman"/>
                <a:cs typeface="Times New Roman"/>
              </a:rPr>
              <a:t>10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581911" y="3563111"/>
            <a:ext cx="495300" cy="495300"/>
            <a:chOff x="1581911" y="3563111"/>
            <a:chExt cx="495300" cy="495300"/>
          </a:xfrm>
        </p:grpSpPr>
        <p:sp>
          <p:nvSpPr>
            <p:cNvPr id="22" name="object 22"/>
            <p:cNvSpPr/>
            <p:nvPr/>
          </p:nvSpPr>
          <p:spPr>
            <a:xfrm>
              <a:off x="1600961" y="3582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600961" y="3582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755775" y="3645789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410711" y="3563111"/>
            <a:ext cx="495300" cy="495300"/>
            <a:chOff x="3410711" y="3563111"/>
            <a:chExt cx="495300" cy="495300"/>
          </a:xfrm>
        </p:grpSpPr>
        <p:sp>
          <p:nvSpPr>
            <p:cNvPr id="26" name="object 26"/>
            <p:cNvSpPr/>
            <p:nvPr/>
          </p:nvSpPr>
          <p:spPr>
            <a:xfrm>
              <a:off x="3429761" y="3582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429761" y="3582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589401" y="3645789"/>
            <a:ext cx="136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latin typeface="Times New Roman"/>
                <a:cs typeface="Times New Roman"/>
              </a:rPr>
              <a:t>7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5239511" y="3563111"/>
            <a:ext cx="495300" cy="495300"/>
            <a:chOff x="5239511" y="3563111"/>
            <a:chExt cx="495300" cy="495300"/>
          </a:xfrm>
        </p:grpSpPr>
        <p:sp>
          <p:nvSpPr>
            <p:cNvPr id="30" name="object 30"/>
            <p:cNvSpPr/>
            <p:nvPr/>
          </p:nvSpPr>
          <p:spPr>
            <a:xfrm>
              <a:off x="5258561" y="3582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258561" y="3582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5412485" y="3645789"/>
            <a:ext cx="150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80" dirty="0">
                <a:latin typeface="Times New Roman"/>
                <a:cs typeface="Times New Roman"/>
              </a:rPr>
              <a:t>9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7068311" y="3563111"/>
            <a:ext cx="495300" cy="495300"/>
            <a:chOff x="7068311" y="3563111"/>
            <a:chExt cx="495300" cy="495300"/>
          </a:xfrm>
        </p:grpSpPr>
        <p:sp>
          <p:nvSpPr>
            <p:cNvPr id="34" name="object 34"/>
            <p:cNvSpPr/>
            <p:nvPr/>
          </p:nvSpPr>
          <p:spPr>
            <a:xfrm>
              <a:off x="7087361" y="3582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087361" y="3582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7251954" y="3645789"/>
            <a:ext cx="130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124711" y="4172711"/>
            <a:ext cx="495300" cy="495300"/>
            <a:chOff x="1124711" y="4172711"/>
            <a:chExt cx="495300" cy="495300"/>
          </a:xfrm>
        </p:grpSpPr>
        <p:sp>
          <p:nvSpPr>
            <p:cNvPr id="38" name="object 38"/>
            <p:cNvSpPr/>
            <p:nvPr/>
          </p:nvSpPr>
          <p:spPr>
            <a:xfrm>
              <a:off x="1143761" y="41917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29" y="4644"/>
                  </a:lnTo>
                  <a:lnTo>
                    <a:pt x="139619" y="17966"/>
                  </a:lnTo>
                  <a:lnTo>
                    <a:pt x="100788" y="39045"/>
                  </a:lnTo>
                  <a:lnTo>
                    <a:pt x="66955" y="66960"/>
                  </a:lnTo>
                  <a:lnTo>
                    <a:pt x="39041" y="100793"/>
                  </a:lnTo>
                  <a:lnTo>
                    <a:pt x="17964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4" y="317575"/>
                  </a:lnTo>
                  <a:lnTo>
                    <a:pt x="39041" y="356406"/>
                  </a:lnTo>
                  <a:lnTo>
                    <a:pt x="66955" y="390239"/>
                  </a:lnTo>
                  <a:lnTo>
                    <a:pt x="100788" y="418154"/>
                  </a:lnTo>
                  <a:lnTo>
                    <a:pt x="139619" y="439233"/>
                  </a:lnTo>
                  <a:lnTo>
                    <a:pt x="182529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143761" y="41917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4" y="139624"/>
                  </a:lnTo>
                  <a:lnTo>
                    <a:pt x="39041" y="100793"/>
                  </a:lnTo>
                  <a:lnTo>
                    <a:pt x="66955" y="66960"/>
                  </a:lnTo>
                  <a:lnTo>
                    <a:pt x="100788" y="39045"/>
                  </a:lnTo>
                  <a:lnTo>
                    <a:pt x="139619" y="17966"/>
                  </a:lnTo>
                  <a:lnTo>
                    <a:pt x="182529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29" y="452555"/>
                  </a:lnTo>
                  <a:lnTo>
                    <a:pt x="139619" y="439233"/>
                  </a:lnTo>
                  <a:lnTo>
                    <a:pt x="100788" y="418154"/>
                  </a:lnTo>
                  <a:lnTo>
                    <a:pt x="66955" y="390239"/>
                  </a:lnTo>
                  <a:lnTo>
                    <a:pt x="39041" y="356406"/>
                  </a:lnTo>
                  <a:lnTo>
                    <a:pt x="17964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303147" y="4255389"/>
            <a:ext cx="136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2039111" y="4172711"/>
            <a:ext cx="495300" cy="495300"/>
            <a:chOff x="2039111" y="4172711"/>
            <a:chExt cx="495300" cy="495300"/>
          </a:xfrm>
        </p:grpSpPr>
        <p:sp>
          <p:nvSpPr>
            <p:cNvPr id="42" name="object 42"/>
            <p:cNvSpPr/>
            <p:nvPr/>
          </p:nvSpPr>
          <p:spPr>
            <a:xfrm>
              <a:off x="2058161" y="41917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058161" y="41917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2211451" y="4255389"/>
            <a:ext cx="148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5" dirty="0">
                <a:latin typeface="Times New Roman"/>
                <a:cs typeface="Times New Roman"/>
              </a:rPr>
              <a:t>8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2953511" y="4172711"/>
            <a:ext cx="495300" cy="495300"/>
            <a:chOff x="2953511" y="4172711"/>
            <a:chExt cx="495300" cy="495300"/>
          </a:xfrm>
        </p:grpSpPr>
        <p:sp>
          <p:nvSpPr>
            <p:cNvPr id="46" name="object 46"/>
            <p:cNvSpPr/>
            <p:nvPr/>
          </p:nvSpPr>
          <p:spPr>
            <a:xfrm>
              <a:off x="2972561" y="41917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972561" y="41917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3152013" y="4255389"/>
            <a:ext cx="97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4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533905" y="2772917"/>
            <a:ext cx="5619750" cy="1466850"/>
          </a:xfrm>
          <a:custGeom>
            <a:avLst/>
            <a:gdLst/>
            <a:ahLst/>
            <a:cxnLst/>
            <a:rect l="l" t="t" r="r" b="b"/>
            <a:pathLst>
              <a:path w="5619750" h="1466850">
                <a:moveTo>
                  <a:pt x="2876549" y="0"/>
                </a:moveTo>
                <a:lnTo>
                  <a:pt x="1371600" y="247650"/>
                </a:lnTo>
              </a:path>
              <a:path w="5619750" h="1466850">
                <a:moveTo>
                  <a:pt x="1047750" y="609600"/>
                </a:moveTo>
                <a:lnTo>
                  <a:pt x="457200" y="857250"/>
                </a:lnTo>
              </a:path>
              <a:path w="5619750" h="1466850">
                <a:moveTo>
                  <a:pt x="133350" y="1219200"/>
                </a:moveTo>
                <a:lnTo>
                  <a:pt x="0" y="1466850"/>
                </a:lnTo>
              </a:path>
              <a:path w="5619750" h="1466850">
                <a:moveTo>
                  <a:pt x="457200" y="1219200"/>
                </a:moveTo>
                <a:lnTo>
                  <a:pt x="590550" y="1466850"/>
                </a:lnTo>
              </a:path>
              <a:path w="5619750" h="1466850">
                <a:moveTo>
                  <a:pt x="1371600" y="609600"/>
                </a:moveTo>
                <a:lnTo>
                  <a:pt x="1962149" y="857250"/>
                </a:lnTo>
              </a:path>
              <a:path w="5619750" h="1466850">
                <a:moveTo>
                  <a:pt x="1962149" y="1219200"/>
                </a:moveTo>
                <a:lnTo>
                  <a:pt x="1828799" y="1466850"/>
                </a:lnTo>
              </a:path>
              <a:path w="5619750" h="1466850">
                <a:moveTo>
                  <a:pt x="3200399" y="0"/>
                </a:moveTo>
                <a:lnTo>
                  <a:pt x="4705350" y="247650"/>
                </a:lnTo>
              </a:path>
              <a:path w="5619750" h="1466850">
                <a:moveTo>
                  <a:pt x="5029200" y="609600"/>
                </a:moveTo>
                <a:lnTo>
                  <a:pt x="5619750" y="857250"/>
                </a:lnTo>
              </a:path>
              <a:path w="5619750" h="1466850">
                <a:moveTo>
                  <a:pt x="4114800" y="857250"/>
                </a:moveTo>
                <a:lnTo>
                  <a:pt x="4705350" y="609600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0" name="object 50"/>
          <p:cNvGraphicFramePr>
            <a:graphicFrameLocks noGrp="1"/>
          </p:cNvGraphicFramePr>
          <p:nvPr/>
        </p:nvGraphicFramePr>
        <p:xfrm>
          <a:off x="2572511" y="5468111"/>
          <a:ext cx="4572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spc="-135" dirty="0">
                          <a:latin typeface="Times New Roman"/>
                          <a:cs typeface="Times New Roman"/>
                        </a:rPr>
                        <a:t>16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spc="-145" dirty="0">
                          <a:latin typeface="Times New Roman"/>
                          <a:cs typeface="Times New Roman"/>
                        </a:rPr>
                        <a:t>14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spc="-13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1" name="object 51"/>
          <p:cNvSpPr txBox="1"/>
          <p:nvPr/>
        </p:nvSpPr>
        <p:spPr>
          <a:xfrm>
            <a:off x="2068448" y="5551119"/>
            <a:ext cx="359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latin typeface="Times New Roman"/>
                <a:cs typeface="Times New Roman"/>
              </a:rPr>
              <a:t>A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=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494"/>
            <a:ext cx="5847334" cy="7059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Heapify()</a:t>
            </a:r>
            <a:r>
              <a:rPr sz="4500" b="1" i="1" spc="-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500" b="1" i="1" spc="-1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4325111" y="2343911"/>
            <a:ext cx="495300" cy="495300"/>
            <a:chOff x="4325111" y="2343911"/>
            <a:chExt cx="495300" cy="495300"/>
          </a:xfrm>
        </p:grpSpPr>
        <p:sp>
          <p:nvSpPr>
            <p:cNvPr id="10" name="object 10"/>
            <p:cNvSpPr/>
            <p:nvPr/>
          </p:nvSpPr>
          <p:spPr>
            <a:xfrm>
              <a:off x="4344161" y="23629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44161" y="23629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462653" y="2426334"/>
            <a:ext cx="2209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35" dirty="0">
                <a:latin typeface="Times New Roman"/>
                <a:cs typeface="Times New Roman"/>
              </a:rPr>
              <a:t>16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496311" y="2953511"/>
            <a:ext cx="495300" cy="495300"/>
            <a:chOff x="2496311" y="2953511"/>
            <a:chExt cx="495300" cy="495300"/>
          </a:xfrm>
        </p:grpSpPr>
        <p:sp>
          <p:nvSpPr>
            <p:cNvPr id="14" name="object 14"/>
            <p:cNvSpPr/>
            <p:nvPr/>
          </p:nvSpPr>
          <p:spPr>
            <a:xfrm>
              <a:off x="2515361" y="29725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515361" y="29725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635123" y="3035934"/>
            <a:ext cx="218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5" dirty="0">
                <a:latin typeface="Times New Roman"/>
                <a:cs typeface="Times New Roman"/>
              </a:rPr>
              <a:t>14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153911" y="2953511"/>
            <a:ext cx="495300" cy="495300"/>
            <a:chOff x="6153911" y="2953511"/>
            <a:chExt cx="495300" cy="495300"/>
          </a:xfrm>
        </p:grpSpPr>
        <p:sp>
          <p:nvSpPr>
            <p:cNvPr id="18" name="object 18"/>
            <p:cNvSpPr/>
            <p:nvPr/>
          </p:nvSpPr>
          <p:spPr>
            <a:xfrm>
              <a:off x="6172961" y="29725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199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172961" y="29725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199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291834" y="3035934"/>
            <a:ext cx="220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35" dirty="0">
                <a:latin typeface="Times New Roman"/>
                <a:cs typeface="Times New Roman"/>
              </a:rPr>
              <a:t>10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581911" y="3563111"/>
            <a:ext cx="495300" cy="495300"/>
            <a:chOff x="1581911" y="3563111"/>
            <a:chExt cx="495300" cy="495300"/>
          </a:xfrm>
        </p:grpSpPr>
        <p:sp>
          <p:nvSpPr>
            <p:cNvPr id="22" name="object 22"/>
            <p:cNvSpPr/>
            <p:nvPr/>
          </p:nvSpPr>
          <p:spPr>
            <a:xfrm>
              <a:off x="1600961" y="3582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600961" y="3582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460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755775" y="3645789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solidFill>
                  <a:srgbClr val="04607A"/>
                </a:solidFill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410711" y="3563111"/>
            <a:ext cx="495300" cy="495300"/>
            <a:chOff x="3410711" y="3563111"/>
            <a:chExt cx="495300" cy="495300"/>
          </a:xfrm>
        </p:grpSpPr>
        <p:sp>
          <p:nvSpPr>
            <p:cNvPr id="26" name="object 26"/>
            <p:cNvSpPr/>
            <p:nvPr/>
          </p:nvSpPr>
          <p:spPr>
            <a:xfrm>
              <a:off x="3429761" y="3582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429761" y="3582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589401" y="3645789"/>
            <a:ext cx="136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latin typeface="Times New Roman"/>
                <a:cs typeface="Times New Roman"/>
              </a:rPr>
              <a:t>7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5239511" y="3563111"/>
            <a:ext cx="495300" cy="495300"/>
            <a:chOff x="5239511" y="3563111"/>
            <a:chExt cx="495300" cy="495300"/>
          </a:xfrm>
        </p:grpSpPr>
        <p:sp>
          <p:nvSpPr>
            <p:cNvPr id="30" name="object 30"/>
            <p:cNvSpPr/>
            <p:nvPr/>
          </p:nvSpPr>
          <p:spPr>
            <a:xfrm>
              <a:off x="5258561" y="3582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258561" y="3582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5412485" y="3645789"/>
            <a:ext cx="150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80" dirty="0">
                <a:latin typeface="Times New Roman"/>
                <a:cs typeface="Times New Roman"/>
              </a:rPr>
              <a:t>9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7068311" y="3563111"/>
            <a:ext cx="495300" cy="495300"/>
            <a:chOff x="7068311" y="3563111"/>
            <a:chExt cx="495300" cy="495300"/>
          </a:xfrm>
        </p:grpSpPr>
        <p:sp>
          <p:nvSpPr>
            <p:cNvPr id="34" name="object 34"/>
            <p:cNvSpPr/>
            <p:nvPr/>
          </p:nvSpPr>
          <p:spPr>
            <a:xfrm>
              <a:off x="7087361" y="3582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087361" y="3582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7251954" y="3645789"/>
            <a:ext cx="130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124711" y="4172711"/>
            <a:ext cx="495300" cy="495300"/>
            <a:chOff x="1124711" y="4172711"/>
            <a:chExt cx="495300" cy="495300"/>
          </a:xfrm>
        </p:grpSpPr>
        <p:sp>
          <p:nvSpPr>
            <p:cNvPr id="38" name="object 38"/>
            <p:cNvSpPr/>
            <p:nvPr/>
          </p:nvSpPr>
          <p:spPr>
            <a:xfrm>
              <a:off x="1143761" y="41917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29" y="4644"/>
                  </a:lnTo>
                  <a:lnTo>
                    <a:pt x="139619" y="17966"/>
                  </a:lnTo>
                  <a:lnTo>
                    <a:pt x="100788" y="39045"/>
                  </a:lnTo>
                  <a:lnTo>
                    <a:pt x="66955" y="66960"/>
                  </a:lnTo>
                  <a:lnTo>
                    <a:pt x="39041" y="100793"/>
                  </a:lnTo>
                  <a:lnTo>
                    <a:pt x="17964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4" y="317575"/>
                  </a:lnTo>
                  <a:lnTo>
                    <a:pt x="39041" y="356406"/>
                  </a:lnTo>
                  <a:lnTo>
                    <a:pt x="66955" y="390239"/>
                  </a:lnTo>
                  <a:lnTo>
                    <a:pt x="100788" y="418154"/>
                  </a:lnTo>
                  <a:lnTo>
                    <a:pt x="139619" y="439233"/>
                  </a:lnTo>
                  <a:lnTo>
                    <a:pt x="182529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143761" y="41917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4" y="139624"/>
                  </a:lnTo>
                  <a:lnTo>
                    <a:pt x="39041" y="100793"/>
                  </a:lnTo>
                  <a:lnTo>
                    <a:pt x="66955" y="66960"/>
                  </a:lnTo>
                  <a:lnTo>
                    <a:pt x="100788" y="39045"/>
                  </a:lnTo>
                  <a:lnTo>
                    <a:pt x="139619" y="17966"/>
                  </a:lnTo>
                  <a:lnTo>
                    <a:pt x="182529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29" y="452555"/>
                  </a:lnTo>
                  <a:lnTo>
                    <a:pt x="139619" y="439233"/>
                  </a:lnTo>
                  <a:lnTo>
                    <a:pt x="100788" y="418154"/>
                  </a:lnTo>
                  <a:lnTo>
                    <a:pt x="66955" y="390239"/>
                  </a:lnTo>
                  <a:lnTo>
                    <a:pt x="39041" y="356406"/>
                  </a:lnTo>
                  <a:lnTo>
                    <a:pt x="17964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303147" y="4255389"/>
            <a:ext cx="136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2039111" y="4172711"/>
            <a:ext cx="495300" cy="495300"/>
            <a:chOff x="2039111" y="4172711"/>
            <a:chExt cx="495300" cy="495300"/>
          </a:xfrm>
        </p:grpSpPr>
        <p:sp>
          <p:nvSpPr>
            <p:cNvPr id="42" name="object 42"/>
            <p:cNvSpPr/>
            <p:nvPr/>
          </p:nvSpPr>
          <p:spPr>
            <a:xfrm>
              <a:off x="2058161" y="41917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058161" y="41917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2211451" y="4255389"/>
            <a:ext cx="148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5" dirty="0">
                <a:latin typeface="Times New Roman"/>
                <a:cs typeface="Times New Roman"/>
              </a:rPr>
              <a:t>8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2953511" y="4172711"/>
            <a:ext cx="495300" cy="495300"/>
            <a:chOff x="2953511" y="4172711"/>
            <a:chExt cx="495300" cy="495300"/>
          </a:xfrm>
        </p:grpSpPr>
        <p:sp>
          <p:nvSpPr>
            <p:cNvPr id="46" name="object 46"/>
            <p:cNvSpPr/>
            <p:nvPr/>
          </p:nvSpPr>
          <p:spPr>
            <a:xfrm>
              <a:off x="2972561" y="41917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972561" y="41917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3152013" y="4255389"/>
            <a:ext cx="97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4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533905" y="2772917"/>
            <a:ext cx="5619750" cy="1466850"/>
          </a:xfrm>
          <a:custGeom>
            <a:avLst/>
            <a:gdLst/>
            <a:ahLst/>
            <a:cxnLst/>
            <a:rect l="l" t="t" r="r" b="b"/>
            <a:pathLst>
              <a:path w="5619750" h="1466850">
                <a:moveTo>
                  <a:pt x="2876549" y="0"/>
                </a:moveTo>
                <a:lnTo>
                  <a:pt x="1371600" y="247650"/>
                </a:lnTo>
              </a:path>
              <a:path w="5619750" h="1466850">
                <a:moveTo>
                  <a:pt x="1047750" y="609600"/>
                </a:moveTo>
                <a:lnTo>
                  <a:pt x="457200" y="857250"/>
                </a:lnTo>
              </a:path>
              <a:path w="5619750" h="1466850">
                <a:moveTo>
                  <a:pt x="133350" y="1219200"/>
                </a:moveTo>
                <a:lnTo>
                  <a:pt x="0" y="1466850"/>
                </a:lnTo>
              </a:path>
              <a:path w="5619750" h="1466850">
                <a:moveTo>
                  <a:pt x="457200" y="1219200"/>
                </a:moveTo>
                <a:lnTo>
                  <a:pt x="590550" y="1466850"/>
                </a:lnTo>
              </a:path>
              <a:path w="5619750" h="1466850">
                <a:moveTo>
                  <a:pt x="1371600" y="609600"/>
                </a:moveTo>
                <a:lnTo>
                  <a:pt x="1962149" y="857250"/>
                </a:lnTo>
              </a:path>
              <a:path w="5619750" h="1466850">
                <a:moveTo>
                  <a:pt x="1962149" y="1219200"/>
                </a:moveTo>
                <a:lnTo>
                  <a:pt x="1828799" y="1466850"/>
                </a:lnTo>
              </a:path>
              <a:path w="5619750" h="1466850">
                <a:moveTo>
                  <a:pt x="3200399" y="0"/>
                </a:moveTo>
                <a:lnTo>
                  <a:pt x="4705350" y="247650"/>
                </a:lnTo>
              </a:path>
              <a:path w="5619750" h="1466850">
                <a:moveTo>
                  <a:pt x="5029200" y="609600"/>
                </a:moveTo>
                <a:lnTo>
                  <a:pt x="5619750" y="857250"/>
                </a:lnTo>
              </a:path>
              <a:path w="5619750" h="1466850">
                <a:moveTo>
                  <a:pt x="4114800" y="857250"/>
                </a:moveTo>
                <a:lnTo>
                  <a:pt x="4705350" y="609600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2068448" y="5551119"/>
            <a:ext cx="359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latin typeface="Times New Roman"/>
                <a:cs typeface="Times New Roman"/>
              </a:rPr>
              <a:t>A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=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3944111" y="5468111"/>
            <a:ext cx="495300" cy="495300"/>
            <a:chOff x="3944111" y="5468111"/>
            <a:chExt cx="495300" cy="495300"/>
          </a:xfrm>
        </p:grpSpPr>
        <p:sp>
          <p:nvSpPr>
            <p:cNvPr id="52" name="object 52"/>
            <p:cNvSpPr/>
            <p:nvPr/>
          </p:nvSpPr>
          <p:spPr>
            <a:xfrm>
              <a:off x="3963161" y="5487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963161" y="5487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457200"/>
                  </a:moveTo>
                  <a:lnTo>
                    <a:pt x="457200" y="4572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38100">
              <a:solidFill>
                <a:srgbClr val="0460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54" name="object 54"/>
          <p:cNvGraphicFramePr>
            <a:graphicFrameLocks noGrp="1"/>
          </p:cNvGraphicFramePr>
          <p:nvPr/>
        </p:nvGraphicFramePr>
        <p:xfrm>
          <a:off x="2572511" y="5468111"/>
          <a:ext cx="4572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1371600"/>
                <a:gridCol w="457200"/>
                <a:gridCol w="457200"/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spc="-135" dirty="0">
                          <a:latin typeface="Times New Roman"/>
                          <a:cs typeface="Times New Roman"/>
                        </a:rPr>
                        <a:t>16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spc="-145" dirty="0">
                          <a:latin typeface="Times New Roman"/>
                          <a:cs typeface="Times New Roman"/>
                        </a:rPr>
                        <a:t>14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600"/>
                        </a:spcBef>
                        <a:tabLst>
                          <a:tab pos="623570" algn="l"/>
                          <a:tab pos="1086485" algn="l"/>
                        </a:tabLst>
                      </a:pPr>
                      <a:r>
                        <a:rPr sz="1800" spc="-135" dirty="0">
                          <a:latin typeface="Times New Roman"/>
                          <a:cs typeface="Times New Roman"/>
                        </a:rPr>
                        <a:t>10	</a:t>
                      </a:r>
                      <a:r>
                        <a:rPr sz="1800" spc="55" dirty="0">
                          <a:solidFill>
                            <a:srgbClr val="04607A"/>
                          </a:solidFill>
                          <a:latin typeface="Times New Roman"/>
                          <a:cs typeface="Times New Roman"/>
                        </a:rPr>
                        <a:t>4	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499" y="1031494"/>
            <a:ext cx="5728461" cy="7059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Heapify()</a:t>
            </a:r>
            <a:r>
              <a:rPr sz="4500" b="1" i="1" spc="-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500" b="1" i="1" spc="-1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4325111" y="2343911"/>
            <a:ext cx="495300" cy="495300"/>
            <a:chOff x="4325111" y="2343911"/>
            <a:chExt cx="495300" cy="495300"/>
          </a:xfrm>
        </p:grpSpPr>
        <p:sp>
          <p:nvSpPr>
            <p:cNvPr id="10" name="object 10"/>
            <p:cNvSpPr/>
            <p:nvPr/>
          </p:nvSpPr>
          <p:spPr>
            <a:xfrm>
              <a:off x="4344161" y="23629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44161" y="23629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462653" y="2426334"/>
            <a:ext cx="2209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35" dirty="0">
                <a:latin typeface="Times New Roman"/>
                <a:cs typeface="Times New Roman"/>
              </a:rPr>
              <a:t>16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496311" y="2953511"/>
            <a:ext cx="495300" cy="495300"/>
            <a:chOff x="2496311" y="2953511"/>
            <a:chExt cx="495300" cy="495300"/>
          </a:xfrm>
        </p:grpSpPr>
        <p:sp>
          <p:nvSpPr>
            <p:cNvPr id="14" name="object 14"/>
            <p:cNvSpPr/>
            <p:nvPr/>
          </p:nvSpPr>
          <p:spPr>
            <a:xfrm>
              <a:off x="2515361" y="29725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515361" y="29725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635123" y="3035934"/>
            <a:ext cx="218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5" dirty="0">
                <a:latin typeface="Times New Roman"/>
                <a:cs typeface="Times New Roman"/>
              </a:rPr>
              <a:t>14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153911" y="2953511"/>
            <a:ext cx="495300" cy="495300"/>
            <a:chOff x="6153911" y="2953511"/>
            <a:chExt cx="495300" cy="495300"/>
          </a:xfrm>
        </p:grpSpPr>
        <p:sp>
          <p:nvSpPr>
            <p:cNvPr id="18" name="object 18"/>
            <p:cNvSpPr/>
            <p:nvPr/>
          </p:nvSpPr>
          <p:spPr>
            <a:xfrm>
              <a:off x="6172961" y="29725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199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172961" y="29725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199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291834" y="3035934"/>
            <a:ext cx="220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35" dirty="0">
                <a:latin typeface="Times New Roman"/>
                <a:cs typeface="Times New Roman"/>
              </a:rPr>
              <a:t>10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581911" y="3563111"/>
            <a:ext cx="495300" cy="495300"/>
            <a:chOff x="1581911" y="3563111"/>
            <a:chExt cx="495300" cy="495300"/>
          </a:xfrm>
        </p:grpSpPr>
        <p:sp>
          <p:nvSpPr>
            <p:cNvPr id="22" name="object 22"/>
            <p:cNvSpPr/>
            <p:nvPr/>
          </p:nvSpPr>
          <p:spPr>
            <a:xfrm>
              <a:off x="1600961" y="3582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600961" y="3582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460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755775" y="3645789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solidFill>
                  <a:srgbClr val="04607A"/>
                </a:solidFill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410711" y="3563111"/>
            <a:ext cx="495300" cy="495300"/>
            <a:chOff x="3410711" y="3563111"/>
            <a:chExt cx="495300" cy="495300"/>
          </a:xfrm>
        </p:grpSpPr>
        <p:sp>
          <p:nvSpPr>
            <p:cNvPr id="26" name="object 26"/>
            <p:cNvSpPr/>
            <p:nvPr/>
          </p:nvSpPr>
          <p:spPr>
            <a:xfrm>
              <a:off x="3429761" y="3582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429761" y="3582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589401" y="3645789"/>
            <a:ext cx="136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latin typeface="Times New Roman"/>
                <a:cs typeface="Times New Roman"/>
              </a:rPr>
              <a:t>7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5239511" y="3563111"/>
            <a:ext cx="495300" cy="495300"/>
            <a:chOff x="5239511" y="3563111"/>
            <a:chExt cx="495300" cy="495300"/>
          </a:xfrm>
        </p:grpSpPr>
        <p:sp>
          <p:nvSpPr>
            <p:cNvPr id="30" name="object 30"/>
            <p:cNvSpPr/>
            <p:nvPr/>
          </p:nvSpPr>
          <p:spPr>
            <a:xfrm>
              <a:off x="5258561" y="3582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258561" y="3582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5412485" y="3645789"/>
            <a:ext cx="150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80" dirty="0">
                <a:latin typeface="Times New Roman"/>
                <a:cs typeface="Times New Roman"/>
              </a:rPr>
              <a:t>9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7068311" y="3563111"/>
            <a:ext cx="495300" cy="495300"/>
            <a:chOff x="7068311" y="3563111"/>
            <a:chExt cx="495300" cy="495300"/>
          </a:xfrm>
        </p:grpSpPr>
        <p:sp>
          <p:nvSpPr>
            <p:cNvPr id="34" name="object 34"/>
            <p:cNvSpPr/>
            <p:nvPr/>
          </p:nvSpPr>
          <p:spPr>
            <a:xfrm>
              <a:off x="7087361" y="3582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087361" y="3582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7251954" y="3645789"/>
            <a:ext cx="130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124711" y="4172711"/>
            <a:ext cx="495300" cy="495300"/>
            <a:chOff x="1124711" y="4172711"/>
            <a:chExt cx="495300" cy="495300"/>
          </a:xfrm>
        </p:grpSpPr>
        <p:sp>
          <p:nvSpPr>
            <p:cNvPr id="38" name="object 38"/>
            <p:cNvSpPr/>
            <p:nvPr/>
          </p:nvSpPr>
          <p:spPr>
            <a:xfrm>
              <a:off x="1143761" y="41917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29" y="4644"/>
                  </a:lnTo>
                  <a:lnTo>
                    <a:pt x="139619" y="17966"/>
                  </a:lnTo>
                  <a:lnTo>
                    <a:pt x="100788" y="39045"/>
                  </a:lnTo>
                  <a:lnTo>
                    <a:pt x="66955" y="66960"/>
                  </a:lnTo>
                  <a:lnTo>
                    <a:pt x="39041" y="100793"/>
                  </a:lnTo>
                  <a:lnTo>
                    <a:pt x="17964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4" y="317575"/>
                  </a:lnTo>
                  <a:lnTo>
                    <a:pt x="39041" y="356406"/>
                  </a:lnTo>
                  <a:lnTo>
                    <a:pt x="66955" y="390239"/>
                  </a:lnTo>
                  <a:lnTo>
                    <a:pt x="100788" y="418154"/>
                  </a:lnTo>
                  <a:lnTo>
                    <a:pt x="139619" y="439233"/>
                  </a:lnTo>
                  <a:lnTo>
                    <a:pt x="182529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143761" y="41917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4" y="139624"/>
                  </a:lnTo>
                  <a:lnTo>
                    <a:pt x="39041" y="100793"/>
                  </a:lnTo>
                  <a:lnTo>
                    <a:pt x="66955" y="66960"/>
                  </a:lnTo>
                  <a:lnTo>
                    <a:pt x="100788" y="39045"/>
                  </a:lnTo>
                  <a:lnTo>
                    <a:pt x="139619" y="17966"/>
                  </a:lnTo>
                  <a:lnTo>
                    <a:pt x="182529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29" y="452555"/>
                  </a:lnTo>
                  <a:lnTo>
                    <a:pt x="139619" y="439233"/>
                  </a:lnTo>
                  <a:lnTo>
                    <a:pt x="100788" y="418154"/>
                  </a:lnTo>
                  <a:lnTo>
                    <a:pt x="66955" y="390239"/>
                  </a:lnTo>
                  <a:lnTo>
                    <a:pt x="39041" y="356406"/>
                  </a:lnTo>
                  <a:lnTo>
                    <a:pt x="17964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303147" y="4255389"/>
            <a:ext cx="136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2039111" y="4172711"/>
            <a:ext cx="495300" cy="495300"/>
            <a:chOff x="2039111" y="4172711"/>
            <a:chExt cx="495300" cy="495300"/>
          </a:xfrm>
        </p:grpSpPr>
        <p:sp>
          <p:nvSpPr>
            <p:cNvPr id="42" name="object 42"/>
            <p:cNvSpPr/>
            <p:nvPr/>
          </p:nvSpPr>
          <p:spPr>
            <a:xfrm>
              <a:off x="2058161" y="41917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058161" y="41917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460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2211451" y="4255389"/>
            <a:ext cx="148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5" dirty="0">
                <a:solidFill>
                  <a:srgbClr val="04607A"/>
                </a:solidFill>
                <a:latin typeface="Times New Roman"/>
                <a:cs typeface="Times New Roman"/>
              </a:rPr>
              <a:t>8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2953511" y="4172711"/>
            <a:ext cx="495300" cy="495300"/>
            <a:chOff x="2953511" y="4172711"/>
            <a:chExt cx="495300" cy="495300"/>
          </a:xfrm>
        </p:grpSpPr>
        <p:sp>
          <p:nvSpPr>
            <p:cNvPr id="46" name="object 46"/>
            <p:cNvSpPr/>
            <p:nvPr/>
          </p:nvSpPr>
          <p:spPr>
            <a:xfrm>
              <a:off x="2972561" y="41917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972561" y="41917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3152013" y="4255389"/>
            <a:ext cx="97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4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1514855" y="2753867"/>
            <a:ext cx="5657850" cy="1504950"/>
            <a:chOff x="1514855" y="2753867"/>
            <a:chExt cx="5657850" cy="1504950"/>
          </a:xfrm>
        </p:grpSpPr>
        <p:sp>
          <p:nvSpPr>
            <p:cNvPr id="50" name="object 50"/>
            <p:cNvSpPr/>
            <p:nvPr/>
          </p:nvSpPr>
          <p:spPr>
            <a:xfrm>
              <a:off x="1533905" y="2772917"/>
              <a:ext cx="5619750" cy="1466850"/>
            </a:xfrm>
            <a:custGeom>
              <a:avLst/>
              <a:gdLst/>
              <a:ahLst/>
              <a:cxnLst/>
              <a:rect l="l" t="t" r="r" b="b"/>
              <a:pathLst>
                <a:path w="5619750" h="1466850">
                  <a:moveTo>
                    <a:pt x="2876549" y="0"/>
                  </a:moveTo>
                  <a:lnTo>
                    <a:pt x="1371600" y="247650"/>
                  </a:lnTo>
                </a:path>
                <a:path w="5619750" h="1466850">
                  <a:moveTo>
                    <a:pt x="1047750" y="609600"/>
                  </a:moveTo>
                  <a:lnTo>
                    <a:pt x="457200" y="857250"/>
                  </a:lnTo>
                </a:path>
                <a:path w="5619750" h="1466850">
                  <a:moveTo>
                    <a:pt x="133350" y="1219200"/>
                  </a:moveTo>
                  <a:lnTo>
                    <a:pt x="0" y="1466850"/>
                  </a:lnTo>
                </a:path>
                <a:path w="5619750" h="1466850">
                  <a:moveTo>
                    <a:pt x="457200" y="1219200"/>
                  </a:moveTo>
                  <a:lnTo>
                    <a:pt x="590550" y="1466850"/>
                  </a:lnTo>
                </a:path>
                <a:path w="5619750" h="1466850">
                  <a:moveTo>
                    <a:pt x="1371600" y="609600"/>
                  </a:moveTo>
                  <a:lnTo>
                    <a:pt x="1962149" y="857250"/>
                  </a:lnTo>
                </a:path>
                <a:path w="5619750" h="1466850">
                  <a:moveTo>
                    <a:pt x="1962149" y="1219200"/>
                  </a:moveTo>
                  <a:lnTo>
                    <a:pt x="1828799" y="1466850"/>
                  </a:lnTo>
                </a:path>
                <a:path w="5619750" h="1466850">
                  <a:moveTo>
                    <a:pt x="3200399" y="0"/>
                  </a:moveTo>
                  <a:lnTo>
                    <a:pt x="4705350" y="247650"/>
                  </a:lnTo>
                </a:path>
                <a:path w="5619750" h="1466850">
                  <a:moveTo>
                    <a:pt x="5029200" y="609600"/>
                  </a:moveTo>
                  <a:lnTo>
                    <a:pt x="5619750" y="857250"/>
                  </a:lnTo>
                </a:path>
                <a:path w="5619750" h="1466850">
                  <a:moveTo>
                    <a:pt x="4114800" y="857250"/>
                  </a:moveTo>
                  <a:lnTo>
                    <a:pt x="4705350" y="609600"/>
                  </a:lnTo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077973" y="3779773"/>
              <a:ext cx="411480" cy="459740"/>
            </a:xfrm>
            <a:custGeom>
              <a:avLst/>
              <a:gdLst/>
              <a:ahLst/>
              <a:cxnLst/>
              <a:rect l="l" t="t" r="r" b="b"/>
              <a:pathLst>
                <a:path w="411480" h="459739">
                  <a:moveTo>
                    <a:pt x="335384" y="349382"/>
                  </a:moveTo>
                  <a:lnTo>
                    <a:pt x="298323" y="354838"/>
                  </a:lnTo>
                  <a:lnTo>
                    <a:pt x="371475" y="459613"/>
                  </a:lnTo>
                  <a:lnTo>
                    <a:pt x="401300" y="368807"/>
                  </a:lnTo>
                  <a:lnTo>
                    <a:pt x="338836" y="368807"/>
                  </a:lnTo>
                  <a:lnTo>
                    <a:pt x="335384" y="349382"/>
                  </a:lnTo>
                  <a:close/>
                </a:path>
                <a:path w="411480" h="459739">
                  <a:moveTo>
                    <a:pt x="373066" y="343836"/>
                  </a:moveTo>
                  <a:lnTo>
                    <a:pt x="335384" y="349382"/>
                  </a:lnTo>
                  <a:lnTo>
                    <a:pt x="338836" y="368807"/>
                  </a:lnTo>
                  <a:lnTo>
                    <a:pt x="376300" y="361950"/>
                  </a:lnTo>
                  <a:lnTo>
                    <a:pt x="373066" y="343836"/>
                  </a:lnTo>
                  <a:close/>
                </a:path>
                <a:path w="411480" h="459739">
                  <a:moveTo>
                    <a:pt x="411352" y="338200"/>
                  </a:moveTo>
                  <a:lnTo>
                    <a:pt x="373066" y="343836"/>
                  </a:lnTo>
                  <a:lnTo>
                    <a:pt x="376300" y="361950"/>
                  </a:lnTo>
                  <a:lnTo>
                    <a:pt x="338836" y="368807"/>
                  </a:lnTo>
                  <a:lnTo>
                    <a:pt x="401300" y="368807"/>
                  </a:lnTo>
                  <a:lnTo>
                    <a:pt x="411352" y="338200"/>
                  </a:lnTo>
                  <a:close/>
                </a:path>
                <a:path w="411480" h="459739">
                  <a:moveTo>
                    <a:pt x="334675" y="345389"/>
                  </a:moveTo>
                  <a:lnTo>
                    <a:pt x="335384" y="349382"/>
                  </a:lnTo>
                  <a:lnTo>
                    <a:pt x="355269" y="346456"/>
                  </a:lnTo>
                  <a:lnTo>
                    <a:pt x="335025" y="346456"/>
                  </a:lnTo>
                  <a:lnTo>
                    <a:pt x="334675" y="345389"/>
                  </a:lnTo>
                  <a:close/>
                </a:path>
                <a:path w="411480" h="459739">
                  <a:moveTo>
                    <a:pt x="334390" y="343788"/>
                  </a:moveTo>
                  <a:lnTo>
                    <a:pt x="334675" y="345389"/>
                  </a:lnTo>
                  <a:lnTo>
                    <a:pt x="335025" y="346456"/>
                  </a:lnTo>
                  <a:lnTo>
                    <a:pt x="334390" y="343788"/>
                  </a:lnTo>
                  <a:close/>
                </a:path>
                <a:path w="411480" h="459739">
                  <a:moveTo>
                    <a:pt x="373057" y="343788"/>
                  </a:moveTo>
                  <a:lnTo>
                    <a:pt x="334390" y="343788"/>
                  </a:lnTo>
                  <a:lnTo>
                    <a:pt x="335025" y="346456"/>
                  </a:lnTo>
                  <a:lnTo>
                    <a:pt x="355269" y="346456"/>
                  </a:lnTo>
                  <a:lnTo>
                    <a:pt x="373066" y="343836"/>
                  </a:lnTo>
                  <a:close/>
                </a:path>
                <a:path w="411480" h="459739">
                  <a:moveTo>
                    <a:pt x="112553" y="77114"/>
                  </a:moveTo>
                  <a:lnTo>
                    <a:pt x="158242" y="103377"/>
                  </a:lnTo>
                  <a:lnTo>
                    <a:pt x="201549" y="137159"/>
                  </a:lnTo>
                  <a:lnTo>
                    <a:pt x="241173" y="177673"/>
                  </a:lnTo>
                  <a:lnTo>
                    <a:pt x="265302" y="207899"/>
                  </a:lnTo>
                  <a:lnTo>
                    <a:pt x="286893" y="240156"/>
                  </a:lnTo>
                  <a:lnTo>
                    <a:pt x="305943" y="274193"/>
                  </a:lnTo>
                  <a:lnTo>
                    <a:pt x="322071" y="309752"/>
                  </a:lnTo>
                  <a:lnTo>
                    <a:pt x="334675" y="345389"/>
                  </a:lnTo>
                  <a:lnTo>
                    <a:pt x="334390" y="343788"/>
                  </a:lnTo>
                  <a:lnTo>
                    <a:pt x="373057" y="343788"/>
                  </a:lnTo>
                  <a:lnTo>
                    <a:pt x="371856" y="337057"/>
                  </a:lnTo>
                  <a:lnTo>
                    <a:pt x="371728" y="336169"/>
                  </a:lnTo>
                  <a:lnTo>
                    <a:pt x="357124" y="294767"/>
                  </a:lnTo>
                  <a:lnTo>
                    <a:pt x="339470" y="256286"/>
                  </a:lnTo>
                  <a:lnTo>
                    <a:pt x="318896" y="219456"/>
                  </a:lnTo>
                  <a:lnTo>
                    <a:pt x="295528" y="184657"/>
                  </a:lnTo>
                  <a:lnTo>
                    <a:pt x="269494" y="152145"/>
                  </a:lnTo>
                  <a:lnTo>
                    <a:pt x="241300" y="122300"/>
                  </a:lnTo>
                  <a:lnTo>
                    <a:pt x="210946" y="95123"/>
                  </a:lnTo>
                  <a:lnTo>
                    <a:pt x="187955" y="77724"/>
                  </a:lnTo>
                  <a:lnTo>
                    <a:pt x="114681" y="77724"/>
                  </a:lnTo>
                  <a:lnTo>
                    <a:pt x="112553" y="77114"/>
                  </a:lnTo>
                  <a:close/>
                </a:path>
                <a:path w="411480" h="459739">
                  <a:moveTo>
                    <a:pt x="123951" y="0"/>
                  </a:moveTo>
                  <a:lnTo>
                    <a:pt x="0" y="30987"/>
                  </a:lnTo>
                  <a:lnTo>
                    <a:pt x="99187" y="111632"/>
                  </a:lnTo>
                  <a:lnTo>
                    <a:pt x="107185" y="75577"/>
                  </a:lnTo>
                  <a:lnTo>
                    <a:pt x="87630" y="69976"/>
                  </a:lnTo>
                  <a:lnTo>
                    <a:pt x="98298" y="33400"/>
                  </a:lnTo>
                  <a:lnTo>
                    <a:pt x="116542" y="33400"/>
                  </a:lnTo>
                  <a:lnTo>
                    <a:pt x="123951" y="0"/>
                  </a:lnTo>
                  <a:close/>
                </a:path>
                <a:path w="411480" h="459739">
                  <a:moveTo>
                    <a:pt x="111251" y="76453"/>
                  </a:moveTo>
                  <a:lnTo>
                    <a:pt x="112553" y="77114"/>
                  </a:lnTo>
                  <a:lnTo>
                    <a:pt x="114681" y="77724"/>
                  </a:lnTo>
                  <a:lnTo>
                    <a:pt x="111251" y="76453"/>
                  </a:lnTo>
                  <a:close/>
                </a:path>
                <a:path w="411480" h="459739">
                  <a:moveTo>
                    <a:pt x="186163" y="76453"/>
                  </a:moveTo>
                  <a:lnTo>
                    <a:pt x="111251" y="76453"/>
                  </a:lnTo>
                  <a:lnTo>
                    <a:pt x="114681" y="77724"/>
                  </a:lnTo>
                  <a:lnTo>
                    <a:pt x="187955" y="77724"/>
                  </a:lnTo>
                  <a:lnTo>
                    <a:pt x="186163" y="76453"/>
                  </a:lnTo>
                  <a:close/>
                </a:path>
                <a:path w="411480" h="459739">
                  <a:moveTo>
                    <a:pt x="115447" y="38335"/>
                  </a:moveTo>
                  <a:lnTo>
                    <a:pt x="107185" y="75577"/>
                  </a:lnTo>
                  <a:lnTo>
                    <a:pt x="112553" y="77114"/>
                  </a:lnTo>
                  <a:lnTo>
                    <a:pt x="111251" y="76453"/>
                  </a:lnTo>
                  <a:lnTo>
                    <a:pt x="186163" y="76453"/>
                  </a:lnTo>
                  <a:lnTo>
                    <a:pt x="178815" y="71246"/>
                  </a:lnTo>
                  <a:lnTo>
                    <a:pt x="162051" y="60578"/>
                  </a:lnTo>
                  <a:lnTo>
                    <a:pt x="145033" y="50926"/>
                  </a:lnTo>
                  <a:lnTo>
                    <a:pt x="128524" y="42544"/>
                  </a:lnTo>
                  <a:lnTo>
                    <a:pt x="127507" y="41909"/>
                  </a:lnTo>
                  <a:lnTo>
                    <a:pt x="125221" y="41148"/>
                  </a:lnTo>
                  <a:lnTo>
                    <a:pt x="115447" y="38335"/>
                  </a:lnTo>
                  <a:close/>
                </a:path>
                <a:path w="411480" h="459739">
                  <a:moveTo>
                    <a:pt x="98298" y="33400"/>
                  </a:moveTo>
                  <a:lnTo>
                    <a:pt x="87630" y="69976"/>
                  </a:lnTo>
                  <a:lnTo>
                    <a:pt x="107185" y="75577"/>
                  </a:lnTo>
                  <a:lnTo>
                    <a:pt x="115447" y="38335"/>
                  </a:lnTo>
                  <a:lnTo>
                    <a:pt x="98298" y="33400"/>
                  </a:lnTo>
                  <a:close/>
                </a:path>
                <a:path w="411480" h="459739">
                  <a:moveTo>
                    <a:pt x="116542" y="33400"/>
                  </a:moveTo>
                  <a:lnTo>
                    <a:pt x="98298" y="33400"/>
                  </a:lnTo>
                  <a:lnTo>
                    <a:pt x="115447" y="38335"/>
                  </a:lnTo>
                  <a:lnTo>
                    <a:pt x="116542" y="33400"/>
                  </a:lnTo>
                  <a:close/>
                </a:path>
              </a:pathLst>
            </a:custGeom>
            <a:solidFill>
              <a:srgbClr val="009D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2068448" y="5551119"/>
            <a:ext cx="359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latin typeface="Times New Roman"/>
                <a:cs typeface="Times New Roman"/>
              </a:rPr>
              <a:t>A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=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3944111" y="5468111"/>
            <a:ext cx="2781300" cy="495300"/>
            <a:chOff x="3944111" y="5468111"/>
            <a:chExt cx="2781300" cy="495300"/>
          </a:xfrm>
        </p:grpSpPr>
        <p:sp>
          <p:nvSpPr>
            <p:cNvPr id="54" name="object 54"/>
            <p:cNvSpPr/>
            <p:nvPr/>
          </p:nvSpPr>
          <p:spPr>
            <a:xfrm>
              <a:off x="3963161" y="5487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963161" y="5487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457200"/>
                  </a:moveTo>
                  <a:lnTo>
                    <a:pt x="457200" y="4572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38100">
              <a:solidFill>
                <a:srgbClr val="0460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249161" y="5487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199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199" y="457200"/>
                  </a:lnTo>
                  <a:lnTo>
                    <a:pt x="4571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249161" y="5487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457200"/>
                  </a:moveTo>
                  <a:lnTo>
                    <a:pt x="457199" y="457200"/>
                  </a:lnTo>
                  <a:lnTo>
                    <a:pt x="457199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38100">
              <a:solidFill>
                <a:srgbClr val="0460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58" name="object 58"/>
          <p:cNvGraphicFramePr>
            <a:graphicFrameLocks noGrp="1"/>
          </p:cNvGraphicFramePr>
          <p:nvPr/>
        </p:nvGraphicFramePr>
        <p:xfrm>
          <a:off x="2572511" y="5468111"/>
          <a:ext cx="4571997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74344"/>
                <a:gridCol w="441959"/>
                <a:gridCol w="455294"/>
                <a:gridCol w="457200"/>
                <a:gridCol w="457200"/>
                <a:gridCol w="454025"/>
                <a:gridCol w="473075"/>
                <a:gridCol w="444500"/>
              </a:tblGrid>
              <a:tr h="457200"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spc="-135" dirty="0">
                          <a:latin typeface="Times New Roman"/>
                          <a:cs typeface="Times New Roman"/>
                        </a:rPr>
                        <a:t>16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spc="-145" dirty="0">
                          <a:latin typeface="Times New Roman"/>
                          <a:cs typeface="Times New Roman"/>
                        </a:rPr>
                        <a:t>14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spc="-13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solidFill>
                            <a:srgbClr val="04607A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620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6200" marB="0"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solidFill>
                            <a:srgbClr val="04607A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6200" marB="0"/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6200" marB="0"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9" name="object 59"/>
          <p:cNvSpPr/>
          <p:nvPr/>
        </p:nvSpPr>
        <p:spPr>
          <a:xfrm>
            <a:off x="4191761" y="5240146"/>
            <a:ext cx="2286000" cy="230504"/>
          </a:xfrm>
          <a:custGeom>
            <a:avLst/>
            <a:gdLst/>
            <a:ahLst/>
            <a:cxnLst/>
            <a:rect l="l" t="t" r="r" b="b"/>
            <a:pathLst>
              <a:path w="2286000" h="230504">
                <a:moveTo>
                  <a:pt x="2184579" y="173474"/>
                </a:moveTo>
                <a:lnTo>
                  <a:pt x="2161666" y="200913"/>
                </a:lnTo>
                <a:lnTo>
                  <a:pt x="2286000" y="230377"/>
                </a:lnTo>
                <a:lnTo>
                  <a:pt x="2266308" y="185165"/>
                </a:lnTo>
                <a:lnTo>
                  <a:pt x="2202434" y="185165"/>
                </a:lnTo>
                <a:lnTo>
                  <a:pt x="2184579" y="173474"/>
                </a:lnTo>
                <a:close/>
              </a:path>
              <a:path w="2286000" h="230504">
                <a:moveTo>
                  <a:pt x="51688" y="111886"/>
                </a:moveTo>
                <a:lnTo>
                  <a:pt x="0" y="228726"/>
                </a:lnTo>
                <a:lnTo>
                  <a:pt x="124460" y="200024"/>
                </a:lnTo>
                <a:lnTo>
                  <a:pt x="111247" y="184022"/>
                </a:lnTo>
                <a:lnTo>
                  <a:pt x="83947" y="184022"/>
                </a:lnTo>
                <a:lnTo>
                  <a:pt x="62991" y="152145"/>
                </a:lnTo>
                <a:lnTo>
                  <a:pt x="77215" y="142803"/>
                </a:lnTo>
                <a:lnTo>
                  <a:pt x="51688" y="111886"/>
                </a:lnTo>
                <a:close/>
              </a:path>
              <a:path w="2286000" h="230504">
                <a:moveTo>
                  <a:pt x="2209170" y="144025"/>
                </a:moveTo>
                <a:lnTo>
                  <a:pt x="2184579" y="173474"/>
                </a:lnTo>
                <a:lnTo>
                  <a:pt x="2202434" y="185165"/>
                </a:lnTo>
                <a:lnTo>
                  <a:pt x="2223389" y="153288"/>
                </a:lnTo>
                <a:lnTo>
                  <a:pt x="2209170" y="144025"/>
                </a:lnTo>
                <a:close/>
              </a:path>
              <a:path w="2286000" h="230504">
                <a:moveTo>
                  <a:pt x="2234946" y="113156"/>
                </a:moveTo>
                <a:lnTo>
                  <a:pt x="2209170" y="144025"/>
                </a:lnTo>
                <a:lnTo>
                  <a:pt x="2223389" y="153288"/>
                </a:lnTo>
                <a:lnTo>
                  <a:pt x="2202434" y="185165"/>
                </a:lnTo>
                <a:lnTo>
                  <a:pt x="2266308" y="185165"/>
                </a:lnTo>
                <a:lnTo>
                  <a:pt x="2234946" y="113156"/>
                </a:lnTo>
                <a:close/>
              </a:path>
              <a:path w="2286000" h="230504">
                <a:moveTo>
                  <a:pt x="77215" y="142803"/>
                </a:moveTo>
                <a:lnTo>
                  <a:pt x="62991" y="152145"/>
                </a:lnTo>
                <a:lnTo>
                  <a:pt x="83947" y="184022"/>
                </a:lnTo>
                <a:lnTo>
                  <a:pt x="101603" y="172342"/>
                </a:lnTo>
                <a:lnTo>
                  <a:pt x="77215" y="142803"/>
                </a:lnTo>
                <a:close/>
              </a:path>
              <a:path w="2286000" h="230504">
                <a:moveTo>
                  <a:pt x="101603" y="172342"/>
                </a:moveTo>
                <a:lnTo>
                  <a:pt x="83947" y="184022"/>
                </a:lnTo>
                <a:lnTo>
                  <a:pt x="111247" y="184022"/>
                </a:lnTo>
                <a:lnTo>
                  <a:pt x="101603" y="172342"/>
                </a:lnTo>
                <a:close/>
              </a:path>
              <a:path w="2286000" h="230504">
                <a:moveTo>
                  <a:pt x="2178914" y="169764"/>
                </a:moveTo>
                <a:lnTo>
                  <a:pt x="2184579" y="173474"/>
                </a:lnTo>
                <a:lnTo>
                  <a:pt x="2187012" y="170560"/>
                </a:lnTo>
                <a:lnTo>
                  <a:pt x="2180971" y="170560"/>
                </a:lnTo>
                <a:lnTo>
                  <a:pt x="2178914" y="169764"/>
                </a:lnTo>
                <a:close/>
              </a:path>
              <a:path w="2286000" h="230504">
                <a:moveTo>
                  <a:pt x="1142873" y="0"/>
                </a:moveTo>
                <a:lnTo>
                  <a:pt x="1089152" y="380"/>
                </a:lnTo>
                <a:lnTo>
                  <a:pt x="981963" y="2666"/>
                </a:lnTo>
                <a:lnTo>
                  <a:pt x="876173" y="7365"/>
                </a:lnTo>
                <a:lnTo>
                  <a:pt x="823976" y="10413"/>
                </a:lnTo>
                <a:lnTo>
                  <a:pt x="721613" y="18160"/>
                </a:lnTo>
                <a:lnTo>
                  <a:pt x="622553" y="27685"/>
                </a:lnTo>
                <a:lnTo>
                  <a:pt x="574421" y="33146"/>
                </a:lnTo>
                <a:lnTo>
                  <a:pt x="527558" y="38988"/>
                </a:lnTo>
                <a:lnTo>
                  <a:pt x="437641" y="51688"/>
                </a:lnTo>
                <a:lnTo>
                  <a:pt x="394842" y="58673"/>
                </a:lnTo>
                <a:lnTo>
                  <a:pt x="353567" y="65912"/>
                </a:lnTo>
                <a:lnTo>
                  <a:pt x="313943" y="73532"/>
                </a:lnTo>
                <a:lnTo>
                  <a:pt x="276098" y="81406"/>
                </a:lnTo>
                <a:lnTo>
                  <a:pt x="205993" y="97916"/>
                </a:lnTo>
                <a:lnTo>
                  <a:pt x="144145" y="115569"/>
                </a:lnTo>
                <a:lnTo>
                  <a:pt x="103504" y="129412"/>
                </a:lnTo>
                <a:lnTo>
                  <a:pt x="77215" y="142803"/>
                </a:lnTo>
                <a:lnTo>
                  <a:pt x="101603" y="172342"/>
                </a:lnTo>
                <a:lnTo>
                  <a:pt x="105832" y="169544"/>
                </a:lnTo>
                <a:lnTo>
                  <a:pt x="104901" y="169544"/>
                </a:lnTo>
                <a:lnTo>
                  <a:pt x="108712" y="167639"/>
                </a:lnTo>
                <a:lnTo>
                  <a:pt x="109981" y="167639"/>
                </a:lnTo>
                <a:lnTo>
                  <a:pt x="117093" y="164972"/>
                </a:lnTo>
                <a:lnTo>
                  <a:pt x="129412" y="160527"/>
                </a:lnTo>
                <a:lnTo>
                  <a:pt x="169925" y="147446"/>
                </a:lnTo>
                <a:lnTo>
                  <a:pt x="215900" y="134746"/>
                </a:lnTo>
                <a:lnTo>
                  <a:pt x="284479" y="118490"/>
                </a:lnTo>
                <a:lnTo>
                  <a:pt x="360807" y="103377"/>
                </a:lnTo>
                <a:lnTo>
                  <a:pt x="443738" y="89280"/>
                </a:lnTo>
                <a:lnTo>
                  <a:pt x="532764" y="76707"/>
                </a:lnTo>
                <a:lnTo>
                  <a:pt x="626745" y="65531"/>
                </a:lnTo>
                <a:lnTo>
                  <a:pt x="725042" y="56006"/>
                </a:lnTo>
                <a:lnTo>
                  <a:pt x="826642" y="48513"/>
                </a:lnTo>
                <a:lnTo>
                  <a:pt x="878332" y="45465"/>
                </a:lnTo>
                <a:lnTo>
                  <a:pt x="983488" y="40766"/>
                </a:lnTo>
                <a:lnTo>
                  <a:pt x="1089787" y="38353"/>
                </a:lnTo>
                <a:lnTo>
                  <a:pt x="1749019" y="38099"/>
                </a:lnTo>
                <a:lnTo>
                  <a:pt x="1711325" y="33400"/>
                </a:lnTo>
                <a:lnTo>
                  <a:pt x="1663318" y="27939"/>
                </a:lnTo>
                <a:lnTo>
                  <a:pt x="1614170" y="22859"/>
                </a:lnTo>
                <a:lnTo>
                  <a:pt x="1564259" y="18287"/>
                </a:lnTo>
                <a:lnTo>
                  <a:pt x="1513459" y="14223"/>
                </a:lnTo>
                <a:lnTo>
                  <a:pt x="1409700" y="7492"/>
                </a:lnTo>
                <a:lnTo>
                  <a:pt x="1303782" y="2793"/>
                </a:lnTo>
                <a:lnTo>
                  <a:pt x="1196721" y="380"/>
                </a:lnTo>
                <a:lnTo>
                  <a:pt x="1142873" y="0"/>
                </a:lnTo>
                <a:close/>
              </a:path>
              <a:path w="2286000" h="230504">
                <a:moveTo>
                  <a:pt x="2177415" y="168782"/>
                </a:moveTo>
                <a:lnTo>
                  <a:pt x="2178914" y="169764"/>
                </a:lnTo>
                <a:lnTo>
                  <a:pt x="2180971" y="170560"/>
                </a:lnTo>
                <a:lnTo>
                  <a:pt x="2177415" y="168782"/>
                </a:lnTo>
                <a:close/>
              </a:path>
              <a:path w="2286000" h="230504">
                <a:moveTo>
                  <a:pt x="2188497" y="168782"/>
                </a:moveTo>
                <a:lnTo>
                  <a:pt x="2177415" y="168782"/>
                </a:lnTo>
                <a:lnTo>
                  <a:pt x="2180971" y="170560"/>
                </a:lnTo>
                <a:lnTo>
                  <a:pt x="2187012" y="170560"/>
                </a:lnTo>
                <a:lnTo>
                  <a:pt x="2188497" y="168782"/>
                </a:lnTo>
                <a:close/>
              </a:path>
              <a:path w="2286000" h="230504">
                <a:moveTo>
                  <a:pt x="1749019" y="38099"/>
                </a:moveTo>
                <a:lnTo>
                  <a:pt x="1143127" y="38099"/>
                </a:lnTo>
                <a:lnTo>
                  <a:pt x="1196339" y="38480"/>
                </a:lnTo>
                <a:lnTo>
                  <a:pt x="1302765" y="40893"/>
                </a:lnTo>
                <a:lnTo>
                  <a:pt x="1355471" y="42925"/>
                </a:lnTo>
                <a:lnTo>
                  <a:pt x="1459484" y="48640"/>
                </a:lnTo>
                <a:lnTo>
                  <a:pt x="1510791" y="52196"/>
                </a:lnTo>
                <a:lnTo>
                  <a:pt x="1561084" y="56260"/>
                </a:lnTo>
                <a:lnTo>
                  <a:pt x="1659382" y="65785"/>
                </a:lnTo>
                <a:lnTo>
                  <a:pt x="1707007" y="71246"/>
                </a:lnTo>
                <a:lnTo>
                  <a:pt x="1798574" y="83184"/>
                </a:lnTo>
                <a:lnTo>
                  <a:pt x="1842389" y="89788"/>
                </a:lnTo>
                <a:lnTo>
                  <a:pt x="1884807" y="96646"/>
                </a:lnTo>
                <a:lnTo>
                  <a:pt x="1925447" y="103885"/>
                </a:lnTo>
                <a:lnTo>
                  <a:pt x="1964563" y="111378"/>
                </a:lnTo>
                <a:lnTo>
                  <a:pt x="2037207" y="127253"/>
                </a:lnTo>
                <a:lnTo>
                  <a:pt x="2101596" y="144144"/>
                </a:lnTo>
                <a:lnTo>
                  <a:pt x="2144014" y="157098"/>
                </a:lnTo>
                <a:lnTo>
                  <a:pt x="2178914" y="169764"/>
                </a:lnTo>
                <a:lnTo>
                  <a:pt x="2177415" y="168782"/>
                </a:lnTo>
                <a:lnTo>
                  <a:pt x="2188497" y="168782"/>
                </a:lnTo>
                <a:lnTo>
                  <a:pt x="2209170" y="144025"/>
                </a:lnTo>
                <a:lnTo>
                  <a:pt x="2198242" y="136905"/>
                </a:lnTo>
                <a:lnTo>
                  <a:pt x="2197100" y="136143"/>
                </a:lnTo>
                <a:lnTo>
                  <a:pt x="2155698" y="120903"/>
                </a:lnTo>
                <a:lnTo>
                  <a:pt x="2111629" y="107441"/>
                </a:lnTo>
                <a:lnTo>
                  <a:pt x="2045589" y="90169"/>
                </a:lnTo>
                <a:lnTo>
                  <a:pt x="1971675" y="74040"/>
                </a:lnTo>
                <a:lnTo>
                  <a:pt x="1932177" y="66420"/>
                </a:lnTo>
                <a:lnTo>
                  <a:pt x="1890902" y="59054"/>
                </a:lnTo>
                <a:lnTo>
                  <a:pt x="1803780" y="45465"/>
                </a:lnTo>
                <a:lnTo>
                  <a:pt x="1758188" y="39242"/>
                </a:lnTo>
                <a:lnTo>
                  <a:pt x="1749019" y="38099"/>
                </a:lnTo>
                <a:close/>
              </a:path>
              <a:path w="2286000" h="230504">
                <a:moveTo>
                  <a:pt x="108712" y="167639"/>
                </a:moveTo>
                <a:lnTo>
                  <a:pt x="104901" y="169544"/>
                </a:lnTo>
                <a:lnTo>
                  <a:pt x="107049" y="168739"/>
                </a:lnTo>
                <a:lnTo>
                  <a:pt x="108712" y="167639"/>
                </a:lnTo>
                <a:close/>
              </a:path>
              <a:path w="2286000" h="230504">
                <a:moveTo>
                  <a:pt x="107049" y="168739"/>
                </a:moveTo>
                <a:lnTo>
                  <a:pt x="104901" y="169544"/>
                </a:lnTo>
                <a:lnTo>
                  <a:pt x="105832" y="169544"/>
                </a:lnTo>
                <a:lnTo>
                  <a:pt x="107049" y="168739"/>
                </a:lnTo>
                <a:close/>
              </a:path>
              <a:path w="2286000" h="230504">
                <a:moveTo>
                  <a:pt x="109981" y="167639"/>
                </a:moveTo>
                <a:lnTo>
                  <a:pt x="108712" y="167639"/>
                </a:lnTo>
                <a:lnTo>
                  <a:pt x="107049" y="168739"/>
                </a:lnTo>
                <a:lnTo>
                  <a:pt x="109981" y="167639"/>
                </a:lnTo>
                <a:close/>
              </a:path>
            </a:pathLst>
          </a:custGeom>
          <a:solidFill>
            <a:srgbClr val="009DD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499" y="1031494"/>
            <a:ext cx="5728461" cy="7059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Heapify()</a:t>
            </a:r>
            <a:r>
              <a:rPr sz="4500" b="1" i="1" spc="-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500" b="1" i="1" spc="-1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4325111" y="2343911"/>
            <a:ext cx="495300" cy="495300"/>
            <a:chOff x="4325111" y="2343911"/>
            <a:chExt cx="495300" cy="495300"/>
          </a:xfrm>
        </p:grpSpPr>
        <p:sp>
          <p:nvSpPr>
            <p:cNvPr id="10" name="object 10"/>
            <p:cNvSpPr/>
            <p:nvPr/>
          </p:nvSpPr>
          <p:spPr>
            <a:xfrm>
              <a:off x="4344161" y="23629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44161" y="23629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462653" y="2426334"/>
            <a:ext cx="2209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35" dirty="0">
                <a:latin typeface="Times New Roman"/>
                <a:cs typeface="Times New Roman"/>
              </a:rPr>
              <a:t>16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496311" y="2953511"/>
            <a:ext cx="495300" cy="495300"/>
            <a:chOff x="2496311" y="2953511"/>
            <a:chExt cx="495300" cy="495300"/>
          </a:xfrm>
        </p:grpSpPr>
        <p:sp>
          <p:nvSpPr>
            <p:cNvPr id="14" name="object 14"/>
            <p:cNvSpPr/>
            <p:nvPr/>
          </p:nvSpPr>
          <p:spPr>
            <a:xfrm>
              <a:off x="2515361" y="29725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515361" y="29725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635123" y="3035934"/>
            <a:ext cx="218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5" dirty="0">
                <a:latin typeface="Times New Roman"/>
                <a:cs typeface="Times New Roman"/>
              </a:rPr>
              <a:t>14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153911" y="2953511"/>
            <a:ext cx="495300" cy="495300"/>
            <a:chOff x="6153911" y="2953511"/>
            <a:chExt cx="495300" cy="495300"/>
          </a:xfrm>
        </p:grpSpPr>
        <p:sp>
          <p:nvSpPr>
            <p:cNvPr id="18" name="object 18"/>
            <p:cNvSpPr/>
            <p:nvPr/>
          </p:nvSpPr>
          <p:spPr>
            <a:xfrm>
              <a:off x="6172961" y="29725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199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172961" y="29725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199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291834" y="3035934"/>
            <a:ext cx="220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35" dirty="0">
                <a:latin typeface="Times New Roman"/>
                <a:cs typeface="Times New Roman"/>
              </a:rPr>
              <a:t>10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581911" y="3563111"/>
            <a:ext cx="495300" cy="495300"/>
            <a:chOff x="1581911" y="3563111"/>
            <a:chExt cx="495300" cy="495300"/>
          </a:xfrm>
        </p:grpSpPr>
        <p:sp>
          <p:nvSpPr>
            <p:cNvPr id="22" name="object 22"/>
            <p:cNvSpPr/>
            <p:nvPr/>
          </p:nvSpPr>
          <p:spPr>
            <a:xfrm>
              <a:off x="1600961" y="3582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600961" y="3582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754251" y="3645789"/>
            <a:ext cx="148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5" dirty="0">
                <a:latin typeface="Times New Roman"/>
                <a:cs typeface="Times New Roman"/>
              </a:rPr>
              <a:t>8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410711" y="3563111"/>
            <a:ext cx="495300" cy="495300"/>
            <a:chOff x="3410711" y="3563111"/>
            <a:chExt cx="495300" cy="495300"/>
          </a:xfrm>
        </p:grpSpPr>
        <p:sp>
          <p:nvSpPr>
            <p:cNvPr id="26" name="object 26"/>
            <p:cNvSpPr/>
            <p:nvPr/>
          </p:nvSpPr>
          <p:spPr>
            <a:xfrm>
              <a:off x="3429761" y="3582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429761" y="3582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589401" y="3645789"/>
            <a:ext cx="136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latin typeface="Times New Roman"/>
                <a:cs typeface="Times New Roman"/>
              </a:rPr>
              <a:t>7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5239511" y="3563111"/>
            <a:ext cx="495300" cy="495300"/>
            <a:chOff x="5239511" y="3563111"/>
            <a:chExt cx="495300" cy="495300"/>
          </a:xfrm>
        </p:grpSpPr>
        <p:sp>
          <p:nvSpPr>
            <p:cNvPr id="30" name="object 30"/>
            <p:cNvSpPr/>
            <p:nvPr/>
          </p:nvSpPr>
          <p:spPr>
            <a:xfrm>
              <a:off x="5258561" y="3582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258561" y="3582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5412485" y="3645789"/>
            <a:ext cx="150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80" dirty="0">
                <a:latin typeface="Times New Roman"/>
                <a:cs typeface="Times New Roman"/>
              </a:rPr>
              <a:t>9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7068311" y="3563111"/>
            <a:ext cx="495300" cy="495300"/>
            <a:chOff x="7068311" y="3563111"/>
            <a:chExt cx="495300" cy="495300"/>
          </a:xfrm>
        </p:grpSpPr>
        <p:sp>
          <p:nvSpPr>
            <p:cNvPr id="34" name="object 34"/>
            <p:cNvSpPr/>
            <p:nvPr/>
          </p:nvSpPr>
          <p:spPr>
            <a:xfrm>
              <a:off x="7087361" y="3582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087361" y="3582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7251954" y="3645789"/>
            <a:ext cx="130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124711" y="4172711"/>
            <a:ext cx="495300" cy="495300"/>
            <a:chOff x="1124711" y="4172711"/>
            <a:chExt cx="495300" cy="495300"/>
          </a:xfrm>
        </p:grpSpPr>
        <p:sp>
          <p:nvSpPr>
            <p:cNvPr id="38" name="object 38"/>
            <p:cNvSpPr/>
            <p:nvPr/>
          </p:nvSpPr>
          <p:spPr>
            <a:xfrm>
              <a:off x="1143761" y="41917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29" y="4644"/>
                  </a:lnTo>
                  <a:lnTo>
                    <a:pt x="139619" y="17966"/>
                  </a:lnTo>
                  <a:lnTo>
                    <a:pt x="100788" y="39045"/>
                  </a:lnTo>
                  <a:lnTo>
                    <a:pt x="66955" y="66960"/>
                  </a:lnTo>
                  <a:lnTo>
                    <a:pt x="39041" y="100793"/>
                  </a:lnTo>
                  <a:lnTo>
                    <a:pt x="17964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4" y="317575"/>
                  </a:lnTo>
                  <a:lnTo>
                    <a:pt x="39041" y="356406"/>
                  </a:lnTo>
                  <a:lnTo>
                    <a:pt x="66955" y="390239"/>
                  </a:lnTo>
                  <a:lnTo>
                    <a:pt x="100788" y="418154"/>
                  </a:lnTo>
                  <a:lnTo>
                    <a:pt x="139619" y="439233"/>
                  </a:lnTo>
                  <a:lnTo>
                    <a:pt x="182529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143761" y="41917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4" y="139624"/>
                  </a:lnTo>
                  <a:lnTo>
                    <a:pt x="39041" y="100793"/>
                  </a:lnTo>
                  <a:lnTo>
                    <a:pt x="66955" y="66960"/>
                  </a:lnTo>
                  <a:lnTo>
                    <a:pt x="100788" y="39045"/>
                  </a:lnTo>
                  <a:lnTo>
                    <a:pt x="139619" y="17966"/>
                  </a:lnTo>
                  <a:lnTo>
                    <a:pt x="182529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29" y="452555"/>
                  </a:lnTo>
                  <a:lnTo>
                    <a:pt x="139619" y="439233"/>
                  </a:lnTo>
                  <a:lnTo>
                    <a:pt x="100788" y="418154"/>
                  </a:lnTo>
                  <a:lnTo>
                    <a:pt x="66955" y="390239"/>
                  </a:lnTo>
                  <a:lnTo>
                    <a:pt x="39041" y="356406"/>
                  </a:lnTo>
                  <a:lnTo>
                    <a:pt x="17964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303147" y="4255389"/>
            <a:ext cx="136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2039111" y="4172711"/>
            <a:ext cx="495300" cy="495300"/>
            <a:chOff x="2039111" y="4172711"/>
            <a:chExt cx="495300" cy="495300"/>
          </a:xfrm>
        </p:grpSpPr>
        <p:sp>
          <p:nvSpPr>
            <p:cNvPr id="42" name="object 42"/>
            <p:cNvSpPr/>
            <p:nvPr/>
          </p:nvSpPr>
          <p:spPr>
            <a:xfrm>
              <a:off x="2058161" y="41917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058161" y="41917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2212975" y="4255389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2953511" y="4172711"/>
            <a:ext cx="495300" cy="495300"/>
            <a:chOff x="2953511" y="4172711"/>
            <a:chExt cx="495300" cy="495300"/>
          </a:xfrm>
        </p:grpSpPr>
        <p:sp>
          <p:nvSpPr>
            <p:cNvPr id="46" name="object 46"/>
            <p:cNvSpPr/>
            <p:nvPr/>
          </p:nvSpPr>
          <p:spPr>
            <a:xfrm>
              <a:off x="2972561" y="41917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972561" y="41917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3152013" y="4255389"/>
            <a:ext cx="97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4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533905" y="2772917"/>
            <a:ext cx="5619750" cy="1466850"/>
          </a:xfrm>
          <a:custGeom>
            <a:avLst/>
            <a:gdLst/>
            <a:ahLst/>
            <a:cxnLst/>
            <a:rect l="l" t="t" r="r" b="b"/>
            <a:pathLst>
              <a:path w="5619750" h="1466850">
                <a:moveTo>
                  <a:pt x="2876549" y="0"/>
                </a:moveTo>
                <a:lnTo>
                  <a:pt x="1371600" y="247650"/>
                </a:lnTo>
              </a:path>
              <a:path w="5619750" h="1466850">
                <a:moveTo>
                  <a:pt x="1047750" y="609600"/>
                </a:moveTo>
                <a:lnTo>
                  <a:pt x="457200" y="857250"/>
                </a:lnTo>
              </a:path>
              <a:path w="5619750" h="1466850">
                <a:moveTo>
                  <a:pt x="133350" y="1219200"/>
                </a:moveTo>
                <a:lnTo>
                  <a:pt x="0" y="1466850"/>
                </a:lnTo>
              </a:path>
              <a:path w="5619750" h="1466850">
                <a:moveTo>
                  <a:pt x="457200" y="1219200"/>
                </a:moveTo>
                <a:lnTo>
                  <a:pt x="590550" y="1466850"/>
                </a:lnTo>
              </a:path>
              <a:path w="5619750" h="1466850">
                <a:moveTo>
                  <a:pt x="1371600" y="609600"/>
                </a:moveTo>
                <a:lnTo>
                  <a:pt x="1962149" y="857250"/>
                </a:lnTo>
              </a:path>
              <a:path w="5619750" h="1466850">
                <a:moveTo>
                  <a:pt x="1962149" y="1219200"/>
                </a:moveTo>
                <a:lnTo>
                  <a:pt x="1828799" y="1466850"/>
                </a:lnTo>
              </a:path>
              <a:path w="5619750" h="1466850">
                <a:moveTo>
                  <a:pt x="3200399" y="0"/>
                </a:moveTo>
                <a:lnTo>
                  <a:pt x="4705350" y="247650"/>
                </a:lnTo>
              </a:path>
              <a:path w="5619750" h="1466850">
                <a:moveTo>
                  <a:pt x="5029200" y="609600"/>
                </a:moveTo>
                <a:lnTo>
                  <a:pt x="5619750" y="857250"/>
                </a:lnTo>
              </a:path>
              <a:path w="5619750" h="1466850">
                <a:moveTo>
                  <a:pt x="4114800" y="857250"/>
                </a:moveTo>
                <a:lnTo>
                  <a:pt x="4705350" y="609600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0" name="object 50"/>
          <p:cNvGraphicFramePr>
            <a:graphicFrameLocks noGrp="1"/>
          </p:cNvGraphicFramePr>
          <p:nvPr/>
        </p:nvGraphicFramePr>
        <p:xfrm>
          <a:off x="2572511" y="5468111"/>
          <a:ext cx="4572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spc="-135" dirty="0">
                          <a:latin typeface="Times New Roman"/>
                          <a:cs typeface="Times New Roman"/>
                        </a:rPr>
                        <a:t>16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spc="-145" dirty="0">
                          <a:latin typeface="Times New Roman"/>
                          <a:cs typeface="Times New Roman"/>
                        </a:rPr>
                        <a:t>14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spc="-13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1" name="object 51"/>
          <p:cNvSpPr txBox="1"/>
          <p:nvPr/>
        </p:nvSpPr>
        <p:spPr>
          <a:xfrm>
            <a:off x="2068448" y="5551119"/>
            <a:ext cx="359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latin typeface="Times New Roman"/>
                <a:cs typeface="Times New Roman"/>
              </a:rPr>
              <a:t>A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=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499" y="1031494"/>
            <a:ext cx="5804661" cy="7059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Heapify()</a:t>
            </a:r>
            <a:r>
              <a:rPr sz="4500" b="1" i="1" spc="-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500" b="1" i="1" spc="-1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4325111" y="2343911"/>
            <a:ext cx="495300" cy="495300"/>
            <a:chOff x="4325111" y="2343911"/>
            <a:chExt cx="495300" cy="495300"/>
          </a:xfrm>
        </p:grpSpPr>
        <p:sp>
          <p:nvSpPr>
            <p:cNvPr id="10" name="object 10"/>
            <p:cNvSpPr/>
            <p:nvPr/>
          </p:nvSpPr>
          <p:spPr>
            <a:xfrm>
              <a:off x="4344161" y="23629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44161" y="23629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462653" y="2426334"/>
            <a:ext cx="2209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35" dirty="0">
                <a:latin typeface="Times New Roman"/>
                <a:cs typeface="Times New Roman"/>
              </a:rPr>
              <a:t>16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496311" y="2953511"/>
            <a:ext cx="495300" cy="495300"/>
            <a:chOff x="2496311" y="2953511"/>
            <a:chExt cx="495300" cy="495300"/>
          </a:xfrm>
        </p:grpSpPr>
        <p:sp>
          <p:nvSpPr>
            <p:cNvPr id="14" name="object 14"/>
            <p:cNvSpPr/>
            <p:nvPr/>
          </p:nvSpPr>
          <p:spPr>
            <a:xfrm>
              <a:off x="2515361" y="29725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515361" y="29725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635123" y="3035934"/>
            <a:ext cx="218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5" dirty="0">
                <a:latin typeface="Times New Roman"/>
                <a:cs typeface="Times New Roman"/>
              </a:rPr>
              <a:t>14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153911" y="2953511"/>
            <a:ext cx="495300" cy="495300"/>
            <a:chOff x="6153911" y="2953511"/>
            <a:chExt cx="495300" cy="495300"/>
          </a:xfrm>
        </p:grpSpPr>
        <p:sp>
          <p:nvSpPr>
            <p:cNvPr id="18" name="object 18"/>
            <p:cNvSpPr/>
            <p:nvPr/>
          </p:nvSpPr>
          <p:spPr>
            <a:xfrm>
              <a:off x="6172961" y="29725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199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172961" y="29725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199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291834" y="3035934"/>
            <a:ext cx="220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35" dirty="0">
                <a:latin typeface="Times New Roman"/>
                <a:cs typeface="Times New Roman"/>
              </a:rPr>
              <a:t>10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581911" y="3563111"/>
            <a:ext cx="495300" cy="495300"/>
            <a:chOff x="1581911" y="3563111"/>
            <a:chExt cx="495300" cy="495300"/>
          </a:xfrm>
        </p:grpSpPr>
        <p:sp>
          <p:nvSpPr>
            <p:cNvPr id="22" name="object 22"/>
            <p:cNvSpPr/>
            <p:nvPr/>
          </p:nvSpPr>
          <p:spPr>
            <a:xfrm>
              <a:off x="1600961" y="3582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600961" y="3582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754251" y="3645789"/>
            <a:ext cx="148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5" dirty="0">
                <a:latin typeface="Times New Roman"/>
                <a:cs typeface="Times New Roman"/>
              </a:rPr>
              <a:t>8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410711" y="3563111"/>
            <a:ext cx="495300" cy="495300"/>
            <a:chOff x="3410711" y="3563111"/>
            <a:chExt cx="495300" cy="495300"/>
          </a:xfrm>
        </p:grpSpPr>
        <p:sp>
          <p:nvSpPr>
            <p:cNvPr id="26" name="object 26"/>
            <p:cNvSpPr/>
            <p:nvPr/>
          </p:nvSpPr>
          <p:spPr>
            <a:xfrm>
              <a:off x="3429761" y="3582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429761" y="3582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589401" y="3645789"/>
            <a:ext cx="136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latin typeface="Times New Roman"/>
                <a:cs typeface="Times New Roman"/>
              </a:rPr>
              <a:t>7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5239511" y="3563111"/>
            <a:ext cx="495300" cy="495300"/>
            <a:chOff x="5239511" y="3563111"/>
            <a:chExt cx="495300" cy="495300"/>
          </a:xfrm>
        </p:grpSpPr>
        <p:sp>
          <p:nvSpPr>
            <p:cNvPr id="30" name="object 30"/>
            <p:cNvSpPr/>
            <p:nvPr/>
          </p:nvSpPr>
          <p:spPr>
            <a:xfrm>
              <a:off x="5258561" y="3582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258561" y="3582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5412485" y="3645789"/>
            <a:ext cx="150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80" dirty="0">
                <a:latin typeface="Times New Roman"/>
                <a:cs typeface="Times New Roman"/>
              </a:rPr>
              <a:t>9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7068311" y="3563111"/>
            <a:ext cx="495300" cy="495300"/>
            <a:chOff x="7068311" y="3563111"/>
            <a:chExt cx="495300" cy="495300"/>
          </a:xfrm>
        </p:grpSpPr>
        <p:sp>
          <p:nvSpPr>
            <p:cNvPr id="34" name="object 34"/>
            <p:cNvSpPr/>
            <p:nvPr/>
          </p:nvSpPr>
          <p:spPr>
            <a:xfrm>
              <a:off x="7087361" y="3582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087361" y="3582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7251954" y="3645789"/>
            <a:ext cx="130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124711" y="4172711"/>
            <a:ext cx="495300" cy="495300"/>
            <a:chOff x="1124711" y="4172711"/>
            <a:chExt cx="495300" cy="495300"/>
          </a:xfrm>
        </p:grpSpPr>
        <p:sp>
          <p:nvSpPr>
            <p:cNvPr id="38" name="object 38"/>
            <p:cNvSpPr/>
            <p:nvPr/>
          </p:nvSpPr>
          <p:spPr>
            <a:xfrm>
              <a:off x="1143761" y="41917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29" y="4644"/>
                  </a:lnTo>
                  <a:lnTo>
                    <a:pt x="139619" y="17966"/>
                  </a:lnTo>
                  <a:lnTo>
                    <a:pt x="100788" y="39045"/>
                  </a:lnTo>
                  <a:lnTo>
                    <a:pt x="66955" y="66960"/>
                  </a:lnTo>
                  <a:lnTo>
                    <a:pt x="39041" y="100793"/>
                  </a:lnTo>
                  <a:lnTo>
                    <a:pt x="17964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4" y="317575"/>
                  </a:lnTo>
                  <a:lnTo>
                    <a:pt x="39041" y="356406"/>
                  </a:lnTo>
                  <a:lnTo>
                    <a:pt x="66955" y="390239"/>
                  </a:lnTo>
                  <a:lnTo>
                    <a:pt x="100788" y="418154"/>
                  </a:lnTo>
                  <a:lnTo>
                    <a:pt x="139619" y="439233"/>
                  </a:lnTo>
                  <a:lnTo>
                    <a:pt x="182529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143761" y="41917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4" y="139624"/>
                  </a:lnTo>
                  <a:lnTo>
                    <a:pt x="39041" y="100793"/>
                  </a:lnTo>
                  <a:lnTo>
                    <a:pt x="66955" y="66960"/>
                  </a:lnTo>
                  <a:lnTo>
                    <a:pt x="100788" y="39045"/>
                  </a:lnTo>
                  <a:lnTo>
                    <a:pt x="139619" y="17966"/>
                  </a:lnTo>
                  <a:lnTo>
                    <a:pt x="182529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29" y="452555"/>
                  </a:lnTo>
                  <a:lnTo>
                    <a:pt x="139619" y="439233"/>
                  </a:lnTo>
                  <a:lnTo>
                    <a:pt x="100788" y="418154"/>
                  </a:lnTo>
                  <a:lnTo>
                    <a:pt x="66955" y="390239"/>
                  </a:lnTo>
                  <a:lnTo>
                    <a:pt x="39041" y="356406"/>
                  </a:lnTo>
                  <a:lnTo>
                    <a:pt x="17964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303147" y="4255389"/>
            <a:ext cx="136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2039111" y="4172711"/>
            <a:ext cx="495300" cy="495300"/>
            <a:chOff x="2039111" y="4172711"/>
            <a:chExt cx="495300" cy="495300"/>
          </a:xfrm>
        </p:grpSpPr>
        <p:sp>
          <p:nvSpPr>
            <p:cNvPr id="42" name="object 42"/>
            <p:cNvSpPr/>
            <p:nvPr/>
          </p:nvSpPr>
          <p:spPr>
            <a:xfrm>
              <a:off x="2058161" y="41917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058161" y="41917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460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2212975" y="4255389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solidFill>
                  <a:srgbClr val="04607A"/>
                </a:solidFill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2953511" y="4172711"/>
            <a:ext cx="495300" cy="495300"/>
            <a:chOff x="2953511" y="4172711"/>
            <a:chExt cx="495300" cy="495300"/>
          </a:xfrm>
        </p:grpSpPr>
        <p:sp>
          <p:nvSpPr>
            <p:cNvPr id="46" name="object 46"/>
            <p:cNvSpPr/>
            <p:nvPr/>
          </p:nvSpPr>
          <p:spPr>
            <a:xfrm>
              <a:off x="2972561" y="41917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972561" y="41917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3152013" y="4255389"/>
            <a:ext cx="97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4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533905" y="2772917"/>
            <a:ext cx="5619750" cy="1466850"/>
          </a:xfrm>
          <a:custGeom>
            <a:avLst/>
            <a:gdLst/>
            <a:ahLst/>
            <a:cxnLst/>
            <a:rect l="l" t="t" r="r" b="b"/>
            <a:pathLst>
              <a:path w="5619750" h="1466850">
                <a:moveTo>
                  <a:pt x="2876549" y="0"/>
                </a:moveTo>
                <a:lnTo>
                  <a:pt x="1371600" y="247650"/>
                </a:lnTo>
              </a:path>
              <a:path w="5619750" h="1466850">
                <a:moveTo>
                  <a:pt x="1047750" y="609600"/>
                </a:moveTo>
                <a:lnTo>
                  <a:pt x="457200" y="857250"/>
                </a:lnTo>
              </a:path>
              <a:path w="5619750" h="1466850">
                <a:moveTo>
                  <a:pt x="133350" y="1219200"/>
                </a:moveTo>
                <a:lnTo>
                  <a:pt x="0" y="1466850"/>
                </a:lnTo>
              </a:path>
              <a:path w="5619750" h="1466850">
                <a:moveTo>
                  <a:pt x="457200" y="1219200"/>
                </a:moveTo>
                <a:lnTo>
                  <a:pt x="590550" y="1466850"/>
                </a:lnTo>
              </a:path>
              <a:path w="5619750" h="1466850">
                <a:moveTo>
                  <a:pt x="1371600" y="609600"/>
                </a:moveTo>
                <a:lnTo>
                  <a:pt x="1962149" y="857250"/>
                </a:lnTo>
              </a:path>
              <a:path w="5619750" h="1466850">
                <a:moveTo>
                  <a:pt x="1962149" y="1219200"/>
                </a:moveTo>
                <a:lnTo>
                  <a:pt x="1828799" y="1466850"/>
                </a:lnTo>
              </a:path>
              <a:path w="5619750" h="1466850">
                <a:moveTo>
                  <a:pt x="3200399" y="0"/>
                </a:moveTo>
                <a:lnTo>
                  <a:pt x="4705350" y="247650"/>
                </a:lnTo>
              </a:path>
              <a:path w="5619750" h="1466850">
                <a:moveTo>
                  <a:pt x="5029200" y="609600"/>
                </a:moveTo>
                <a:lnTo>
                  <a:pt x="5619750" y="857250"/>
                </a:lnTo>
              </a:path>
              <a:path w="5619750" h="1466850">
                <a:moveTo>
                  <a:pt x="4114800" y="857250"/>
                </a:moveTo>
                <a:lnTo>
                  <a:pt x="4705350" y="609600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2068448" y="5551119"/>
            <a:ext cx="359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latin typeface="Times New Roman"/>
                <a:cs typeface="Times New Roman"/>
              </a:rPr>
              <a:t>A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=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6230111" y="5468111"/>
            <a:ext cx="495300" cy="495300"/>
            <a:chOff x="6230111" y="5468111"/>
            <a:chExt cx="495300" cy="495300"/>
          </a:xfrm>
        </p:grpSpPr>
        <p:sp>
          <p:nvSpPr>
            <p:cNvPr id="52" name="object 52"/>
            <p:cNvSpPr/>
            <p:nvPr/>
          </p:nvSpPr>
          <p:spPr>
            <a:xfrm>
              <a:off x="6249161" y="5487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199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199" y="457200"/>
                  </a:lnTo>
                  <a:lnTo>
                    <a:pt x="4571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249161" y="5487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457200"/>
                  </a:moveTo>
                  <a:lnTo>
                    <a:pt x="457199" y="457200"/>
                  </a:lnTo>
                  <a:lnTo>
                    <a:pt x="457199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38100">
              <a:solidFill>
                <a:srgbClr val="0460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54" name="object 54"/>
          <p:cNvGraphicFramePr>
            <a:graphicFrameLocks noGrp="1"/>
          </p:cNvGraphicFramePr>
          <p:nvPr/>
        </p:nvGraphicFramePr>
        <p:xfrm>
          <a:off x="2572511" y="5468111"/>
          <a:ext cx="4572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1371600"/>
              </a:tblGrid>
              <a:tr h="457200"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spc="-135" dirty="0">
                          <a:latin typeface="Times New Roman"/>
                          <a:cs typeface="Times New Roman"/>
                        </a:rPr>
                        <a:t>16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spc="-145" dirty="0">
                          <a:latin typeface="Times New Roman"/>
                          <a:cs typeface="Times New Roman"/>
                        </a:rPr>
                        <a:t>14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spc="-13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  <a:spcBef>
                          <a:spcPts val="600"/>
                        </a:spcBef>
                        <a:tabLst>
                          <a:tab pos="623570" algn="l"/>
                          <a:tab pos="1106805" algn="l"/>
                        </a:tabLst>
                      </a:pP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2	</a:t>
                      </a:r>
                      <a:r>
                        <a:rPr sz="1800" spc="55" dirty="0">
                          <a:solidFill>
                            <a:srgbClr val="04607A"/>
                          </a:solidFill>
                          <a:latin typeface="Times New Roman"/>
                          <a:cs typeface="Times New Roman"/>
                        </a:rPr>
                        <a:t>4	</a:t>
                      </a:r>
                      <a:r>
                        <a:rPr sz="1800" spc="-34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494"/>
            <a:ext cx="5575300" cy="7059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Heapify()</a:t>
            </a:r>
            <a:r>
              <a:rPr sz="4500" b="1" i="1" spc="-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500" b="1" i="1" spc="-1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4325111" y="2343911"/>
            <a:ext cx="495300" cy="495300"/>
            <a:chOff x="4325111" y="2343911"/>
            <a:chExt cx="495300" cy="495300"/>
          </a:xfrm>
        </p:grpSpPr>
        <p:sp>
          <p:nvSpPr>
            <p:cNvPr id="10" name="object 10"/>
            <p:cNvSpPr/>
            <p:nvPr/>
          </p:nvSpPr>
          <p:spPr>
            <a:xfrm>
              <a:off x="4344161" y="23629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44161" y="23629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462653" y="2426334"/>
            <a:ext cx="2209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35" dirty="0">
                <a:latin typeface="Times New Roman"/>
                <a:cs typeface="Times New Roman"/>
              </a:rPr>
              <a:t>16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496311" y="2953511"/>
            <a:ext cx="495300" cy="495300"/>
            <a:chOff x="2496311" y="2953511"/>
            <a:chExt cx="495300" cy="495300"/>
          </a:xfrm>
        </p:grpSpPr>
        <p:sp>
          <p:nvSpPr>
            <p:cNvPr id="14" name="object 14"/>
            <p:cNvSpPr/>
            <p:nvPr/>
          </p:nvSpPr>
          <p:spPr>
            <a:xfrm>
              <a:off x="2515361" y="29725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515361" y="29725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635123" y="3035934"/>
            <a:ext cx="218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5" dirty="0">
                <a:latin typeface="Times New Roman"/>
                <a:cs typeface="Times New Roman"/>
              </a:rPr>
              <a:t>14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153911" y="2953511"/>
            <a:ext cx="495300" cy="495300"/>
            <a:chOff x="6153911" y="2953511"/>
            <a:chExt cx="495300" cy="495300"/>
          </a:xfrm>
        </p:grpSpPr>
        <p:sp>
          <p:nvSpPr>
            <p:cNvPr id="18" name="object 18"/>
            <p:cNvSpPr/>
            <p:nvPr/>
          </p:nvSpPr>
          <p:spPr>
            <a:xfrm>
              <a:off x="6172961" y="29725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199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172961" y="29725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199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291834" y="3035934"/>
            <a:ext cx="220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35" dirty="0">
                <a:latin typeface="Times New Roman"/>
                <a:cs typeface="Times New Roman"/>
              </a:rPr>
              <a:t>10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581911" y="3563111"/>
            <a:ext cx="495300" cy="495300"/>
            <a:chOff x="1581911" y="3563111"/>
            <a:chExt cx="495300" cy="495300"/>
          </a:xfrm>
        </p:grpSpPr>
        <p:sp>
          <p:nvSpPr>
            <p:cNvPr id="22" name="object 22"/>
            <p:cNvSpPr/>
            <p:nvPr/>
          </p:nvSpPr>
          <p:spPr>
            <a:xfrm>
              <a:off x="1600961" y="3582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600961" y="3582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754251" y="3645789"/>
            <a:ext cx="148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5" dirty="0">
                <a:latin typeface="Times New Roman"/>
                <a:cs typeface="Times New Roman"/>
              </a:rPr>
              <a:t>8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410711" y="3563111"/>
            <a:ext cx="495300" cy="495300"/>
            <a:chOff x="3410711" y="3563111"/>
            <a:chExt cx="495300" cy="495300"/>
          </a:xfrm>
        </p:grpSpPr>
        <p:sp>
          <p:nvSpPr>
            <p:cNvPr id="26" name="object 26"/>
            <p:cNvSpPr/>
            <p:nvPr/>
          </p:nvSpPr>
          <p:spPr>
            <a:xfrm>
              <a:off x="3429761" y="3582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429761" y="3582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589401" y="3645789"/>
            <a:ext cx="136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latin typeface="Times New Roman"/>
                <a:cs typeface="Times New Roman"/>
              </a:rPr>
              <a:t>7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5239511" y="3563111"/>
            <a:ext cx="495300" cy="495300"/>
            <a:chOff x="5239511" y="3563111"/>
            <a:chExt cx="495300" cy="495300"/>
          </a:xfrm>
        </p:grpSpPr>
        <p:sp>
          <p:nvSpPr>
            <p:cNvPr id="30" name="object 30"/>
            <p:cNvSpPr/>
            <p:nvPr/>
          </p:nvSpPr>
          <p:spPr>
            <a:xfrm>
              <a:off x="5258561" y="3582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258561" y="3582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5412485" y="3645789"/>
            <a:ext cx="150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80" dirty="0">
                <a:latin typeface="Times New Roman"/>
                <a:cs typeface="Times New Roman"/>
              </a:rPr>
              <a:t>9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7068311" y="3563111"/>
            <a:ext cx="495300" cy="495300"/>
            <a:chOff x="7068311" y="3563111"/>
            <a:chExt cx="495300" cy="495300"/>
          </a:xfrm>
        </p:grpSpPr>
        <p:sp>
          <p:nvSpPr>
            <p:cNvPr id="34" name="object 34"/>
            <p:cNvSpPr/>
            <p:nvPr/>
          </p:nvSpPr>
          <p:spPr>
            <a:xfrm>
              <a:off x="7087361" y="3582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087361" y="3582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7251954" y="3645789"/>
            <a:ext cx="130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124711" y="4172711"/>
            <a:ext cx="495300" cy="495300"/>
            <a:chOff x="1124711" y="4172711"/>
            <a:chExt cx="495300" cy="495300"/>
          </a:xfrm>
        </p:grpSpPr>
        <p:sp>
          <p:nvSpPr>
            <p:cNvPr id="38" name="object 38"/>
            <p:cNvSpPr/>
            <p:nvPr/>
          </p:nvSpPr>
          <p:spPr>
            <a:xfrm>
              <a:off x="1143761" y="41917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29" y="4644"/>
                  </a:lnTo>
                  <a:lnTo>
                    <a:pt x="139619" y="17966"/>
                  </a:lnTo>
                  <a:lnTo>
                    <a:pt x="100788" y="39045"/>
                  </a:lnTo>
                  <a:lnTo>
                    <a:pt x="66955" y="66960"/>
                  </a:lnTo>
                  <a:lnTo>
                    <a:pt x="39041" y="100793"/>
                  </a:lnTo>
                  <a:lnTo>
                    <a:pt x="17964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4" y="317575"/>
                  </a:lnTo>
                  <a:lnTo>
                    <a:pt x="39041" y="356406"/>
                  </a:lnTo>
                  <a:lnTo>
                    <a:pt x="66955" y="390239"/>
                  </a:lnTo>
                  <a:lnTo>
                    <a:pt x="100788" y="418154"/>
                  </a:lnTo>
                  <a:lnTo>
                    <a:pt x="139619" y="439233"/>
                  </a:lnTo>
                  <a:lnTo>
                    <a:pt x="182529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143761" y="41917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4" y="139624"/>
                  </a:lnTo>
                  <a:lnTo>
                    <a:pt x="39041" y="100793"/>
                  </a:lnTo>
                  <a:lnTo>
                    <a:pt x="66955" y="66960"/>
                  </a:lnTo>
                  <a:lnTo>
                    <a:pt x="100788" y="39045"/>
                  </a:lnTo>
                  <a:lnTo>
                    <a:pt x="139619" y="17966"/>
                  </a:lnTo>
                  <a:lnTo>
                    <a:pt x="182529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29" y="452555"/>
                  </a:lnTo>
                  <a:lnTo>
                    <a:pt x="139619" y="439233"/>
                  </a:lnTo>
                  <a:lnTo>
                    <a:pt x="100788" y="418154"/>
                  </a:lnTo>
                  <a:lnTo>
                    <a:pt x="66955" y="390239"/>
                  </a:lnTo>
                  <a:lnTo>
                    <a:pt x="39041" y="356406"/>
                  </a:lnTo>
                  <a:lnTo>
                    <a:pt x="17964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303147" y="4255389"/>
            <a:ext cx="136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2039111" y="4172711"/>
            <a:ext cx="495300" cy="495300"/>
            <a:chOff x="2039111" y="4172711"/>
            <a:chExt cx="495300" cy="495300"/>
          </a:xfrm>
        </p:grpSpPr>
        <p:sp>
          <p:nvSpPr>
            <p:cNvPr id="42" name="object 42"/>
            <p:cNvSpPr/>
            <p:nvPr/>
          </p:nvSpPr>
          <p:spPr>
            <a:xfrm>
              <a:off x="2058161" y="41917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058161" y="41917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2212975" y="4255389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2953511" y="4172711"/>
            <a:ext cx="495300" cy="495300"/>
            <a:chOff x="2953511" y="4172711"/>
            <a:chExt cx="495300" cy="495300"/>
          </a:xfrm>
        </p:grpSpPr>
        <p:sp>
          <p:nvSpPr>
            <p:cNvPr id="46" name="object 46"/>
            <p:cNvSpPr/>
            <p:nvPr/>
          </p:nvSpPr>
          <p:spPr>
            <a:xfrm>
              <a:off x="2972561" y="41917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972561" y="41917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3152013" y="4255389"/>
            <a:ext cx="97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4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533905" y="2772917"/>
            <a:ext cx="5619750" cy="1466850"/>
          </a:xfrm>
          <a:custGeom>
            <a:avLst/>
            <a:gdLst/>
            <a:ahLst/>
            <a:cxnLst/>
            <a:rect l="l" t="t" r="r" b="b"/>
            <a:pathLst>
              <a:path w="5619750" h="1466850">
                <a:moveTo>
                  <a:pt x="2876549" y="0"/>
                </a:moveTo>
                <a:lnTo>
                  <a:pt x="1371600" y="247650"/>
                </a:lnTo>
              </a:path>
              <a:path w="5619750" h="1466850">
                <a:moveTo>
                  <a:pt x="1047750" y="609600"/>
                </a:moveTo>
                <a:lnTo>
                  <a:pt x="457200" y="857250"/>
                </a:lnTo>
              </a:path>
              <a:path w="5619750" h="1466850">
                <a:moveTo>
                  <a:pt x="133350" y="1219200"/>
                </a:moveTo>
                <a:lnTo>
                  <a:pt x="0" y="1466850"/>
                </a:lnTo>
              </a:path>
              <a:path w="5619750" h="1466850">
                <a:moveTo>
                  <a:pt x="457200" y="1219200"/>
                </a:moveTo>
                <a:lnTo>
                  <a:pt x="590550" y="1466850"/>
                </a:lnTo>
              </a:path>
              <a:path w="5619750" h="1466850">
                <a:moveTo>
                  <a:pt x="1371600" y="609600"/>
                </a:moveTo>
                <a:lnTo>
                  <a:pt x="1962149" y="857250"/>
                </a:lnTo>
              </a:path>
              <a:path w="5619750" h="1466850">
                <a:moveTo>
                  <a:pt x="1962149" y="1219200"/>
                </a:moveTo>
                <a:lnTo>
                  <a:pt x="1828799" y="1466850"/>
                </a:lnTo>
              </a:path>
              <a:path w="5619750" h="1466850">
                <a:moveTo>
                  <a:pt x="3200399" y="0"/>
                </a:moveTo>
                <a:lnTo>
                  <a:pt x="4705350" y="247650"/>
                </a:lnTo>
              </a:path>
              <a:path w="5619750" h="1466850">
                <a:moveTo>
                  <a:pt x="5029200" y="609600"/>
                </a:moveTo>
                <a:lnTo>
                  <a:pt x="5619750" y="857250"/>
                </a:lnTo>
              </a:path>
              <a:path w="5619750" h="1466850">
                <a:moveTo>
                  <a:pt x="4114800" y="857250"/>
                </a:moveTo>
                <a:lnTo>
                  <a:pt x="4705350" y="609600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0" name="object 50"/>
          <p:cNvGraphicFramePr>
            <a:graphicFrameLocks noGrp="1"/>
          </p:cNvGraphicFramePr>
          <p:nvPr/>
        </p:nvGraphicFramePr>
        <p:xfrm>
          <a:off x="2572511" y="5468111"/>
          <a:ext cx="4572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spc="-135" dirty="0">
                          <a:latin typeface="Times New Roman"/>
                          <a:cs typeface="Times New Roman"/>
                        </a:rPr>
                        <a:t>16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spc="-145" dirty="0">
                          <a:latin typeface="Times New Roman"/>
                          <a:cs typeface="Times New Roman"/>
                        </a:rPr>
                        <a:t>14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spc="-13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1" name="object 51"/>
          <p:cNvSpPr txBox="1"/>
          <p:nvPr/>
        </p:nvSpPr>
        <p:spPr>
          <a:xfrm>
            <a:off x="2068448" y="5551119"/>
            <a:ext cx="359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latin typeface="Times New Roman"/>
                <a:cs typeface="Times New Roman"/>
              </a:rPr>
              <a:t>A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=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81000" y="1337007"/>
            <a:ext cx="542290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1" i="1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Definitions </a:t>
            </a:r>
            <a:r>
              <a:rPr sz="4500" b="1" i="1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4500" b="1" i="1" spc="-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500" b="1" i="1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heap:</a:t>
            </a:r>
            <a:endParaRPr sz="4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9759" y="2372994"/>
            <a:ext cx="7761605" cy="253111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03200" marR="5080" indent="-190500">
              <a:lnSpc>
                <a:spcPts val="3020"/>
              </a:lnSpc>
              <a:spcBef>
                <a:spcPts val="480"/>
              </a:spcBef>
            </a:pPr>
            <a:r>
              <a:rPr sz="2800" spc="-140" dirty="0">
                <a:latin typeface="Times New Roman"/>
                <a:cs typeface="Times New Roman"/>
              </a:rPr>
              <a:t>A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145" dirty="0">
                <a:latin typeface="Times New Roman"/>
                <a:cs typeface="Times New Roman"/>
              </a:rPr>
              <a:t>heap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25" dirty="0">
                <a:latin typeface="Times New Roman"/>
                <a:cs typeface="Times New Roman"/>
              </a:rPr>
              <a:t>is</a:t>
            </a:r>
            <a:r>
              <a:rPr sz="2800" spc="-114" dirty="0">
                <a:latin typeface="Times New Roman"/>
                <a:cs typeface="Times New Roman"/>
              </a:rPr>
              <a:t> </a:t>
            </a:r>
            <a:r>
              <a:rPr sz="2800" spc="95" dirty="0">
                <a:latin typeface="Times New Roman"/>
                <a:cs typeface="Times New Roman"/>
              </a:rPr>
              <a:t>a</a:t>
            </a:r>
            <a:r>
              <a:rPr sz="2800" spc="-140" dirty="0">
                <a:latin typeface="Times New Roman"/>
                <a:cs typeface="Times New Roman"/>
              </a:rPr>
              <a:t> </a:t>
            </a:r>
            <a:r>
              <a:rPr sz="2800" spc="140" dirty="0">
                <a:latin typeface="Times New Roman"/>
                <a:cs typeface="Times New Roman"/>
              </a:rPr>
              <a:t>data</a:t>
            </a:r>
            <a:r>
              <a:rPr sz="2800" spc="-105" dirty="0">
                <a:latin typeface="Times New Roman"/>
                <a:cs typeface="Times New Roman"/>
              </a:rPr>
              <a:t> </a:t>
            </a:r>
            <a:r>
              <a:rPr sz="2800" spc="130" dirty="0">
                <a:latin typeface="Times New Roman"/>
                <a:cs typeface="Times New Roman"/>
              </a:rPr>
              <a:t>structure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180" dirty="0">
                <a:latin typeface="Times New Roman"/>
                <a:cs typeface="Times New Roman"/>
              </a:rPr>
              <a:t>that</a:t>
            </a:r>
            <a:r>
              <a:rPr sz="2800" spc="-114" dirty="0">
                <a:latin typeface="Times New Roman"/>
                <a:cs typeface="Times New Roman"/>
              </a:rPr>
              <a:t> </a:t>
            </a:r>
            <a:r>
              <a:rPr sz="2800" spc="90" dirty="0">
                <a:latin typeface="Times New Roman"/>
                <a:cs typeface="Times New Roman"/>
              </a:rPr>
              <a:t>stores</a:t>
            </a:r>
            <a:r>
              <a:rPr sz="2800" spc="-100" dirty="0">
                <a:latin typeface="Times New Roman"/>
                <a:cs typeface="Times New Roman"/>
              </a:rPr>
              <a:t> </a:t>
            </a:r>
            <a:r>
              <a:rPr sz="2800" spc="95" dirty="0">
                <a:latin typeface="Times New Roman"/>
                <a:cs typeface="Times New Roman"/>
              </a:rPr>
              <a:t>a</a:t>
            </a:r>
            <a:r>
              <a:rPr sz="2800" spc="-140" dirty="0">
                <a:latin typeface="Times New Roman"/>
                <a:cs typeface="Times New Roman"/>
              </a:rPr>
              <a:t> </a:t>
            </a:r>
            <a:r>
              <a:rPr sz="2800" spc="80" dirty="0">
                <a:latin typeface="Times New Roman"/>
                <a:cs typeface="Times New Roman"/>
              </a:rPr>
              <a:t>collection</a:t>
            </a:r>
            <a:r>
              <a:rPr sz="2800" spc="-125" dirty="0">
                <a:latin typeface="Times New Roman"/>
                <a:cs typeface="Times New Roman"/>
              </a:rPr>
              <a:t> </a:t>
            </a:r>
            <a:r>
              <a:rPr sz="2800" spc="20" dirty="0">
                <a:latin typeface="Times New Roman"/>
                <a:cs typeface="Times New Roman"/>
              </a:rPr>
              <a:t>of  </a:t>
            </a:r>
            <a:r>
              <a:rPr sz="2800" spc="85" dirty="0">
                <a:latin typeface="Times New Roman"/>
                <a:cs typeface="Times New Roman"/>
              </a:rPr>
              <a:t>objects </a:t>
            </a:r>
            <a:r>
              <a:rPr sz="2800" spc="110" dirty="0">
                <a:latin typeface="Times New Roman"/>
                <a:cs typeface="Times New Roman"/>
              </a:rPr>
              <a:t>(with </a:t>
            </a:r>
            <a:r>
              <a:rPr sz="2800" spc="35" dirty="0">
                <a:latin typeface="Times New Roman"/>
                <a:cs typeface="Times New Roman"/>
              </a:rPr>
              <a:t>keys), </a:t>
            </a:r>
            <a:r>
              <a:rPr sz="2800" spc="170" dirty="0">
                <a:latin typeface="Times New Roman"/>
                <a:cs typeface="Times New Roman"/>
              </a:rPr>
              <a:t>and </a:t>
            </a:r>
            <a:r>
              <a:rPr sz="2800" spc="120" dirty="0">
                <a:latin typeface="Times New Roman"/>
                <a:cs typeface="Times New Roman"/>
              </a:rPr>
              <a:t>has </a:t>
            </a:r>
            <a:r>
              <a:rPr sz="2800" spc="170" dirty="0">
                <a:latin typeface="Times New Roman"/>
                <a:cs typeface="Times New Roman"/>
              </a:rPr>
              <a:t>the </a:t>
            </a:r>
            <a:r>
              <a:rPr sz="2800" spc="35" dirty="0">
                <a:latin typeface="Times New Roman"/>
                <a:cs typeface="Times New Roman"/>
              </a:rPr>
              <a:t>following  </a:t>
            </a:r>
            <a:r>
              <a:rPr sz="2800" spc="95" dirty="0">
                <a:latin typeface="Times New Roman"/>
                <a:cs typeface="Times New Roman"/>
              </a:rPr>
              <a:t>properties: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450" dirty="0">
              <a:latin typeface="Times New Roman"/>
              <a:cs typeface="Times New Roman"/>
            </a:endParaRPr>
          </a:p>
          <a:p>
            <a:pPr marL="664210" indent="-342900">
              <a:lnSpc>
                <a:spcPct val="100000"/>
              </a:lnSpc>
              <a:buClr>
                <a:srgbClr val="0E6EC5"/>
              </a:buClr>
              <a:buSzPct val="84000"/>
              <a:buFont typeface="Wingdings" panose="05000000000000000000" pitchFamily="2" charset="2"/>
              <a:buChar char="v"/>
              <a:tabLst>
                <a:tab pos="569595" algn="l"/>
              </a:tabLst>
            </a:pPr>
            <a:r>
              <a:rPr sz="2500" spc="85" dirty="0">
                <a:latin typeface="Times New Roman"/>
                <a:cs typeface="Times New Roman"/>
              </a:rPr>
              <a:t>Complete </a:t>
            </a:r>
            <a:r>
              <a:rPr sz="2500" spc="35" dirty="0">
                <a:latin typeface="Times New Roman"/>
                <a:cs typeface="Times New Roman"/>
              </a:rPr>
              <a:t>Binary</a:t>
            </a:r>
            <a:r>
              <a:rPr sz="2500" spc="-185" dirty="0">
                <a:latin typeface="Times New Roman"/>
                <a:cs typeface="Times New Roman"/>
              </a:rPr>
              <a:t> </a:t>
            </a:r>
            <a:r>
              <a:rPr sz="2500" spc="105" dirty="0" smtClean="0">
                <a:latin typeface="Times New Roman"/>
                <a:cs typeface="Times New Roman"/>
              </a:rPr>
              <a:t>tree</a:t>
            </a:r>
            <a:r>
              <a:rPr lang="en-US" sz="2500" spc="105" dirty="0" smtClean="0">
                <a:latin typeface="Times New Roman"/>
                <a:cs typeface="Times New Roman"/>
              </a:rPr>
              <a:t>(CBT)</a:t>
            </a:r>
            <a:endParaRPr sz="2500" dirty="0">
              <a:latin typeface="Times New Roman"/>
              <a:cs typeface="Times New Roman"/>
            </a:endParaRPr>
          </a:p>
          <a:p>
            <a:pPr marL="664210" indent="-342900">
              <a:lnSpc>
                <a:spcPct val="100000"/>
              </a:lnSpc>
              <a:spcBef>
                <a:spcPts val="300"/>
              </a:spcBef>
              <a:buClr>
                <a:srgbClr val="0E6EC5"/>
              </a:buClr>
              <a:buSzPct val="84000"/>
              <a:buFont typeface="Wingdings" panose="05000000000000000000" pitchFamily="2" charset="2"/>
              <a:buChar char="v"/>
              <a:tabLst>
                <a:tab pos="569595" algn="l"/>
              </a:tabLst>
            </a:pPr>
            <a:r>
              <a:rPr sz="2500" spc="110" dirty="0">
                <a:latin typeface="Times New Roman"/>
                <a:cs typeface="Times New Roman"/>
              </a:rPr>
              <a:t>Heap</a:t>
            </a:r>
            <a:r>
              <a:rPr sz="2500" spc="-65" dirty="0">
                <a:latin typeface="Times New Roman"/>
                <a:cs typeface="Times New Roman"/>
              </a:rPr>
              <a:t> </a:t>
            </a:r>
            <a:r>
              <a:rPr sz="2500" spc="125" dirty="0">
                <a:latin typeface="Times New Roman"/>
                <a:cs typeface="Times New Roman"/>
              </a:rPr>
              <a:t>Order</a:t>
            </a:r>
            <a:endParaRPr sz="25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-2057400" y="1072672"/>
            <a:ext cx="9829800" cy="539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55545" algn="l">
              <a:lnSpc>
                <a:spcPts val="4090"/>
              </a:lnSpc>
              <a:spcBef>
                <a:spcPts val="105"/>
              </a:spcBef>
            </a:pPr>
            <a:r>
              <a:rPr sz="4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</a:t>
            </a:r>
            <a:r>
              <a:rPr sz="4000" b="1" i="1" spc="-5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p-</a:t>
            </a:r>
            <a:r>
              <a:rPr sz="4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en-US" sz="4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sorting</a:t>
            </a:r>
            <a:r>
              <a:rPr sz="4000" b="1" i="1" spc="-15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b="1" i="1" spc="-3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strategy:</a:t>
            </a:r>
            <a:endParaRPr sz="4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1869160"/>
            <a:ext cx="7957184" cy="422656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720"/>
              </a:spcBef>
              <a:buClr>
                <a:srgbClr val="0AD0D9"/>
              </a:buClr>
              <a:buSzPct val="94230"/>
              <a:buAutoNum type="arabicPeriod"/>
              <a:tabLst>
                <a:tab pos="527685" algn="l"/>
                <a:tab pos="528320" algn="l"/>
              </a:tabLst>
            </a:pPr>
            <a:r>
              <a:rPr sz="2600" spc="35" dirty="0">
                <a:latin typeface="Times New Roman"/>
                <a:cs typeface="Times New Roman"/>
              </a:rPr>
              <a:t>Build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Max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120" dirty="0">
                <a:latin typeface="Times New Roman"/>
                <a:cs typeface="Times New Roman"/>
              </a:rPr>
              <a:t>Heap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spc="90" dirty="0">
                <a:latin typeface="Times New Roman"/>
                <a:cs typeface="Times New Roman"/>
              </a:rPr>
              <a:t>from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130" dirty="0">
                <a:latin typeface="Times New Roman"/>
                <a:cs typeface="Times New Roman"/>
              </a:rPr>
              <a:t>unordered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35" dirty="0">
                <a:latin typeface="Times New Roman"/>
                <a:cs typeface="Times New Roman"/>
              </a:rPr>
              <a:t>array;</a:t>
            </a:r>
            <a:endParaRPr sz="2600" dirty="0">
              <a:latin typeface="Times New Roman"/>
              <a:cs typeface="Times New Roman"/>
            </a:endParaRPr>
          </a:p>
          <a:p>
            <a:pPr marL="610235" indent="-59817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AutoNum type="arabicPeriod"/>
              <a:tabLst>
                <a:tab pos="610235" algn="l"/>
                <a:tab pos="610870" algn="l"/>
              </a:tabLst>
            </a:pPr>
            <a:r>
              <a:rPr sz="2600" spc="80" dirty="0">
                <a:latin typeface="Times New Roman"/>
                <a:cs typeface="Times New Roman"/>
              </a:rPr>
              <a:t>Find </a:t>
            </a:r>
            <a:r>
              <a:rPr sz="2600" spc="125" dirty="0">
                <a:latin typeface="Times New Roman"/>
                <a:cs typeface="Times New Roman"/>
              </a:rPr>
              <a:t>maximum </a:t>
            </a:r>
            <a:r>
              <a:rPr sz="2600" spc="130" dirty="0">
                <a:latin typeface="Times New Roman"/>
                <a:cs typeface="Times New Roman"/>
              </a:rPr>
              <a:t>element</a:t>
            </a:r>
            <a:r>
              <a:rPr sz="2600" spc="-45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A[1];</a:t>
            </a:r>
            <a:endParaRPr sz="2600" dirty="0">
              <a:latin typeface="Times New Roman"/>
              <a:cs typeface="Times New Roman"/>
            </a:endParaRPr>
          </a:p>
          <a:p>
            <a:pPr marL="329565" indent="-317500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330200" algn="l"/>
              </a:tabLst>
            </a:pPr>
            <a:r>
              <a:rPr sz="2600" spc="15" dirty="0">
                <a:latin typeface="Times New Roman"/>
                <a:cs typeface="Times New Roman"/>
              </a:rPr>
              <a:t>Swap </a:t>
            </a:r>
            <a:r>
              <a:rPr sz="2600" spc="120" dirty="0">
                <a:latin typeface="Times New Roman"/>
                <a:cs typeface="Times New Roman"/>
              </a:rPr>
              <a:t>elements </a:t>
            </a:r>
            <a:r>
              <a:rPr sz="2600" spc="35" dirty="0">
                <a:latin typeface="Times New Roman"/>
                <a:cs typeface="Times New Roman"/>
              </a:rPr>
              <a:t>A[n] </a:t>
            </a:r>
            <a:r>
              <a:rPr sz="2600" spc="160" dirty="0">
                <a:latin typeface="Times New Roman"/>
                <a:cs typeface="Times New Roman"/>
              </a:rPr>
              <a:t>and</a:t>
            </a:r>
            <a:r>
              <a:rPr sz="2600" spc="-409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A[1] </a:t>
            </a:r>
            <a:r>
              <a:rPr sz="2600" spc="-60" dirty="0">
                <a:latin typeface="Times New Roman"/>
                <a:cs typeface="Times New Roman"/>
              </a:rPr>
              <a:t>:</a:t>
            </a:r>
            <a:endParaRPr sz="2600" dirty="0">
              <a:latin typeface="Times New Roman"/>
              <a:cs typeface="Times New Roman"/>
            </a:endParaRPr>
          </a:p>
          <a:p>
            <a:pPr marL="672465">
              <a:lnSpc>
                <a:spcPct val="100000"/>
              </a:lnSpc>
              <a:spcBef>
                <a:spcPts val="625"/>
              </a:spcBef>
            </a:pPr>
            <a:r>
              <a:rPr sz="2600" spc="95" dirty="0">
                <a:latin typeface="Times New Roman"/>
                <a:cs typeface="Times New Roman"/>
              </a:rPr>
              <a:t>now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90" dirty="0">
                <a:latin typeface="Times New Roman"/>
                <a:cs typeface="Times New Roman"/>
              </a:rPr>
              <a:t>max</a:t>
            </a:r>
            <a:r>
              <a:rPr sz="2600" spc="-120" dirty="0">
                <a:latin typeface="Times New Roman"/>
                <a:cs typeface="Times New Roman"/>
              </a:rPr>
              <a:t> </a:t>
            </a:r>
            <a:r>
              <a:rPr sz="2600" spc="130" dirty="0">
                <a:latin typeface="Times New Roman"/>
                <a:cs typeface="Times New Roman"/>
              </a:rPr>
              <a:t>element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Times New Roman"/>
                <a:cs typeface="Times New Roman"/>
              </a:rPr>
              <a:t>is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spc="145" dirty="0">
                <a:latin typeface="Times New Roman"/>
                <a:cs typeface="Times New Roman"/>
              </a:rPr>
              <a:t>at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Times New Roman"/>
                <a:cs typeface="Times New Roman"/>
              </a:rPr>
              <a:t>the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Times New Roman"/>
                <a:cs typeface="Times New Roman"/>
              </a:rPr>
              <a:t>end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of </a:t>
            </a:r>
            <a:r>
              <a:rPr sz="2600" spc="160" dirty="0">
                <a:latin typeface="Times New Roman"/>
                <a:cs typeface="Times New Roman"/>
              </a:rPr>
              <a:t>the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Times New Roman"/>
                <a:cs typeface="Times New Roman"/>
              </a:rPr>
              <a:t>array!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15" dirty="0">
                <a:latin typeface="Times New Roman"/>
                <a:cs typeface="Times New Roman"/>
              </a:rPr>
              <a:t>.</a:t>
            </a:r>
            <a:endParaRPr sz="2600" dirty="0">
              <a:latin typeface="Times New Roman"/>
              <a:cs typeface="Times New Roman"/>
            </a:endParaRPr>
          </a:p>
          <a:p>
            <a:pPr marL="353695" indent="-341630">
              <a:lnSpc>
                <a:spcPct val="100000"/>
              </a:lnSpc>
              <a:spcBef>
                <a:spcPts val="625"/>
              </a:spcBef>
              <a:buAutoNum type="arabicPeriod" startAt="4"/>
              <a:tabLst>
                <a:tab pos="354330" algn="l"/>
              </a:tabLst>
            </a:pPr>
            <a:r>
              <a:rPr sz="2600" spc="75" dirty="0">
                <a:latin typeface="Times New Roman"/>
                <a:cs typeface="Times New Roman"/>
              </a:rPr>
              <a:t>Discard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140" dirty="0">
                <a:latin typeface="Times New Roman"/>
                <a:cs typeface="Times New Roman"/>
              </a:rPr>
              <a:t>node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15" dirty="0">
                <a:latin typeface="Times New Roman"/>
                <a:cs typeface="Times New Roman"/>
              </a:rPr>
              <a:t>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90" dirty="0">
                <a:latin typeface="Times New Roman"/>
                <a:cs typeface="Times New Roman"/>
              </a:rPr>
              <a:t>from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135" dirty="0">
                <a:latin typeface="Times New Roman"/>
                <a:cs typeface="Times New Roman"/>
              </a:rPr>
              <a:t>heap</a:t>
            </a:r>
            <a:endParaRPr sz="2600" dirty="0">
              <a:latin typeface="Times New Roman"/>
              <a:cs typeface="Times New Roman"/>
            </a:endParaRPr>
          </a:p>
          <a:p>
            <a:pPr marL="755015">
              <a:lnSpc>
                <a:spcPct val="100000"/>
              </a:lnSpc>
              <a:spcBef>
                <a:spcPts val="625"/>
              </a:spcBef>
            </a:pPr>
            <a:r>
              <a:rPr sz="2600" spc="55" dirty="0">
                <a:latin typeface="Times New Roman"/>
                <a:cs typeface="Times New Roman"/>
              </a:rPr>
              <a:t>(by </a:t>
            </a:r>
            <a:r>
              <a:rPr sz="2600" spc="120" dirty="0">
                <a:latin typeface="Times New Roman"/>
                <a:cs typeface="Times New Roman"/>
              </a:rPr>
              <a:t>decrementing </a:t>
            </a:r>
            <a:r>
              <a:rPr sz="2600" spc="90" dirty="0">
                <a:latin typeface="Times New Roman"/>
                <a:cs typeface="Times New Roman"/>
              </a:rPr>
              <a:t>heap-size</a:t>
            </a:r>
            <a:r>
              <a:rPr sz="2600" spc="-445" dirty="0">
                <a:latin typeface="Times New Roman"/>
                <a:cs typeface="Times New Roman"/>
              </a:rPr>
              <a:t> </a:t>
            </a:r>
            <a:r>
              <a:rPr sz="2600" spc="60" dirty="0">
                <a:latin typeface="Times New Roman"/>
                <a:cs typeface="Times New Roman"/>
              </a:rPr>
              <a:t>variable).</a:t>
            </a:r>
            <a:endParaRPr sz="2600" dirty="0">
              <a:latin typeface="Times New Roman"/>
              <a:cs typeface="Times New Roman"/>
            </a:endParaRPr>
          </a:p>
          <a:p>
            <a:pPr marL="335915" marR="5080" indent="-335915">
              <a:lnSpc>
                <a:spcPct val="100000"/>
              </a:lnSpc>
              <a:spcBef>
                <a:spcPts val="625"/>
              </a:spcBef>
              <a:buAutoNum type="arabicPeriod" startAt="5"/>
              <a:tabLst>
                <a:tab pos="335915" algn="l"/>
              </a:tabLst>
            </a:pPr>
            <a:r>
              <a:rPr sz="2600" spc="50" dirty="0">
                <a:latin typeface="Times New Roman"/>
                <a:cs typeface="Times New Roman"/>
              </a:rPr>
              <a:t>New </a:t>
            </a:r>
            <a:r>
              <a:rPr sz="2600" spc="120" dirty="0">
                <a:latin typeface="Times New Roman"/>
                <a:cs typeface="Times New Roman"/>
              </a:rPr>
              <a:t>root </a:t>
            </a:r>
            <a:r>
              <a:rPr sz="2600" spc="75" dirty="0">
                <a:latin typeface="Times New Roman"/>
                <a:cs typeface="Times New Roman"/>
              </a:rPr>
              <a:t>may </a:t>
            </a:r>
            <a:r>
              <a:rPr sz="2600" spc="60" dirty="0">
                <a:latin typeface="Times New Roman"/>
                <a:cs typeface="Times New Roman"/>
              </a:rPr>
              <a:t>violate </a:t>
            </a:r>
            <a:r>
              <a:rPr sz="2600" spc="90" dirty="0">
                <a:latin typeface="Times New Roman"/>
                <a:cs typeface="Times New Roman"/>
              </a:rPr>
              <a:t>max </a:t>
            </a:r>
            <a:r>
              <a:rPr sz="2600" spc="135" dirty="0">
                <a:latin typeface="Times New Roman"/>
                <a:cs typeface="Times New Roman"/>
              </a:rPr>
              <a:t>heap </a:t>
            </a:r>
            <a:r>
              <a:rPr sz="2600" spc="70" dirty="0">
                <a:latin typeface="Times New Roman"/>
                <a:cs typeface="Times New Roman"/>
              </a:rPr>
              <a:t>property, </a:t>
            </a:r>
            <a:r>
              <a:rPr sz="2600" spc="170" dirty="0">
                <a:latin typeface="Times New Roman"/>
                <a:cs typeface="Times New Roman"/>
              </a:rPr>
              <a:t>but </a:t>
            </a:r>
            <a:r>
              <a:rPr sz="2600" spc="80" dirty="0">
                <a:latin typeface="Times New Roman"/>
                <a:cs typeface="Times New Roman"/>
              </a:rPr>
              <a:t>its  </a:t>
            </a:r>
            <a:r>
              <a:rPr sz="2600" spc="100" dirty="0">
                <a:latin typeface="Times New Roman"/>
                <a:cs typeface="Times New Roman"/>
              </a:rPr>
              <a:t>children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spc="90" dirty="0">
                <a:latin typeface="Times New Roman"/>
                <a:cs typeface="Times New Roman"/>
              </a:rPr>
              <a:t>are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90" dirty="0">
                <a:latin typeface="Times New Roman"/>
                <a:cs typeface="Times New Roman"/>
              </a:rPr>
              <a:t>max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90" dirty="0">
                <a:latin typeface="Times New Roman"/>
                <a:cs typeface="Times New Roman"/>
              </a:rPr>
              <a:t>heaps.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85" dirty="0">
                <a:latin typeface="Times New Roman"/>
                <a:cs typeface="Times New Roman"/>
              </a:rPr>
              <a:t>Run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65" dirty="0">
                <a:latin typeface="Times New Roman"/>
                <a:cs typeface="Times New Roman"/>
              </a:rPr>
              <a:t>max_heapify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130" dirty="0">
                <a:latin typeface="Times New Roman"/>
                <a:cs typeface="Times New Roman"/>
              </a:rPr>
              <a:t>to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Times New Roman"/>
                <a:cs typeface="Times New Roman"/>
              </a:rPr>
              <a:t>fix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85" dirty="0">
                <a:latin typeface="Times New Roman"/>
                <a:cs typeface="Times New Roman"/>
              </a:rPr>
              <a:t>this.</a:t>
            </a:r>
            <a:endParaRPr sz="2600" dirty="0">
              <a:latin typeface="Times New Roman"/>
              <a:cs typeface="Times New Roman"/>
            </a:endParaRPr>
          </a:p>
          <a:p>
            <a:pPr marL="358140" indent="-346075">
              <a:lnSpc>
                <a:spcPct val="100000"/>
              </a:lnSpc>
              <a:spcBef>
                <a:spcPts val="625"/>
              </a:spcBef>
              <a:buAutoNum type="arabicPeriod" startAt="5"/>
              <a:tabLst>
                <a:tab pos="358775" algn="l"/>
              </a:tabLst>
            </a:pPr>
            <a:r>
              <a:rPr sz="2600" spc="25" dirty="0">
                <a:latin typeface="Times New Roman"/>
                <a:cs typeface="Times New Roman"/>
              </a:rPr>
              <a:t>Go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spc="130" dirty="0">
                <a:latin typeface="Times New Roman"/>
                <a:cs typeface="Times New Roman"/>
              </a:rPr>
              <a:t>to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70" dirty="0">
                <a:latin typeface="Times New Roman"/>
                <a:cs typeface="Times New Roman"/>
              </a:rPr>
              <a:t>Step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2 </a:t>
            </a:r>
            <a:r>
              <a:rPr sz="2600" spc="90" dirty="0">
                <a:latin typeface="Times New Roman"/>
                <a:cs typeface="Times New Roman"/>
              </a:rPr>
              <a:t>unless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135" dirty="0">
                <a:latin typeface="Times New Roman"/>
                <a:cs typeface="Times New Roman"/>
              </a:rPr>
              <a:t>heap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is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b="1" spc="20" dirty="0">
                <a:solidFill>
                  <a:srgbClr val="C00000"/>
                </a:solidFill>
                <a:latin typeface="Arial"/>
                <a:cs typeface="Arial"/>
              </a:rPr>
              <a:t>empty</a:t>
            </a:r>
            <a:r>
              <a:rPr sz="2600" spc="20" dirty="0">
                <a:latin typeface="Times New Roman"/>
                <a:cs typeface="Times New Roman"/>
              </a:rPr>
              <a:t>.</a:t>
            </a:r>
            <a:endParaRPr sz="2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855440"/>
            <a:ext cx="6954011" cy="7059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0" b="1" i="1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HeapSort()</a:t>
            </a:r>
            <a:r>
              <a:rPr sz="4500" b="1" i="1" spc="-8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500" b="1" i="1" spc="-1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9" name="object 9"/>
          <p:cNvSpPr/>
          <p:nvPr/>
        </p:nvSpPr>
        <p:spPr>
          <a:xfrm>
            <a:off x="2667761" y="2928366"/>
            <a:ext cx="4114800" cy="1066800"/>
          </a:xfrm>
          <a:custGeom>
            <a:avLst/>
            <a:gdLst/>
            <a:ahLst/>
            <a:cxnLst/>
            <a:rect l="l" t="t" r="r" b="b"/>
            <a:pathLst>
              <a:path w="4114800" h="1066800">
                <a:moveTo>
                  <a:pt x="1828800" y="228600"/>
                </a:moveTo>
                <a:lnTo>
                  <a:pt x="1833444" y="182533"/>
                </a:lnTo>
                <a:lnTo>
                  <a:pt x="1846766" y="139624"/>
                </a:lnTo>
                <a:lnTo>
                  <a:pt x="1867845" y="100793"/>
                </a:lnTo>
                <a:lnTo>
                  <a:pt x="1895760" y="66960"/>
                </a:lnTo>
                <a:lnTo>
                  <a:pt x="1929593" y="39045"/>
                </a:lnTo>
                <a:lnTo>
                  <a:pt x="1968424" y="17966"/>
                </a:lnTo>
                <a:lnTo>
                  <a:pt x="2011333" y="4644"/>
                </a:lnTo>
                <a:lnTo>
                  <a:pt x="2057400" y="0"/>
                </a:lnTo>
                <a:lnTo>
                  <a:pt x="2103466" y="4644"/>
                </a:lnTo>
                <a:lnTo>
                  <a:pt x="2146375" y="17966"/>
                </a:lnTo>
                <a:lnTo>
                  <a:pt x="2185206" y="39045"/>
                </a:lnTo>
                <a:lnTo>
                  <a:pt x="2219039" y="66960"/>
                </a:lnTo>
                <a:lnTo>
                  <a:pt x="2246954" y="100793"/>
                </a:lnTo>
                <a:lnTo>
                  <a:pt x="2268033" y="139624"/>
                </a:lnTo>
                <a:lnTo>
                  <a:pt x="2281355" y="182533"/>
                </a:lnTo>
                <a:lnTo>
                  <a:pt x="2286000" y="228600"/>
                </a:lnTo>
                <a:lnTo>
                  <a:pt x="2281355" y="274666"/>
                </a:lnTo>
                <a:lnTo>
                  <a:pt x="2268033" y="317575"/>
                </a:lnTo>
                <a:lnTo>
                  <a:pt x="2246954" y="356406"/>
                </a:lnTo>
                <a:lnTo>
                  <a:pt x="2219039" y="390239"/>
                </a:lnTo>
                <a:lnTo>
                  <a:pt x="2185206" y="418154"/>
                </a:lnTo>
                <a:lnTo>
                  <a:pt x="2146375" y="439233"/>
                </a:lnTo>
                <a:lnTo>
                  <a:pt x="2103466" y="452555"/>
                </a:lnTo>
                <a:lnTo>
                  <a:pt x="2057400" y="457200"/>
                </a:lnTo>
                <a:lnTo>
                  <a:pt x="2011333" y="452555"/>
                </a:lnTo>
                <a:lnTo>
                  <a:pt x="1968424" y="439233"/>
                </a:lnTo>
                <a:lnTo>
                  <a:pt x="1929593" y="418154"/>
                </a:lnTo>
                <a:lnTo>
                  <a:pt x="1895760" y="390239"/>
                </a:lnTo>
                <a:lnTo>
                  <a:pt x="1867845" y="356406"/>
                </a:lnTo>
                <a:lnTo>
                  <a:pt x="1846766" y="317575"/>
                </a:lnTo>
                <a:lnTo>
                  <a:pt x="1833444" y="274666"/>
                </a:lnTo>
                <a:lnTo>
                  <a:pt x="1828800" y="228600"/>
                </a:lnTo>
                <a:close/>
              </a:path>
              <a:path w="4114800" h="1066800">
                <a:moveTo>
                  <a:pt x="0" y="838200"/>
                </a:moveTo>
                <a:lnTo>
                  <a:pt x="4644" y="792133"/>
                </a:lnTo>
                <a:lnTo>
                  <a:pt x="17966" y="749224"/>
                </a:lnTo>
                <a:lnTo>
                  <a:pt x="39045" y="710393"/>
                </a:lnTo>
                <a:lnTo>
                  <a:pt x="66960" y="676560"/>
                </a:lnTo>
                <a:lnTo>
                  <a:pt x="100793" y="648645"/>
                </a:lnTo>
                <a:lnTo>
                  <a:pt x="139624" y="627566"/>
                </a:lnTo>
                <a:lnTo>
                  <a:pt x="182533" y="614244"/>
                </a:lnTo>
                <a:lnTo>
                  <a:pt x="228600" y="609600"/>
                </a:lnTo>
                <a:lnTo>
                  <a:pt x="274666" y="614244"/>
                </a:lnTo>
                <a:lnTo>
                  <a:pt x="317575" y="627566"/>
                </a:lnTo>
                <a:lnTo>
                  <a:pt x="356406" y="648645"/>
                </a:lnTo>
                <a:lnTo>
                  <a:pt x="390239" y="676560"/>
                </a:lnTo>
                <a:lnTo>
                  <a:pt x="418154" y="710393"/>
                </a:lnTo>
                <a:lnTo>
                  <a:pt x="439233" y="749224"/>
                </a:lnTo>
                <a:lnTo>
                  <a:pt x="452555" y="792133"/>
                </a:lnTo>
                <a:lnTo>
                  <a:pt x="457200" y="838200"/>
                </a:lnTo>
                <a:lnTo>
                  <a:pt x="452555" y="884266"/>
                </a:lnTo>
                <a:lnTo>
                  <a:pt x="439233" y="927175"/>
                </a:lnTo>
                <a:lnTo>
                  <a:pt x="418154" y="966006"/>
                </a:lnTo>
                <a:lnTo>
                  <a:pt x="390239" y="999839"/>
                </a:lnTo>
                <a:lnTo>
                  <a:pt x="356406" y="1027754"/>
                </a:lnTo>
                <a:lnTo>
                  <a:pt x="317575" y="1048833"/>
                </a:lnTo>
                <a:lnTo>
                  <a:pt x="274666" y="1062155"/>
                </a:lnTo>
                <a:lnTo>
                  <a:pt x="228600" y="1066800"/>
                </a:lnTo>
                <a:lnTo>
                  <a:pt x="182533" y="1062155"/>
                </a:lnTo>
                <a:lnTo>
                  <a:pt x="139624" y="1048833"/>
                </a:lnTo>
                <a:lnTo>
                  <a:pt x="100793" y="1027754"/>
                </a:lnTo>
                <a:lnTo>
                  <a:pt x="66960" y="999839"/>
                </a:lnTo>
                <a:lnTo>
                  <a:pt x="39045" y="966006"/>
                </a:lnTo>
                <a:lnTo>
                  <a:pt x="17966" y="927175"/>
                </a:lnTo>
                <a:lnTo>
                  <a:pt x="4644" y="884266"/>
                </a:lnTo>
                <a:lnTo>
                  <a:pt x="0" y="838200"/>
                </a:lnTo>
                <a:close/>
              </a:path>
              <a:path w="4114800" h="1066800">
                <a:moveTo>
                  <a:pt x="3657600" y="838200"/>
                </a:moveTo>
                <a:lnTo>
                  <a:pt x="3662244" y="792133"/>
                </a:lnTo>
                <a:lnTo>
                  <a:pt x="3675566" y="749224"/>
                </a:lnTo>
                <a:lnTo>
                  <a:pt x="3696645" y="710393"/>
                </a:lnTo>
                <a:lnTo>
                  <a:pt x="3724560" y="676560"/>
                </a:lnTo>
                <a:lnTo>
                  <a:pt x="3758393" y="648645"/>
                </a:lnTo>
                <a:lnTo>
                  <a:pt x="3797224" y="627566"/>
                </a:lnTo>
                <a:lnTo>
                  <a:pt x="3840133" y="614244"/>
                </a:lnTo>
                <a:lnTo>
                  <a:pt x="3886199" y="609600"/>
                </a:lnTo>
                <a:lnTo>
                  <a:pt x="3932266" y="614244"/>
                </a:lnTo>
                <a:lnTo>
                  <a:pt x="3975175" y="627566"/>
                </a:lnTo>
                <a:lnTo>
                  <a:pt x="4014006" y="648645"/>
                </a:lnTo>
                <a:lnTo>
                  <a:pt x="4047839" y="676560"/>
                </a:lnTo>
                <a:lnTo>
                  <a:pt x="4075754" y="710393"/>
                </a:lnTo>
                <a:lnTo>
                  <a:pt x="4096833" y="749224"/>
                </a:lnTo>
                <a:lnTo>
                  <a:pt x="4110155" y="792133"/>
                </a:lnTo>
                <a:lnTo>
                  <a:pt x="4114799" y="838200"/>
                </a:lnTo>
                <a:lnTo>
                  <a:pt x="4110155" y="884266"/>
                </a:lnTo>
                <a:lnTo>
                  <a:pt x="4096833" y="927175"/>
                </a:lnTo>
                <a:lnTo>
                  <a:pt x="4075754" y="966006"/>
                </a:lnTo>
                <a:lnTo>
                  <a:pt x="4047839" y="999839"/>
                </a:lnTo>
                <a:lnTo>
                  <a:pt x="4014006" y="1027754"/>
                </a:lnTo>
                <a:lnTo>
                  <a:pt x="3975175" y="1048833"/>
                </a:lnTo>
                <a:lnTo>
                  <a:pt x="3932266" y="1062155"/>
                </a:lnTo>
                <a:lnTo>
                  <a:pt x="3886199" y="1066800"/>
                </a:lnTo>
                <a:lnTo>
                  <a:pt x="3840133" y="1062155"/>
                </a:lnTo>
                <a:lnTo>
                  <a:pt x="3797224" y="1048833"/>
                </a:lnTo>
                <a:lnTo>
                  <a:pt x="3758393" y="1027754"/>
                </a:lnTo>
                <a:lnTo>
                  <a:pt x="3724560" y="999839"/>
                </a:lnTo>
                <a:lnTo>
                  <a:pt x="3696645" y="966006"/>
                </a:lnTo>
                <a:lnTo>
                  <a:pt x="3675566" y="927175"/>
                </a:lnTo>
                <a:lnTo>
                  <a:pt x="3662244" y="884266"/>
                </a:lnTo>
                <a:lnTo>
                  <a:pt x="3657600" y="838200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435090" y="3584575"/>
            <a:ext cx="24002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spc="-270" dirty="0">
                <a:latin typeface="Arial"/>
                <a:cs typeface="Arial"/>
              </a:rPr>
              <a:t>10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277111" y="3319271"/>
            <a:ext cx="6438900" cy="1914525"/>
            <a:chOff x="1277111" y="3319271"/>
            <a:chExt cx="6438900" cy="1914525"/>
          </a:xfrm>
        </p:grpSpPr>
        <p:sp>
          <p:nvSpPr>
            <p:cNvPr id="12" name="object 12"/>
            <p:cNvSpPr/>
            <p:nvPr/>
          </p:nvSpPr>
          <p:spPr>
            <a:xfrm>
              <a:off x="1753361" y="3338321"/>
              <a:ext cx="2809875" cy="1266825"/>
            </a:xfrm>
            <a:custGeom>
              <a:avLst/>
              <a:gdLst/>
              <a:ahLst/>
              <a:cxnLst/>
              <a:rect l="l" t="t" r="r" b="b"/>
              <a:pathLst>
                <a:path w="2809875" h="1266825">
                  <a:moveTo>
                    <a:pt x="2809493" y="0"/>
                  </a:moveTo>
                  <a:lnTo>
                    <a:pt x="1304544" y="247650"/>
                  </a:lnTo>
                </a:path>
                <a:path w="2809875" h="1266825">
                  <a:moveTo>
                    <a:pt x="0" y="1037844"/>
                  </a:moveTo>
                  <a:lnTo>
                    <a:pt x="4644" y="991777"/>
                  </a:lnTo>
                  <a:lnTo>
                    <a:pt x="17966" y="948868"/>
                  </a:lnTo>
                  <a:lnTo>
                    <a:pt x="39045" y="910037"/>
                  </a:lnTo>
                  <a:lnTo>
                    <a:pt x="66960" y="876204"/>
                  </a:lnTo>
                  <a:lnTo>
                    <a:pt x="100793" y="848289"/>
                  </a:lnTo>
                  <a:lnTo>
                    <a:pt x="139624" y="827210"/>
                  </a:lnTo>
                  <a:lnTo>
                    <a:pt x="182533" y="813888"/>
                  </a:lnTo>
                  <a:lnTo>
                    <a:pt x="228600" y="809244"/>
                  </a:lnTo>
                  <a:lnTo>
                    <a:pt x="274666" y="813888"/>
                  </a:lnTo>
                  <a:lnTo>
                    <a:pt x="317575" y="827210"/>
                  </a:lnTo>
                  <a:lnTo>
                    <a:pt x="356406" y="848289"/>
                  </a:lnTo>
                  <a:lnTo>
                    <a:pt x="390239" y="876204"/>
                  </a:lnTo>
                  <a:lnTo>
                    <a:pt x="418154" y="910037"/>
                  </a:lnTo>
                  <a:lnTo>
                    <a:pt x="439233" y="948868"/>
                  </a:lnTo>
                  <a:lnTo>
                    <a:pt x="452555" y="991777"/>
                  </a:lnTo>
                  <a:lnTo>
                    <a:pt x="457200" y="1037844"/>
                  </a:lnTo>
                  <a:lnTo>
                    <a:pt x="452555" y="1083910"/>
                  </a:lnTo>
                  <a:lnTo>
                    <a:pt x="439233" y="1126819"/>
                  </a:lnTo>
                  <a:lnTo>
                    <a:pt x="418154" y="1165650"/>
                  </a:lnTo>
                  <a:lnTo>
                    <a:pt x="390239" y="1199483"/>
                  </a:lnTo>
                  <a:lnTo>
                    <a:pt x="356406" y="1227398"/>
                  </a:lnTo>
                  <a:lnTo>
                    <a:pt x="317575" y="1248477"/>
                  </a:lnTo>
                  <a:lnTo>
                    <a:pt x="274666" y="1261799"/>
                  </a:lnTo>
                  <a:lnTo>
                    <a:pt x="228600" y="1266444"/>
                  </a:lnTo>
                  <a:lnTo>
                    <a:pt x="182533" y="1261799"/>
                  </a:lnTo>
                  <a:lnTo>
                    <a:pt x="139624" y="1248477"/>
                  </a:lnTo>
                  <a:lnTo>
                    <a:pt x="100793" y="1227398"/>
                  </a:lnTo>
                  <a:lnTo>
                    <a:pt x="66960" y="1199483"/>
                  </a:lnTo>
                  <a:lnTo>
                    <a:pt x="39045" y="1165650"/>
                  </a:lnTo>
                  <a:lnTo>
                    <a:pt x="17966" y="1126819"/>
                  </a:lnTo>
                  <a:lnTo>
                    <a:pt x="4644" y="1083910"/>
                  </a:lnTo>
                  <a:lnTo>
                    <a:pt x="0" y="1037844"/>
                  </a:lnTo>
                  <a:close/>
                </a:path>
                <a:path w="2809875" h="1266825">
                  <a:moveTo>
                    <a:pt x="980694" y="609600"/>
                  </a:moveTo>
                  <a:lnTo>
                    <a:pt x="390144" y="857250"/>
                  </a:lnTo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96161" y="47571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599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199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599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96161" y="4557521"/>
              <a:ext cx="523875" cy="657225"/>
            </a:xfrm>
            <a:custGeom>
              <a:avLst/>
              <a:gdLst/>
              <a:ahLst/>
              <a:cxnLst/>
              <a:rect l="l" t="t" r="r" b="b"/>
              <a:pathLst>
                <a:path w="523875" h="657225">
                  <a:moveTo>
                    <a:pt x="0" y="428244"/>
                  </a:moveTo>
                  <a:lnTo>
                    <a:pt x="4644" y="382177"/>
                  </a:lnTo>
                  <a:lnTo>
                    <a:pt x="17966" y="339268"/>
                  </a:lnTo>
                  <a:lnTo>
                    <a:pt x="39045" y="300437"/>
                  </a:lnTo>
                  <a:lnTo>
                    <a:pt x="66960" y="266604"/>
                  </a:lnTo>
                  <a:lnTo>
                    <a:pt x="100793" y="238689"/>
                  </a:lnTo>
                  <a:lnTo>
                    <a:pt x="139624" y="217610"/>
                  </a:lnTo>
                  <a:lnTo>
                    <a:pt x="182533" y="204288"/>
                  </a:lnTo>
                  <a:lnTo>
                    <a:pt x="228600" y="199644"/>
                  </a:lnTo>
                  <a:lnTo>
                    <a:pt x="274666" y="204288"/>
                  </a:lnTo>
                  <a:lnTo>
                    <a:pt x="317575" y="217610"/>
                  </a:lnTo>
                  <a:lnTo>
                    <a:pt x="356406" y="238689"/>
                  </a:lnTo>
                  <a:lnTo>
                    <a:pt x="390239" y="266604"/>
                  </a:lnTo>
                  <a:lnTo>
                    <a:pt x="418154" y="300437"/>
                  </a:lnTo>
                  <a:lnTo>
                    <a:pt x="439233" y="339268"/>
                  </a:lnTo>
                  <a:lnTo>
                    <a:pt x="452555" y="382177"/>
                  </a:lnTo>
                  <a:lnTo>
                    <a:pt x="457200" y="428244"/>
                  </a:lnTo>
                  <a:lnTo>
                    <a:pt x="452555" y="474310"/>
                  </a:lnTo>
                  <a:lnTo>
                    <a:pt x="439233" y="517219"/>
                  </a:lnTo>
                  <a:lnTo>
                    <a:pt x="418154" y="556050"/>
                  </a:lnTo>
                  <a:lnTo>
                    <a:pt x="390239" y="589883"/>
                  </a:lnTo>
                  <a:lnTo>
                    <a:pt x="356406" y="617798"/>
                  </a:lnTo>
                  <a:lnTo>
                    <a:pt x="317575" y="638877"/>
                  </a:lnTo>
                  <a:lnTo>
                    <a:pt x="274666" y="652199"/>
                  </a:lnTo>
                  <a:lnTo>
                    <a:pt x="228600" y="656844"/>
                  </a:lnTo>
                  <a:lnTo>
                    <a:pt x="182533" y="652199"/>
                  </a:lnTo>
                  <a:lnTo>
                    <a:pt x="139624" y="638877"/>
                  </a:lnTo>
                  <a:lnTo>
                    <a:pt x="100793" y="617798"/>
                  </a:lnTo>
                  <a:lnTo>
                    <a:pt x="66960" y="589883"/>
                  </a:lnTo>
                  <a:lnTo>
                    <a:pt x="39045" y="556050"/>
                  </a:lnTo>
                  <a:lnTo>
                    <a:pt x="17966" y="517219"/>
                  </a:lnTo>
                  <a:lnTo>
                    <a:pt x="4644" y="474310"/>
                  </a:lnTo>
                  <a:lnTo>
                    <a:pt x="0" y="428244"/>
                  </a:lnTo>
                  <a:close/>
                </a:path>
                <a:path w="523875" h="657225">
                  <a:moveTo>
                    <a:pt x="523494" y="0"/>
                  </a:moveTo>
                  <a:lnTo>
                    <a:pt x="390144" y="247650"/>
                  </a:lnTo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10561" y="47571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599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199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599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143505" y="3947921"/>
              <a:ext cx="1896110" cy="1266825"/>
            </a:xfrm>
            <a:custGeom>
              <a:avLst/>
              <a:gdLst/>
              <a:ahLst/>
              <a:cxnLst/>
              <a:rect l="l" t="t" r="r" b="b"/>
              <a:pathLst>
                <a:path w="1896110" h="1266825">
                  <a:moveTo>
                    <a:pt x="67056" y="1037844"/>
                  </a:moveTo>
                  <a:lnTo>
                    <a:pt x="71700" y="991777"/>
                  </a:lnTo>
                  <a:lnTo>
                    <a:pt x="85022" y="948868"/>
                  </a:lnTo>
                  <a:lnTo>
                    <a:pt x="106101" y="910037"/>
                  </a:lnTo>
                  <a:lnTo>
                    <a:pt x="134016" y="876204"/>
                  </a:lnTo>
                  <a:lnTo>
                    <a:pt x="167849" y="848289"/>
                  </a:lnTo>
                  <a:lnTo>
                    <a:pt x="206680" y="827210"/>
                  </a:lnTo>
                  <a:lnTo>
                    <a:pt x="249589" y="813888"/>
                  </a:lnTo>
                  <a:lnTo>
                    <a:pt x="295656" y="809244"/>
                  </a:lnTo>
                  <a:lnTo>
                    <a:pt x="341722" y="813888"/>
                  </a:lnTo>
                  <a:lnTo>
                    <a:pt x="384631" y="827210"/>
                  </a:lnTo>
                  <a:lnTo>
                    <a:pt x="423462" y="848289"/>
                  </a:lnTo>
                  <a:lnTo>
                    <a:pt x="457295" y="876204"/>
                  </a:lnTo>
                  <a:lnTo>
                    <a:pt x="485210" y="910037"/>
                  </a:lnTo>
                  <a:lnTo>
                    <a:pt x="506289" y="948868"/>
                  </a:lnTo>
                  <a:lnTo>
                    <a:pt x="519611" y="991777"/>
                  </a:lnTo>
                  <a:lnTo>
                    <a:pt x="524256" y="1037844"/>
                  </a:lnTo>
                  <a:lnTo>
                    <a:pt x="519611" y="1083910"/>
                  </a:lnTo>
                  <a:lnTo>
                    <a:pt x="506289" y="1126819"/>
                  </a:lnTo>
                  <a:lnTo>
                    <a:pt x="485210" y="1165650"/>
                  </a:lnTo>
                  <a:lnTo>
                    <a:pt x="457295" y="1199483"/>
                  </a:lnTo>
                  <a:lnTo>
                    <a:pt x="423462" y="1227398"/>
                  </a:lnTo>
                  <a:lnTo>
                    <a:pt x="384631" y="1248477"/>
                  </a:lnTo>
                  <a:lnTo>
                    <a:pt x="341722" y="1261799"/>
                  </a:lnTo>
                  <a:lnTo>
                    <a:pt x="295656" y="1266444"/>
                  </a:lnTo>
                  <a:lnTo>
                    <a:pt x="249589" y="1261799"/>
                  </a:lnTo>
                  <a:lnTo>
                    <a:pt x="206680" y="1248477"/>
                  </a:lnTo>
                  <a:lnTo>
                    <a:pt x="167849" y="1227398"/>
                  </a:lnTo>
                  <a:lnTo>
                    <a:pt x="134016" y="1199483"/>
                  </a:lnTo>
                  <a:lnTo>
                    <a:pt x="106101" y="1165650"/>
                  </a:lnTo>
                  <a:lnTo>
                    <a:pt x="85022" y="1126819"/>
                  </a:lnTo>
                  <a:lnTo>
                    <a:pt x="71700" y="1083910"/>
                  </a:lnTo>
                  <a:lnTo>
                    <a:pt x="67056" y="1037844"/>
                  </a:lnTo>
                  <a:close/>
                </a:path>
                <a:path w="1896110" h="1266825">
                  <a:moveTo>
                    <a:pt x="0" y="609600"/>
                  </a:moveTo>
                  <a:lnTo>
                    <a:pt x="133350" y="857250"/>
                  </a:lnTo>
                </a:path>
                <a:path w="1896110" h="1266825">
                  <a:moveTo>
                    <a:pt x="1438656" y="428244"/>
                  </a:moveTo>
                  <a:lnTo>
                    <a:pt x="1443300" y="382177"/>
                  </a:lnTo>
                  <a:lnTo>
                    <a:pt x="1456622" y="339268"/>
                  </a:lnTo>
                  <a:lnTo>
                    <a:pt x="1477701" y="300437"/>
                  </a:lnTo>
                  <a:lnTo>
                    <a:pt x="1505616" y="266604"/>
                  </a:lnTo>
                  <a:lnTo>
                    <a:pt x="1539449" y="238689"/>
                  </a:lnTo>
                  <a:lnTo>
                    <a:pt x="1578280" y="217610"/>
                  </a:lnTo>
                  <a:lnTo>
                    <a:pt x="1621189" y="204288"/>
                  </a:lnTo>
                  <a:lnTo>
                    <a:pt x="1667256" y="199644"/>
                  </a:lnTo>
                  <a:lnTo>
                    <a:pt x="1713322" y="204288"/>
                  </a:lnTo>
                  <a:lnTo>
                    <a:pt x="1756231" y="217610"/>
                  </a:lnTo>
                  <a:lnTo>
                    <a:pt x="1795062" y="238689"/>
                  </a:lnTo>
                  <a:lnTo>
                    <a:pt x="1828895" y="266604"/>
                  </a:lnTo>
                  <a:lnTo>
                    <a:pt x="1856810" y="300437"/>
                  </a:lnTo>
                  <a:lnTo>
                    <a:pt x="1877889" y="339268"/>
                  </a:lnTo>
                  <a:lnTo>
                    <a:pt x="1891211" y="382177"/>
                  </a:lnTo>
                  <a:lnTo>
                    <a:pt x="1895856" y="428244"/>
                  </a:lnTo>
                  <a:lnTo>
                    <a:pt x="1891211" y="474310"/>
                  </a:lnTo>
                  <a:lnTo>
                    <a:pt x="1877889" y="517219"/>
                  </a:lnTo>
                  <a:lnTo>
                    <a:pt x="1856810" y="556050"/>
                  </a:lnTo>
                  <a:lnTo>
                    <a:pt x="1828895" y="589883"/>
                  </a:lnTo>
                  <a:lnTo>
                    <a:pt x="1795062" y="617798"/>
                  </a:lnTo>
                  <a:lnTo>
                    <a:pt x="1756231" y="638877"/>
                  </a:lnTo>
                  <a:lnTo>
                    <a:pt x="1713322" y="652199"/>
                  </a:lnTo>
                  <a:lnTo>
                    <a:pt x="1667256" y="656844"/>
                  </a:lnTo>
                  <a:lnTo>
                    <a:pt x="1621189" y="652199"/>
                  </a:lnTo>
                  <a:lnTo>
                    <a:pt x="1578280" y="638877"/>
                  </a:lnTo>
                  <a:lnTo>
                    <a:pt x="1539449" y="617798"/>
                  </a:lnTo>
                  <a:lnTo>
                    <a:pt x="1505616" y="589883"/>
                  </a:lnTo>
                  <a:lnTo>
                    <a:pt x="1477701" y="556050"/>
                  </a:lnTo>
                  <a:lnTo>
                    <a:pt x="1456622" y="517219"/>
                  </a:lnTo>
                  <a:lnTo>
                    <a:pt x="1443300" y="474310"/>
                  </a:lnTo>
                  <a:lnTo>
                    <a:pt x="1438656" y="428244"/>
                  </a:lnTo>
                  <a:close/>
                </a:path>
                <a:path w="1896110" h="1266825">
                  <a:moveTo>
                    <a:pt x="914400" y="0"/>
                  </a:moveTo>
                  <a:lnTo>
                    <a:pt x="1504949" y="247650"/>
                  </a:lnTo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24961" y="47571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599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199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599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124961" y="3338321"/>
              <a:ext cx="3267075" cy="1876425"/>
            </a:xfrm>
            <a:custGeom>
              <a:avLst/>
              <a:gdLst/>
              <a:ahLst/>
              <a:cxnLst/>
              <a:rect l="l" t="t" r="r" b="b"/>
              <a:pathLst>
                <a:path w="3267075" h="1876425">
                  <a:moveTo>
                    <a:pt x="0" y="1647444"/>
                  </a:moveTo>
                  <a:lnTo>
                    <a:pt x="4644" y="1601377"/>
                  </a:lnTo>
                  <a:lnTo>
                    <a:pt x="17966" y="1558468"/>
                  </a:lnTo>
                  <a:lnTo>
                    <a:pt x="39045" y="1519637"/>
                  </a:lnTo>
                  <a:lnTo>
                    <a:pt x="66960" y="1485804"/>
                  </a:lnTo>
                  <a:lnTo>
                    <a:pt x="100793" y="1457889"/>
                  </a:lnTo>
                  <a:lnTo>
                    <a:pt x="139624" y="1436810"/>
                  </a:lnTo>
                  <a:lnTo>
                    <a:pt x="182533" y="1423488"/>
                  </a:lnTo>
                  <a:lnTo>
                    <a:pt x="228600" y="1418844"/>
                  </a:lnTo>
                  <a:lnTo>
                    <a:pt x="274666" y="1423488"/>
                  </a:lnTo>
                  <a:lnTo>
                    <a:pt x="317575" y="1436810"/>
                  </a:lnTo>
                  <a:lnTo>
                    <a:pt x="356406" y="1457889"/>
                  </a:lnTo>
                  <a:lnTo>
                    <a:pt x="390239" y="1485804"/>
                  </a:lnTo>
                  <a:lnTo>
                    <a:pt x="418154" y="1519637"/>
                  </a:lnTo>
                  <a:lnTo>
                    <a:pt x="439233" y="1558468"/>
                  </a:lnTo>
                  <a:lnTo>
                    <a:pt x="452555" y="1601377"/>
                  </a:lnTo>
                  <a:lnTo>
                    <a:pt x="457200" y="1647444"/>
                  </a:lnTo>
                  <a:lnTo>
                    <a:pt x="452555" y="1693510"/>
                  </a:lnTo>
                  <a:lnTo>
                    <a:pt x="439233" y="1736419"/>
                  </a:lnTo>
                  <a:lnTo>
                    <a:pt x="418154" y="1775250"/>
                  </a:lnTo>
                  <a:lnTo>
                    <a:pt x="390239" y="1809083"/>
                  </a:lnTo>
                  <a:lnTo>
                    <a:pt x="356406" y="1836998"/>
                  </a:lnTo>
                  <a:lnTo>
                    <a:pt x="317575" y="1858077"/>
                  </a:lnTo>
                  <a:lnTo>
                    <a:pt x="274666" y="1871399"/>
                  </a:lnTo>
                  <a:lnTo>
                    <a:pt x="228600" y="1876044"/>
                  </a:lnTo>
                  <a:lnTo>
                    <a:pt x="182533" y="1871399"/>
                  </a:lnTo>
                  <a:lnTo>
                    <a:pt x="139624" y="1858077"/>
                  </a:lnTo>
                  <a:lnTo>
                    <a:pt x="100793" y="1836998"/>
                  </a:lnTo>
                  <a:lnTo>
                    <a:pt x="66960" y="1809083"/>
                  </a:lnTo>
                  <a:lnTo>
                    <a:pt x="39045" y="1775250"/>
                  </a:lnTo>
                  <a:lnTo>
                    <a:pt x="17966" y="1736419"/>
                  </a:lnTo>
                  <a:lnTo>
                    <a:pt x="4644" y="1693510"/>
                  </a:lnTo>
                  <a:lnTo>
                    <a:pt x="0" y="1647444"/>
                  </a:lnTo>
                  <a:close/>
                </a:path>
                <a:path w="3267075" h="1876425">
                  <a:moveTo>
                    <a:pt x="523493" y="1219200"/>
                  </a:moveTo>
                  <a:lnTo>
                    <a:pt x="390143" y="1466850"/>
                  </a:lnTo>
                </a:path>
                <a:path w="3267075" h="1876425">
                  <a:moveTo>
                    <a:pt x="1761743" y="0"/>
                  </a:moveTo>
                  <a:lnTo>
                    <a:pt x="3266693" y="247650"/>
                  </a:lnTo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239761" y="41475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599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199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599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715505" y="3947921"/>
              <a:ext cx="981710" cy="657225"/>
            </a:xfrm>
            <a:custGeom>
              <a:avLst/>
              <a:gdLst/>
              <a:ahLst/>
              <a:cxnLst/>
              <a:rect l="l" t="t" r="r" b="b"/>
              <a:pathLst>
                <a:path w="981709" h="657225">
                  <a:moveTo>
                    <a:pt x="524255" y="428244"/>
                  </a:moveTo>
                  <a:lnTo>
                    <a:pt x="528900" y="382177"/>
                  </a:lnTo>
                  <a:lnTo>
                    <a:pt x="542222" y="339268"/>
                  </a:lnTo>
                  <a:lnTo>
                    <a:pt x="563301" y="300437"/>
                  </a:lnTo>
                  <a:lnTo>
                    <a:pt x="591216" y="266604"/>
                  </a:lnTo>
                  <a:lnTo>
                    <a:pt x="625049" y="238689"/>
                  </a:lnTo>
                  <a:lnTo>
                    <a:pt x="663880" y="217610"/>
                  </a:lnTo>
                  <a:lnTo>
                    <a:pt x="706789" y="204288"/>
                  </a:lnTo>
                  <a:lnTo>
                    <a:pt x="752855" y="199644"/>
                  </a:lnTo>
                  <a:lnTo>
                    <a:pt x="798922" y="204288"/>
                  </a:lnTo>
                  <a:lnTo>
                    <a:pt x="841831" y="217610"/>
                  </a:lnTo>
                  <a:lnTo>
                    <a:pt x="880662" y="238689"/>
                  </a:lnTo>
                  <a:lnTo>
                    <a:pt x="914495" y="266604"/>
                  </a:lnTo>
                  <a:lnTo>
                    <a:pt x="942410" y="300437"/>
                  </a:lnTo>
                  <a:lnTo>
                    <a:pt x="963489" y="339268"/>
                  </a:lnTo>
                  <a:lnTo>
                    <a:pt x="976811" y="382177"/>
                  </a:lnTo>
                  <a:lnTo>
                    <a:pt x="981455" y="428244"/>
                  </a:lnTo>
                  <a:lnTo>
                    <a:pt x="976811" y="474310"/>
                  </a:lnTo>
                  <a:lnTo>
                    <a:pt x="963489" y="517219"/>
                  </a:lnTo>
                  <a:lnTo>
                    <a:pt x="942410" y="556050"/>
                  </a:lnTo>
                  <a:lnTo>
                    <a:pt x="914495" y="589883"/>
                  </a:lnTo>
                  <a:lnTo>
                    <a:pt x="880662" y="617798"/>
                  </a:lnTo>
                  <a:lnTo>
                    <a:pt x="841831" y="638877"/>
                  </a:lnTo>
                  <a:lnTo>
                    <a:pt x="798922" y="652199"/>
                  </a:lnTo>
                  <a:lnTo>
                    <a:pt x="752855" y="656844"/>
                  </a:lnTo>
                  <a:lnTo>
                    <a:pt x="706789" y="652199"/>
                  </a:lnTo>
                  <a:lnTo>
                    <a:pt x="663880" y="638877"/>
                  </a:lnTo>
                  <a:lnTo>
                    <a:pt x="625049" y="617798"/>
                  </a:lnTo>
                  <a:lnTo>
                    <a:pt x="591216" y="589883"/>
                  </a:lnTo>
                  <a:lnTo>
                    <a:pt x="563301" y="556050"/>
                  </a:lnTo>
                  <a:lnTo>
                    <a:pt x="542222" y="517219"/>
                  </a:lnTo>
                  <a:lnTo>
                    <a:pt x="528900" y="474310"/>
                  </a:lnTo>
                  <a:lnTo>
                    <a:pt x="524255" y="428244"/>
                  </a:lnTo>
                  <a:close/>
                </a:path>
                <a:path w="981709" h="657225">
                  <a:moveTo>
                    <a:pt x="0" y="0"/>
                  </a:moveTo>
                  <a:lnTo>
                    <a:pt x="590550" y="247650"/>
                  </a:lnTo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410961" y="41475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599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199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599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410961" y="3947921"/>
              <a:ext cx="981075" cy="657225"/>
            </a:xfrm>
            <a:custGeom>
              <a:avLst/>
              <a:gdLst/>
              <a:ahLst/>
              <a:cxnLst/>
              <a:rect l="l" t="t" r="r" b="b"/>
              <a:pathLst>
                <a:path w="981075" h="657225">
                  <a:moveTo>
                    <a:pt x="0" y="428244"/>
                  </a:moveTo>
                  <a:lnTo>
                    <a:pt x="4644" y="382177"/>
                  </a:lnTo>
                  <a:lnTo>
                    <a:pt x="17966" y="339268"/>
                  </a:lnTo>
                  <a:lnTo>
                    <a:pt x="39045" y="300437"/>
                  </a:lnTo>
                  <a:lnTo>
                    <a:pt x="66960" y="266604"/>
                  </a:lnTo>
                  <a:lnTo>
                    <a:pt x="100793" y="238689"/>
                  </a:lnTo>
                  <a:lnTo>
                    <a:pt x="139624" y="217610"/>
                  </a:lnTo>
                  <a:lnTo>
                    <a:pt x="182533" y="204288"/>
                  </a:lnTo>
                  <a:lnTo>
                    <a:pt x="228600" y="199644"/>
                  </a:lnTo>
                  <a:lnTo>
                    <a:pt x="274666" y="204288"/>
                  </a:lnTo>
                  <a:lnTo>
                    <a:pt x="317575" y="217610"/>
                  </a:lnTo>
                  <a:lnTo>
                    <a:pt x="356406" y="238689"/>
                  </a:lnTo>
                  <a:lnTo>
                    <a:pt x="390239" y="266604"/>
                  </a:lnTo>
                  <a:lnTo>
                    <a:pt x="418154" y="300437"/>
                  </a:lnTo>
                  <a:lnTo>
                    <a:pt x="439233" y="339268"/>
                  </a:lnTo>
                  <a:lnTo>
                    <a:pt x="452555" y="382177"/>
                  </a:lnTo>
                  <a:lnTo>
                    <a:pt x="457200" y="428244"/>
                  </a:lnTo>
                  <a:lnTo>
                    <a:pt x="452555" y="474310"/>
                  </a:lnTo>
                  <a:lnTo>
                    <a:pt x="439233" y="517219"/>
                  </a:lnTo>
                  <a:lnTo>
                    <a:pt x="418154" y="556050"/>
                  </a:lnTo>
                  <a:lnTo>
                    <a:pt x="390239" y="589883"/>
                  </a:lnTo>
                  <a:lnTo>
                    <a:pt x="356406" y="617798"/>
                  </a:lnTo>
                  <a:lnTo>
                    <a:pt x="317575" y="638877"/>
                  </a:lnTo>
                  <a:lnTo>
                    <a:pt x="274666" y="652199"/>
                  </a:lnTo>
                  <a:lnTo>
                    <a:pt x="228600" y="656844"/>
                  </a:lnTo>
                  <a:lnTo>
                    <a:pt x="182533" y="652199"/>
                  </a:lnTo>
                  <a:lnTo>
                    <a:pt x="139624" y="638877"/>
                  </a:lnTo>
                  <a:lnTo>
                    <a:pt x="100793" y="617798"/>
                  </a:lnTo>
                  <a:lnTo>
                    <a:pt x="66960" y="589883"/>
                  </a:lnTo>
                  <a:lnTo>
                    <a:pt x="39045" y="556050"/>
                  </a:lnTo>
                  <a:lnTo>
                    <a:pt x="17966" y="517219"/>
                  </a:lnTo>
                  <a:lnTo>
                    <a:pt x="4644" y="474310"/>
                  </a:lnTo>
                  <a:lnTo>
                    <a:pt x="0" y="428244"/>
                  </a:lnTo>
                  <a:close/>
                </a:path>
                <a:path w="981075" h="657225">
                  <a:moveTo>
                    <a:pt x="390143" y="247650"/>
                  </a:moveTo>
                  <a:lnTo>
                    <a:pt x="980693" y="0"/>
                  </a:lnTo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35940" y="1947799"/>
            <a:ext cx="4547870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 pitchFamily="2" charset="2"/>
              <a:buChar char="q"/>
            </a:pPr>
            <a:r>
              <a:rPr lang="en-US" sz="2450" spc="-625" dirty="0">
                <a:latin typeface="Arial"/>
                <a:cs typeface="Arial"/>
              </a:rPr>
              <a:t>A</a:t>
            </a:r>
            <a:r>
              <a:rPr sz="2600" spc="-125" dirty="0" smtClean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Times New Roman"/>
                <a:cs typeface="Times New Roman"/>
              </a:rPr>
              <a:t>= </a:t>
            </a:r>
            <a:r>
              <a:rPr sz="2600" spc="-180" dirty="0">
                <a:latin typeface="Times New Roman"/>
                <a:cs typeface="Times New Roman"/>
              </a:rPr>
              <a:t>{16, </a:t>
            </a:r>
            <a:r>
              <a:rPr sz="2600" spc="-130" dirty="0">
                <a:latin typeface="Times New Roman"/>
                <a:cs typeface="Times New Roman"/>
              </a:rPr>
              <a:t>14, </a:t>
            </a:r>
            <a:r>
              <a:rPr sz="2600" spc="-125" dirty="0">
                <a:latin typeface="Times New Roman"/>
                <a:cs typeface="Times New Roman"/>
              </a:rPr>
              <a:t>10, </a:t>
            </a:r>
            <a:r>
              <a:rPr sz="2600" spc="55" dirty="0">
                <a:latin typeface="Times New Roman"/>
                <a:cs typeface="Times New Roman"/>
              </a:rPr>
              <a:t>8, </a:t>
            </a:r>
            <a:r>
              <a:rPr sz="2600" spc="-15" dirty="0">
                <a:latin typeface="Times New Roman"/>
                <a:cs typeface="Times New Roman"/>
              </a:rPr>
              <a:t>7, </a:t>
            </a:r>
            <a:r>
              <a:rPr sz="2600" spc="65" dirty="0">
                <a:latin typeface="Times New Roman"/>
                <a:cs typeface="Times New Roman"/>
              </a:rPr>
              <a:t>9, </a:t>
            </a:r>
            <a:r>
              <a:rPr sz="2600" spc="-50" dirty="0">
                <a:latin typeface="Times New Roman"/>
                <a:cs typeface="Times New Roman"/>
              </a:rPr>
              <a:t>3, </a:t>
            </a:r>
            <a:r>
              <a:rPr sz="2600" spc="-15" dirty="0">
                <a:latin typeface="Times New Roman"/>
                <a:cs typeface="Times New Roman"/>
              </a:rPr>
              <a:t>2, </a:t>
            </a:r>
            <a:r>
              <a:rPr sz="2600" spc="45" dirty="0">
                <a:latin typeface="Times New Roman"/>
                <a:cs typeface="Times New Roman"/>
              </a:rPr>
              <a:t>4,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590" dirty="0">
                <a:latin typeface="Times New Roman"/>
                <a:cs typeface="Times New Roman"/>
              </a:rPr>
              <a:t>1}</a:t>
            </a:r>
            <a:endParaRPr sz="2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50" dirty="0">
              <a:latin typeface="Times New Roman"/>
              <a:cs typeface="Times New Roman"/>
            </a:endParaRPr>
          </a:p>
          <a:p>
            <a:pPr marL="4156075">
              <a:lnSpc>
                <a:spcPct val="100000"/>
              </a:lnSpc>
            </a:pPr>
            <a:r>
              <a:rPr sz="1600" spc="-305" dirty="0">
                <a:latin typeface="Times New Roman"/>
                <a:cs typeface="Times New Roman"/>
              </a:rPr>
              <a:t>1</a:t>
            </a:r>
            <a:endParaRPr sz="1600" dirty="0">
              <a:latin typeface="Times New Roman"/>
              <a:cs typeface="Times New Roman"/>
            </a:endParaRPr>
          </a:p>
          <a:p>
            <a:pPr marL="4082415">
              <a:lnSpc>
                <a:spcPct val="100000"/>
              </a:lnSpc>
              <a:spcBef>
                <a:spcPts val="340"/>
              </a:spcBef>
            </a:pPr>
            <a:r>
              <a:rPr sz="2000" i="1" spc="-270" dirty="0">
                <a:latin typeface="Arial"/>
                <a:cs typeface="Arial"/>
              </a:rPr>
              <a:t>16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778379" y="3263593"/>
            <a:ext cx="255904" cy="65214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365"/>
              </a:spcBef>
            </a:pPr>
            <a:r>
              <a:rPr sz="1600" spc="-30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2000" i="1" spc="-290" dirty="0">
                <a:latin typeface="Arial"/>
                <a:cs typeface="Arial"/>
              </a:rPr>
              <a:t>14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671564" y="3298063"/>
            <a:ext cx="1181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75" dirty="0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838325" y="3793799"/>
            <a:ext cx="224790" cy="73152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1600" spc="45" dirty="0"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  <a:p>
            <a:pPr marL="74930">
              <a:lnSpc>
                <a:spcPct val="100000"/>
              </a:lnSpc>
              <a:spcBef>
                <a:spcPts val="690"/>
              </a:spcBef>
            </a:pPr>
            <a:r>
              <a:rPr sz="2000" i="1" spc="-40" dirty="0">
                <a:latin typeface="Arial"/>
                <a:cs typeface="Arial"/>
              </a:rPr>
              <a:t>8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735704" y="3873649"/>
            <a:ext cx="212090" cy="65151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02870">
              <a:lnSpc>
                <a:spcPct val="100000"/>
              </a:lnSpc>
              <a:spcBef>
                <a:spcPts val="365"/>
              </a:spcBef>
            </a:pPr>
            <a:r>
              <a:rPr sz="1600" spc="-45" dirty="0">
                <a:latin typeface="Times New Roman"/>
                <a:cs typeface="Times New Roman"/>
              </a:rPr>
              <a:t>5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000" i="1" spc="-145" dirty="0">
                <a:latin typeface="Arial"/>
                <a:cs typeface="Arial"/>
              </a:rPr>
              <a:t>7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558790" y="3873649"/>
            <a:ext cx="186055" cy="65151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365"/>
              </a:spcBef>
            </a:pPr>
            <a:r>
              <a:rPr sz="1600" spc="60" dirty="0">
                <a:latin typeface="Times New Roman"/>
                <a:cs typeface="Times New Roman"/>
              </a:rPr>
              <a:t>6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000" i="1" spc="-30" dirty="0">
                <a:latin typeface="Arial"/>
                <a:cs typeface="Arial"/>
              </a:rPr>
              <a:t>9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398511" y="3873649"/>
            <a:ext cx="169545" cy="65151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365"/>
              </a:spcBef>
            </a:pPr>
            <a:r>
              <a:rPr sz="1600" spc="-30" dirty="0">
                <a:latin typeface="Times New Roman"/>
                <a:cs typeface="Times New Roman"/>
              </a:rPr>
              <a:t>7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000" i="1" spc="-200" dirty="0"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452499" y="4483532"/>
            <a:ext cx="177165" cy="65151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360"/>
              </a:spcBef>
            </a:pPr>
            <a:r>
              <a:rPr sz="1600" spc="55" dirty="0">
                <a:latin typeface="Times New Roman"/>
                <a:cs typeface="Times New Roman"/>
              </a:rPr>
              <a:t>8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2000" i="1" spc="-190" dirty="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359279" y="4483532"/>
            <a:ext cx="185420" cy="65151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61594">
              <a:lnSpc>
                <a:spcPct val="100000"/>
              </a:lnSpc>
              <a:spcBef>
                <a:spcPts val="360"/>
              </a:spcBef>
            </a:pPr>
            <a:r>
              <a:rPr sz="1600" spc="70" dirty="0">
                <a:latin typeface="Times New Roman"/>
                <a:cs typeface="Times New Roman"/>
              </a:rPr>
              <a:t>9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2000" i="1" spc="-75" dirty="0"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176777" y="4483532"/>
            <a:ext cx="228600" cy="65151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600" spc="-125" dirty="0">
                <a:latin typeface="Times New Roman"/>
                <a:cs typeface="Times New Roman"/>
              </a:rPr>
              <a:t>10</a:t>
            </a:r>
            <a:endParaRPr sz="1600">
              <a:latin typeface="Times New Roman"/>
              <a:cs typeface="Times New Roman"/>
            </a:endParaRPr>
          </a:p>
          <a:p>
            <a:pPr marL="137160">
              <a:lnSpc>
                <a:spcPct val="100000"/>
              </a:lnSpc>
              <a:spcBef>
                <a:spcPts val="345"/>
              </a:spcBef>
            </a:pPr>
            <a:r>
              <a:rPr sz="2000" i="1" spc="-500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7620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494"/>
            <a:ext cx="6489700" cy="7059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0" b="1" i="1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HeapSort()</a:t>
            </a:r>
            <a:r>
              <a:rPr sz="4500" b="1" i="1" spc="-8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500" b="1" i="1" spc="-1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9" name="object 9"/>
          <p:cNvSpPr/>
          <p:nvPr/>
        </p:nvSpPr>
        <p:spPr>
          <a:xfrm>
            <a:off x="2667761" y="2928366"/>
            <a:ext cx="4114800" cy="1066800"/>
          </a:xfrm>
          <a:custGeom>
            <a:avLst/>
            <a:gdLst/>
            <a:ahLst/>
            <a:cxnLst/>
            <a:rect l="l" t="t" r="r" b="b"/>
            <a:pathLst>
              <a:path w="4114800" h="1066800">
                <a:moveTo>
                  <a:pt x="1828800" y="228600"/>
                </a:moveTo>
                <a:lnTo>
                  <a:pt x="1833444" y="182533"/>
                </a:lnTo>
                <a:lnTo>
                  <a:pt x="1846766" y="139624"/>
                </a:lnTo>
                <a:lnTo>
                  <a:pt x="1867845" y="100793"/>
                </a:lnTo>
                <a:lnTo>
                  <a:pt x="1895760" y="66960"/>
                </a:lnTo>
                <a:lnTo>
                  <a:pt x="1929593" y="39045"/>
                </a:lnTo>
                <a:lnTo>
                  <a:pt x="1968424" y="17966"/>
                </a:lnTo>
                <a:lnTo>
                  <a:pt x="2011333" y="4644"/>
                </a:lnTo>
                <a:lnTo>
                  <a:pt x="2057400" y="0"/>
                </a:lnTo>
                <a:lnTo>
                  <a:pt x="2103466" y="4644"/>
                </a:lnTo>
                <a:lnTo>
                  <a:pt x="2146375" y="17966"/>
                </a:lnTo>
                <a:lnTo>
                  <a:pt x="2185206" y="39045"/>
                </a:lnTo>
                <a:lnTo>
                  <a:pt x="2219039" y="66960"/>
                </a:lnTo>
                <a:lnTo>
                  <a:pt x="2246954" y="100793"/>
                </a:lnTo>
                <a:lnTo>
                  <a:pt x="2268033" y="139624"/>
                </a:lnTo>
                <a:lnTo>
                  <a:pt x="2281355" y="182533"/>
                </a:lnTo>
                <a:lnTo>
                  <a:pt x="2286000" y="228600"/>
                </a:lnTo>
                <a:lnTo>
                  <a:pt x="2281355" y="274666"/>
                </a:lnTo>
                <a:lnTo>
                  <a:pt x="2268033" y="317575"/>
                </a:lnTo>
                <a:lnTo>
                  <a:pt x="2246954" y="356406"/>
                </a:lnTo>
                <a:lnTo>
                  <a:pt x="2219039" y="390239"/>
                </a:lnTo>
                <a:lnTo>
                  <a:pt x="2185206" y="418154"/>
                </a:lnTo>
                <a:lnTo>
                  <a:pt x="2146375" y="439233"/>
                </a:lnTo>
                <a:lnTo>
                  <a:pt x="2103466" y="452555"/>
                </a:lnTo>
                <a:lnTo>
                  <a:pt x="2057400" y="457200"/>
                </a:lnTo>
                <a:lnTo>
                  <a:pt x="2011333" y="452555"/>
                </a:lnTo>
                <a:lnTo>
                  <a:pt x="1968424" y="439233"/>
                </a:lnTo>
                <a:lnTo>
                  <a:pt x="1929593" y="418154"/>
                </a:lnTo>
                <a:lnTo>
                  <a:pt x="1895760" y="390239"/>
                </a:lnTo>
                <a:lnTo>
                  <a:pt x="1867845" y="356406"/>
                </a:lnTo>
                <a:lnTo>
                  <a:pt x="1846766" y="317575"/>
                </a:lnTo>
                <a:lnTo>
                  <a:pt x="1833444" y="274666"/>
                </a:lnTo>
                <a:lnTo>
                  <a:pt x="1828800" y="228600"/>
                </a:lnTo>
                <a:close/>
              </a:path>
              <a:path w="4114800" h="1066800">
                <a:moveTo>
                  <a:pt x="0" y="838200"/>
                </a:moveTo>
                <a:lnTo>
                  <a:pt x="4644" y="792133"/>
                </a:lnTo>
                <a:lnTo>
                  <a:pt x="17966" y="749224"/>
                </a:lnTo>
                <a:lnTo>
                  <a:pt x="39045" y="710393"/>
                </a:lnTo>
                <a:lnTo>
                  <a:pt x="66960" y="676560"/>
                </a:lnTo>
                <a:lnTo>
                  <a:pt x="100793" y="648645"/>
                </a:lnTo>
                <a:lnTo>
                  <a:pt x="139624" y="627566"/>
                </a:lnTo>
                <a:lnTo>
                  <a:pt x="182533" y="614244"/>
                </a:lnTo>
                <a:lnTo>
                  <a:pt x="228600" y="609600"/>
                </a:lnTo>
                <a:lnTo>
                  <a:pt x="274666" y="614244"/>
                </a:lnTo>
                <a:lnTo>
                  <a:pt x="317575" y="627566"/>
                </a:lnTo>
                <a:lnTo>
                  <a:pt x="356406" y="648645"/>
                </a:lnTo>
                <a:lnTo>
                  <a:pt x="390239" y="676560"/>
                </a:lnTo>
                <a:lnTo>
                  <a:pt x="418154" y="710393"/>
                </a:lnTo>
                <a:lnTo>
                  <a:pt x="439233" y="749224"/>
                </a:lnTo>
                <a:lnTo>
                  <a:pt x="452555" y="792133"/>
                </a:lnTo>
                <a:lnTo>
                  <a:pt x="457200" y="838200"/>
                </a:lnTo>
                <a:lnTo>
                  <a:pt x="452555" y="884266"/>
                </a:lnTo>
                <a:lnTo>
                  <a:pt x="439233" y="927175"/>
                </a:lnTo>
                <a:lnTo>
                  <a:pt x="418154" y="966006"/>
                </a:lnTo>
                <a:lnTo>
                  <a:pt x="390239" y="999839"/>
                </a:lnTo>
                <a:lnTo>
                  <a:pt x="356406" y="1027754"/>
                </a:lnTo>
                <a:lnTo>
                  <a:pt x="317575" y="1048833"/>
                </a:lnTo>
                <a:lnTo>
                  <a:pt x="274666" y="1062155"/>
                </a:lnTo>
                <a:lnTo>
                  <a:pt x="228600" y="1066800"/>
                </a:lnTo>
                <a:lnTo>
                  <a:pt x="182533" y="1062155"/>
                </a:lnTo>
                <a:lnTo>
                  <a:pt x="139624" y="1048833"/>
                </a:lnTo>
                <a:lnTo>
                  <a:pt x="100793" y="1027754"/>
                </a:lnTo>
                <a:lnTo>
                  <a:pt x="66960" y="999839"/>
                </a:lnTo>
                <a:lnTo>
                  <a:pt x="39045" y="966006"/>
                </a:lnTo>
                <a:lnTo>
                  <a:pt x="17966" y="927175"/>
                </a:lnTo>
                <a:lnTo>
                  <a:pt x="4644" y="884266"/>
                </a:lnTo>
                <a:lnTo>
                  <a:pt x="0" y="838200"/>
                </a:lnTo>
                <a:close/>
              </a:path>
              <a:path w="4114800" h="1066800">
                <a:moveTo>
                  <a:pt x="3657600" y="838200"/>
                </a:moveTo>
                <a:lnTo>
                  <a:pt x="3662244" y="792133"/>
                </a:lnTo>
                <a:lnTo>
                  <a:pt x="3675566" y="749224"/>
                </a:lnTo>
                <a:lnTo>
                  <a:pt x="3696645" y="710393"/>
                </a:lnTo>
                <a:lnTo>
                  <a:pt x="3724560" y="676560"/>
                </a:lnTo>
                <a:lnTo>
                  <a:pt x="3758393" y="648645"/>
                </a:lnTo>
                <a:lnTo>
                  <a:pt x="3797224" y="627566"/>
                </a:lnTo>
                <a:lnTo>
                  <a:pt x="3840133" y="614244"/>
                </a:lnTo>
                <a:lnTo>
                  <a:pt x="3886199" y="609600"/>
                </a:lnTo>
                <a:lnTo>
                  <a:pt x="3932266" y="614244"/>
                </a:lnTo>
                <a:lnTo>
                  <a:pt x="3975175" y="627566"/>
                </a:lnTo>
                <a:lnTo>
                  <a:pt x="4014006" y="648645"/>
                </a:lnTo>
                <a:lnTo>
                  <a:pt x="4047839" y="676560"/>
                </a:lnTo>
                <a:lnTo>
                  <a:pt x="4075754" y="710393"/>
                </a:lnTo>
                <a:lnTo>
                  <a:pt x="4096833" y="749224"/>
                </a:lnTo>
                <a:lnTo>
                  <a:pt x="4110155" y="792133"/>
                </a:lnTo>
                <a:lnTo>
                  <a:pt x="4114799" y="838200"/>
                </a:lnTo>
                <a:lnTo>
                  <a:pt x="4110155" y="884266"/>
                </a:lnTo>
                <a:lnTo>
                  <a:pt x="4096833" y="927175"/>
                </a:lnTo>
                <a:lnTo>
                  <a:pt x="4075754" y="966006"/>
                </a:lnTo>
                <a:lnTo>
                  <a:pt x="4047839" y="999839"/>
                </a:lnTo>
                <a:lnTo>
                  <a:pt x="4014006" y="1027754"/>
                </a:lnTo>
                <a:lnTo>
                  <a:pt x="3975175" y="1048833"/>
                </a:lnTo>
                <a:lnTo>
                  <a:pt x="3932266" y="1062155"/>
                </a:lnTo>
                <a:lnTo>
                  <a:pt x="3886199" y="1066800"/>
                </a:lnTo>
                <a:lnTo>
                  <a:pt x="3840133" y="1062155"/>
                </a:lnTo>
                <a:lnTo>
                  <a:pt x="3797224" y="1048833"/>
                </a:lnTo>
                <a:lnTo>
                  <a:pt x="3758393" y="1027754"/>
                </a:lnTo>
                <a:lnTo>
                  <a:pt x="3724560" y="999839"/>
                </a:lnTo>
                <a:lnTo>
                  <a:pt x="3696645" y="966006"/>
                </a:lnTo>
                <a:lnTo>
                  <a:pt x="3675566" y="927175"/>
                </a:lnTo>
                <a:lnTo>
                  <a:pt x="3662244" y="884266"/>
                </a:lnTo>
                <a:lnTo>
                  <a:pt x="3657600" y="838200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435090" y="3584575"/>
            <a:ext cx="24002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spc="-270" dirty="0">
                <a:latin typeface="Arial"/>
                <a:cs typeface="Arial"/>
              </a:rPr>
              <a:t>10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105911" y="4738115"/>
            <a:ext cx="495300" cy="495300"/>
            <a:chOff x="3105911" y="4738115"/>
            <a:chExt cx="495300" cy="495300"/>
          </a:xfrm>
        </p:grpSpPr>
        <p:sp>
          <p:nvSpPr>
            <p:cNvPr id="12" name="object 12"/>
            <p:cNvSpPr/>
            <p:nvPr/>
          </p:nvSpPr>
          <p:spPr>
            <a:xfrm>
              <a:off x="3124961" y="47571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599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199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599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124961" y="47571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599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599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199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599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1277111" y="3319271"/>
            <a:ext cx="6438900" cy="1914525"/>
            <a:chOff x="1277111" y="3319271"/>
            <a:chExt cx="6438900" cy="1914525"/>
          </a:xfrm>
        </p:grpSpPr>
        <p:sp>
          <p:nvSpPr>
            <p:cNvPr id="15" name="object 15"/>
            <p:cNvSpPr/>
            <p:nvPr/>
          </p:nvSpPr>
          <p:spPr>
            <a:xfrm>
              <a:off x="1753361" y="3338321"/>
              <a:ext cx="2809875" cy="1266825"/>
            </a:xfrm>
            <a:custGeom>
              <a:avLst/>
              <a:gdLst/>
              <a:ahLst/>
              <a:cxnLst/>
              <a:rect l="l" t="t" r="r" b="b"/>
              <a:pathLst>
                <a:path w="2809875" h="1266825">
                  <a:moveTo>
                    <a:pt x="2809493" y="0"/>
                  </a:moveTo>
                  <a:lnTo>
                    <a:pt x="1304544" y="247650"/>
                  </a:lnTo>
                </a:path>
                <a:path w="2809875" h="1266825">
                  <a:moveTo>
                    <a:pt x="0" y="1037844"/>
                  </a:moveTo>
                  <a:lnTo>
                    <a:pt x="4644" y="991777"/>
                  </a:lnTo>
                  <a:lnTo>
                    <a:pt x="17966" y="948868"/>
                  </a:lnTo>
                  <a:lnTo>
                    <a:pt x="39045" y="910037"/>
                  </a:lnTo>
                  <a:lnTo>
                    <a:pt x="66960" y="876204"/>
                  </a:lnTo>
                  <a:lnTo>
                    <a:pt x="100793" y="848289"/>
                  </a:lnTo>
                  <a:lnTo>
                    <a:pt x="139624" y="827210"/>
                  </a:lnTo>
                  <a:lnTo>
                    <a:pt x="182533" y="813888"/>
                  </a:lnTo>
                  <a:lnTo>
                    <a:pt x="228600" y="809244"/>
                  </a:lnTo>
                  <a:lnTo>
                    <a:pt x="274666" y="813888"/>
                  </a:lnTo>
                  <a:lnTo>
                    <a:pt x="317575" y="827210"/>
                  </a:lnTo>
                  <a:lnTo>
                    <a:pt x="356406" y="848289"/>
                  </a:lnTo>
                  <a:lnTo>
                    <a:pt x="390239" y="876204"/>
                  </a:lnTo>
                  <a:lnTo>
                    <a:pt x="418154" y="910037"/>
                  </a:lnTo>
                  <a:lnTo>
                    <a:pt x="439233" y="948868"/>
                  </a:lnTo>
                  <a:lnTo>
                    <a:pt x="452555" y="991777"/>
                  </a:lnTo>
                  <a:lnTo>
                    <a:pt x="457200" y="1037844"/>
                  </a:lnTo>
                  <a:lnTo>
                    <a:pt x="452555" y="1083910"/>
                  </a:lnTo>
                  <a:lnTo>
                    <a:pt x="439233" y="1126819"/>
                  </a:lnTo>
                  <a:lnTo>
                    <a:pt x="418154" y="1165650"/>
                  </a:lnTo>
                  <a:lnTo>
                    <a:pt x="390239" y="1199483"/>
                  </a:lnTo>
                  <a:lnTo>
                    <a:pt x="356406" y="1227398"/>
                  </a:lnTo>
                  <a:lnTo>
                    <a:pt x="317575" y="1248477"/>
                  </a:lnTo>
                  <a:lnTo>
                    <a:pt x="274666" y="1261799"/>
                  </a:lnTo>
                  <a:lnTo>
                    <a:pt x="228600" y="1266444"/>
                  </a:lnTo>
                  <a:lnTo>
                    <a:pt x="182533" y="1261799"/>
                  </a:lnTo>
                  <a:lnTo>
                    <a:pt x="139624" y="1248477"/>
                  </a:lnTo>
                  <a:lnTo>
                    <a:pt x="100793" y="1227398"/>
                  </a:lnTo>
                  <a:lnTo>
                    <a:pt x="66960" y="1199483"/>
                  </a:lnTo>
                  <a:lnTo>
                    <a:pt x="39045" y="1165650"/>
                  </a:lnTo>
                  <a:lnTo>
                    <a:pt x="17966" y="1126819"/>
                  </a:lnTo>
                  <a:lnTo>
                    <a:pt x="4644" y="1083910"/>
                  </a:lnTo>
                  <a:lnTo>
                    <a:pt x="0" y="1037844"/>
                  </a:lnTo>
                  <a:close/>
                </a:path>
                <a:path w="2809875" h="1266825">
                  <a:moveTo>
                    <a:pt x="980694" y="609600"/>
                  </a:moveTo>
                  <a:lnTo>
                    <a:pt x="390144" y="857250"/>
                  </a:lnTo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96161" y="47571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599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199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599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96161" y="4557521"/>
              <a:ext cx="523875" cy="657225"/>
            </a:xfrm>
            <a:custGeom>
              <a:avLst/>
              <a:gdLst/>
              <a:ahLst/>
              <a:cxnLst/>
              <a:rect l="l" t="t" r="r" b="b"/>
              <a:pathLst>
                <a:path w="523875" h="657225">
                  <a:moveTo>
                    <a:pt x="0" y="428244"/>
                  </a:moveTo>
                  <a:lnTo>
                    <a:pt x="4644" y="382177"/>
                  </a:lnTo>
                  <a:lnTo>
                    <a:pt x="17966" y="339268"/>
                  </a:lnTo>
                  <a:lnTo>
                    <a:pt x="39045" y="300437"/>
                  </a:lnTo>
                  <a:lnTo>
                    <a:pt x="66960" y="266604"/>
                  </a:lnTo>
                  <a:lnTo>
                    <a:pt x="100793" y="238689"/>
                  </a:lnTo>
                  <a:lnTo>
                    <a:pt x="139624" y="217610"/>
                  </a:lnTo>
                  <a:lnTo>
                    <a:pt x="182533" y="204288"/>
                  </a:lnTo>
                  <a:lnTo>
                    <a:pt x="228600" y="199644"/>
                  </a:lnTo>
                  <a:lnTo>
                    <a:pt x="274666" y="204288"/>
                  </a:lnTo>
                  <a:lnTo>
                    <a:pt x="317575" y="217610"/>
                  </a:lnTo>
                  <a:lnTo>
                    <a:pt x="356406" y="238689"/>
                  </a:lnTo>
                  <a:lnTo>
                    <a:pt x="390239" y="266604"/>
                  </a:lnTo>
                  <a:lnTo>
                    <a:pt x="418154" y="300437"/>
                  </a:lnTo>
                  <a:lnTo>
                    <a:pt x="439233" y="339268"/>
                  </a:lnTo>
                  <a:lnTo>
                    <a:pt x="452555" y="382177"/>
                  </a:lnTo>
                  <a:lnTo>
                    <a:pt x="457200" y="428244"/>
                  </a:lnTo>
                  <a:lnTo>
                    <a:pt x="452555" y="474310"/>
                  </a:lnTo>
                  <a:lnTo>
                    <a:pt x="439233" y="517219"/>
                  </a:lnTo>
                  <a:lnTo>
                    <a:pt x="418154" y="556050"/>
                  </a:lnTo>
                  <a:lnTo>
                    <a:pt x="390239" y="589883"/>
                  </a:lnTo>
                  <a:lnTo>
                    <a:pt x="356406" y="617798"/>
                  </a:lnTo>
                  <a:lnTo>
                    <a:pt x="317575" y="638877"/>
                  </a:lnTo>
                  <a:lnTo>
                    <a:pt x="274666" y="652199"/>
                  </a:lnTo>
                  <a:lnTo>
                    <a:pt x="228600" y="656844"/>
                  </a:lnTo>
                  <a:lnTo>
                    <a:pt x="182533" y="652199"/>
                  </a:lnTo>
                  <a:lnTo>
                    <a:pt x="139624" y="638877"/>
                  </a:lnTo>
                  <a:lnTo>
                    <a:pt x="100793" y="617798"/>
                  </a:lnTo>
                  <a:lnTo>
                    <a:pt x="66960" y="589883"/>
                  </a:lnTo>
                  <a:lnTo>
                    <a:pt x="39045" y="556050"/>
                  </a:lnTo>
                  <a:lnTo>
                    <a:pt x="17966" y="517219"/>
                  </a:lnTo>
                  <a:lnTo>
                    <a:pt x="4644" y="474310"/>
                  </a:lnTo>
                  <a:lnTo>
                    <a:pt x="0" y="428244"/>
                  </a:lnTo>
                  <a:close/>
                </a:path>
                <a:path w="523875" h="657225">
                  <a:moveTo>
                    <a:pt x="523494" y="0"/>
                  </a:moveTo>
                  <a:lnTo>
                    <a:pt x="390144" y="247650"/>
                  </a:lnTo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210561" y="47571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599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199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599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143505" y="3338321"/>
              <a:ext cx="4248150" cy="1876425"/>
            </a:xfrm>
            <a:custGeom>
              <a:avLst/>
              <a:gdLst/>
              <a:ahLst/>
              <a:cxnLst/>
              <a:rect l="l" t="t" r="r" b="b"/>
              <a:pathLst>
                <a:path w="4248150" h="1876425">
                  <a:moveTo>
                    <a:pt x="67056" y="1647444"/>
                  </a:moveTo>
                  <a:lnTo>
                    <a:pt x="71700" y="1601377"/>
                  </a:lnTo>
                  <a:lnTo>
                    <a:pt x="85022" y="1558468"/>
                  </a:lnTo>
                  <a:lnTo>
                    <a:pt x="106101" y="1519637"/>
                  </a:lnTo>
                  <a:lnTo>
                    <a:pt x="134016" y="1485804"/>
                  </a:lnTo>
                  <a:lnTo>
                    <a:pt x="167849" y="1457889"/>
                  </a:lnTo>
                  <a:lnTo>
                    <a:pt x="206680" y="1436810"/>
                  </a:lnTo>
                  <a:lnTo>
                    <a:pt x="249589" y="1423488"/>
                  </a:lnTo>
                  <a:lnTo>
                    <a:pt x="295656" y="1418844"/>
                  </a:lnTo>
                  <a:lnTo>
                    <a:pt x="341722" y="1423488"/>
                  </a:lnTo>
                  <a:lnTo>
                    <a:pt x="384631" y="1436810"/>
                  </a:lnTo>
                  <a:lnTo>
                    <a:pt x="423462" y="1457889"/>
                  </a:lnTo>
                  <a:lnTo>
                    <a:pt x="457295" y="1485804"/>
                  </a:lnTo>
                  <a:lnTo>
                    <a:pt x="485210" y="1519637"/>
                  </a:lnTo>
                  <a:lnTo>
                    <a:pt x="506289" y="1558468"/>
                  </a:lnTo>
                  <a:lnTo>
                    <a:pt x="519611" y="1601377"/>
                  </a:lnTo>
                  <a:lnTo>
                    <a:pt x="524256" y="1647444"/>
                  </a:lnTo>
                  <a:lnTo>
                    <a:pt x="519611" y="1693510"/>
                  </a:lnTo>
                  <a:lnTo>
                    <a:pt x="506289" y="1736419"/>
                  </a:lnTo>
                  <a:lnTo>
                    <a:pt x="485210" y="1775250"/>
                  </a:lnTo>
                  <a:lnTo>
                    <a:pt x="457295" y="1809083"/>
                  </a:lnTo>
                  <a:lnTo>
                    <a:pt x="423462" y="1836998"/>
                  </a:lnTo>
                  <a:lnTo>
                    <a:pt x="384631" y="1858077"/>
                  </a:lnTo>
                  <a:lnTo>
                    <a:pt x="341722" y="1871399"/>
                  </a:lnTo>
                  <a:lnTo>
                    <a:pt x="295656" y="1876044"/>
                  </a:lnTo>
                  <a:lnTo>
                    <a:pt x="249589" y="1871399"/>
                  </a:lnTo>
                  <a:lnTo>
                    <a:pt x="206680" y="1858077"/>
                  </a:lnTo>
                  <a:lnTo>
                    <a:pt x="167849" y="1836998"/>
                  </a:lnTo>
                  <a:lnTo>
                    <a:pt x="134016" y="1809083"/>
                  </a:lnTo>
                  <a:lnTo>
                    <a:pt x="106101" y="1775250"/>
                  </a:lnTo>
                  <a:lnTo>
                    <a:pt x="85022" y="1736419"/>
                  </a:lnTo>
                  <a:lnTo>
                    <a:pt x="71700" y="1693510"/>
                  </a:lnTo>
                  <a:lnTo>
                    <a:pt x="67056" y="1647444"/>
                  </a:lnTo>
                  <a:close/>
                </a:path>
                <a:path w="4248150" h="1876425">
                  <a:moveTo>
                    <a:pt x="0" y="1219200"/>
                  </a:moveTo>
                  <a:lnTo>
                    <a:pt x="133350" y="1466850"/>
                  </a:lnTo>
                </a:path>
                <a:path w="4248150" h="1876425">
                  <a:moveTo>
                    <a:pt x="1438656" y="1037844"/>
                  </a:moveTo>
                  <a:lnTo>
                    <a:pt x="1443300" y="991777"/>
                  </a:lnTo>
                  <a:lnTo>
                    <a:pt x="1456622" y="948868"/>
                  </a:lnTo>
                  <a:lnTo>
                    <a:pt x="1477701" y="910037"/>
                  </a:lnTo>
                  <a:lnTo>
                    <a:pt x="1505616" y="876204"/>
                  </a:lnTo>
                  <a:lnTo>
                    <a:pt x="1539449" y="848289"/>
                  </a:lnTo>
                  <a:lnTo>
                    <a:pt x="1578280" y="827210"/>
                  </a:lnTo>
                  <a:lnTo>
                    <a:pt x="1621189" y="813888"/>
                  </a:lnTo>
                  <a:lnTo>
                    <a:pt x="1667256" y="809244"/>
                  </a:lnTo>
                  <a:lnTo>
                    <a:pt x="1713322" y="813888"/>
                  </a:lnTo>
                  <a:lnTo>
                    <a:pt x="1756231" y="827210"/>
                  </a:lnTo>
                  <a:lnTo>
                    <a:pt x="1795062" y="848289"/>
                  </a:lnTo>
                  <a:lnTo>
                    <a:pt x="1828895" y="876204"/>
                  </a:lnTo>
                  <a:lnTo>
                    <a:pt x="1856810" y="910037"/>
                  </a:lnTo>
                  <a:lnTo>
                    <a:pt x="1877889" y="948868"/>
                  </a:lnTo>
                  <a:lnTo>
                    <a:pt x="1891211" y="991777"/>
                  </a:lnTo>
                  <a:lnTo>
                    <a:pt x="1895856" y="1037844"/>
                  </a:lnTo>
                  <a:lnTo>
                    <a:pt x="1891211" y="1083910"/>
                  </a:lnTo>
                  <a:lnTo>
                    <a:pt x="1877889" y="1126819"/>
                  </a:lnTo>
                  <a:lnTo>
                    <a:pt x="1856810" y="1165650"/>
                  </a:lnTo>
                  <a:lnTo>
                    <a:pt x="1828895" y="1199483"/>
                  </a:lnTo>
                  <a:lnTo>
                    <a:pt x="1795062" y="1227398"/>
                  </a:lnTo>
                  <a:lnTo>
                    <a:pt x="1756231" y="1248477"/>
                  </a:lnTo>
                  <a:lnTo>
                    <a:pt x="1713322" y="1261799"/>
                  </a:lnTo>
                  <a:lnTo>
                    <a:pt x="1667256" y="1266444"/>
                  </a:lnTo>
                  <a:lnTo>
                    <a:pt x="1621189" y="1261799"/>
                  </a:lnTo>
                  <a:lnTo>
                    <a:pt x="1578280" y="1248477"/>
                  </a:lnTo>
                  <a:lnTo>
                    <a:pt x="1539449" y="1227398"/>
                  </a:lnTo>
                  <a:lnTo>
                    <a:pt x="1505616" y="1199483"/>
                  </a:lnTo>
                  <a:lnTo>
                    <a:pt x="1477701" y="1165650"/>
                  </a:lnTo>
                  <a:lnTo>
                    <a:pt x="1456622" y="1126819"/>
                  </a:lnTo>
                  <a:lnTo>
                    <a:pt x="1443300" y="1083910"/>
                  </a:lnTo>
                  <a:lnTo>
                    <a:pt x="1438656" y="1037844"/>
                  </a:lnTo>
                  <a:close/>
                </a:path>
                <a:path w="4248150" h="1876425">
                  <a:moveTo>
                    <a:pt x="914400" y="609600"/>
                  </a:moveTo>
                  <a:lnTo>
                    <a:pt x="1504949" y="857250"/>
                  </a:lnTo>
                </a:path>
                <a:path w="4248150" h="1876425">
                  <a:moveTo>
                    <a:pt x="2743199" y="0"/>
                  </a:moveTo>
                  <a:lnTo>
                    <a:pt x="4248150" y="247650"/>
                  </a:lnTo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239761" y="41475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599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199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599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715505" y="3947921"/>
              <a:ext cx="981710" cy="657225"/>
            </a:xfrm>
            <a:custGeom>
              <a:avLst/>
              <a:gdLst/>
              <a:ahLst/>
              <a:cxnLst/>
              <a:rect l="l" t="t" r="r" b="b"/>
              <a:pathLst>
                <a:path w="981709" h="657225">
                  <a:moveTo>
                    <a:pt x="524255" y="428244"/>
                  </a:moveTo>
                  <a:lnTo>
                    <a:pt x="528900" y="382177"/>
                  </a:lnTo>
                  <a:lnTo>
                    <a:pt x="542222" y="339268"/>
                  </a:lnTo>
                  <a:lnTo>
                    <a:pt x="563301" y="300437"/>
                  </a:lnTo>
                  <a:lnTo>
                    <a:pt x="591216" y="266604"/>
                  </a:lnTo>
                  <a:lnTo>
                    <a:pt x="625049" y="238689"/>
                  </a:lnTo>
                  <a:lnTo>
                    <a:pt x="663880" y="217610"/>
                  </a:lnTo>
                  <a:lnTo>
                    <a:pt x="706789" y="204288"/>
                  </a:lnTo>
                  <a:lnTo>
                    <a:pt x="752855" y="199644"/>
                  </a:lnTo>
                  <a:lnTo>
                    <a:pt x="798922" y="204288"/>
                  </a:lnTo>
                  <a:lnTo>
                    <a:pt x="841831" y="217610"/>
                  </a:lnTo>
                  <a:lnTo>
                    <a:pt x="880662" y="238689"/>
                  </a:lnTo>
                  <a:lnTo>
                    <a:pt x="914495" y="266604"/>
                  </a:lnTo>
                  <a:lnTo>
                    <a:pt x="942410" y="300437"/>
                  </a:lnTo>
                  <a:lnTo>
                    <a:pt x="963489" y="339268"/>
                  </a:lnTo>
                  <a:lnTo>
                    <a:pt x="976811" y="382177"/>
                  </a:lnTo>
                  <a:lnTo>
                    <a:pt x="981455" y="428244"/>
                  </a:lnTo>
                  <a:lnTo>
                    <a:pt x="976811" y="474310"/>
                  </a:lnTo>
                  <a:lnTo>
                    <a:pt x="963489" y="517219"/>
                  </a:lnTo>
                  <a:lnTo>
                    <a:pt x="942410" y="556050"/>
                  </a:lnTo>
                  <a:lnTo>
                    <a:pt x="914495" y="589883"/>
                  </a:lnTo>
                  <a:lnTo>
                    <a:pt x="880662" y="617798"/>
                  </a:lnTo>
                  <a:lnTo>
                    <a:pt x="841831" y="638877"/>
                  </a:lnTo>
                  <a:lnTo>
                    <a:pt x="798922" y="652199"/>
                  </a:lnTo>
                  <a:lnTo>
                    <a:pt x="752855" y="656844"/>
                  </a:lnTo>
                  <a:lnTo>
                    <a:pt x="706789" y="652199"/>
                  </a:lnTo>
                  <a:lnTo>
                    <a:pt x="663880" y="638877"/>
                  </a:lnTo>
                  <a:lnTo>
                    <a:pt x="625049" y="617798"/>
                  </a:lnTo>
                  <a:lnTo>
                    <a:pt x="591216" y="589883"/>
                  </a:lnTo>
                  <a:lnTo>
                    <a:pt x="563301" y="556050"/>
                  </a:lnTo>
                  <a:lnTo>
                    <a:pt x="542222" y="517219"/>
                  </a:lnTo>
                  <a:lnTo>
                    <a:pt x="528900" y="474310"/>
                  </a:lnTo>
                  <a:lnTo>
                    <a:pt x="524255" y="428244"/>
                  </a:lnTo>
                  <a:close/>
                </a:path>
                <a:path w="981709" h="657225">
                  <a:moveTo>
                    <a:pt x="0" y="0"/>
                  </a:moveTo>
                  <a:lnTo>
                    <a:pt x="590550" y="247650"/>
                  </a:lnTo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410961" y="41475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599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199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599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410961" y="3947921"/>
              <a:ext cx="981075" cy="657225"/>
            </a:xfrm>
            <a:custGeom>
              <a:avLst/>
              <a:gdLst/>
              <a:ahLst/>
              <a:cxnLst/>
              <a:rect l="l" t="t" r="r" b="b"/>
              <a:pathLst>
                <a:path w="981075" h="657225">
                  <a:moveTo>
                    <a:pt x="0" y="428244"/>
                  </a:moveTo>
                  <a:lnTo>
                    <a:pt x="4644" y="382177"/>
                  </a:lnTo>
                  <a:lnTo>
                    <a:pt x="17966" y="339268"/>
                  </a:lnTo>
                  <a:lnTo>
                    <a:pt x="39045" y="300437"/>
                  </a:lnTo>
                  <a:lnTo>
                    <a:pt x="66960" y="266604"/>
                  </a:lnTo>
                  <a:lnTo>
                    <a:pt x="100793" y="238689"/>
                  </a:lnTo>
                  <a:lnTo>
                    <a:pt x="139624" y="217610"/>
                  </a:lnTo>
                  <a:lnTo>
                    <a:pt x="182533" y="204288"/>
                  </a:lnTo>
                  <a:lnTo>
                    <a:pt x="228600" y="199644"/>
                  </a:lnTo>
                  <a:lnTo>
                    <a:pt x="274666" y="204288"/>
                  </a:lnTo>
                  <a:lnTo>
                    <a:pt x="317575" y="217610"/>
                  </a:lnTo>
                  <a:lnTo>
                    <a:pt x="356406" y="238689"/>
                  </a:lnTo>
                  <a:lnTo>
                    <a:pt x="390239" y="266604"/>
                  </a:lnTo>
                  <a:lnTo>
                    <a:pt x="418154" y="300437"/>
                  </a:lnTo>
                  <a:lnTo>
                    <a:pt x="439233" y="339268"/>
                  </a:lnTo>
                  <a:lnTo>
                    <a:pt x="452555" y="382177"/>
                  </a:lnTo>
                  <a:lnTo>
                    <a:pt x="457200" y="428244"/>
                  </a:lnTo>
                  <a:lnTo>
                    <a:pt x="452555" y="474310"/>
                  </a:lnTo>
                  <a:lnTo>
                    <a:pt x="439233" y="517219"/>
                  </a:lnTo>
                  <a:lnTo>
                    <a:pt x="418154" y="556050"/>
                  </a:lnTo>
                  <a:lnTo>
                    <a:pt x="390239" y="589883"/>
                  </a:lnTo>
                  <a:lnTo>
                    <a:pt x="356406" y="617798"/>
                  </a:lnTo>
                  <a:lnTo>
                    <a:pt x="317575" y="638877"/>
                  </a:lnTo>
                  <a:lnTo>
                    <a:pt x="274666" y="652199"/>
                  </a:lnTo>
                  <a:lnTo>
                    <a:pt x="228600" y="656844"/>
                  </a:lnTo>
                  <a:lnTo>
                    <a:pt x="182533" y="652199"/>
                  </a:lnTo>
                  <a:lnTo>
                    <a:pt x="139624" y="638877"/>
                  </a:lnTo>
                  <a:lnTo>
                    <a:pt x="100793" y="617798"/>
                  </a:lnTo>
                  <a:lnTo>
                    <a:pt x="66960" y="589883"/>
                  </a:lnTo>
                  <a:lnTo>
                    <a:pt x="39045" y="556050"/>
                  </a:lnTo>
                  <a:lnTo>
                    <a:pt x="17966" y="517219"/>
                  </a:lnTo>
                  <a:lnTo>
                    <a:pt x="4644" y="474310"/>
                  </a:lnTo>
                  <a:lnTo>
                    <a:pt x="0" y="428244"/>
                  </a:lnTo>
                  <a:close/>
                </a:path>
                <a:path w="981075" h="657225">
                  <a:moveTo>
                    <a:pt x="390143" y="247650"/>
                  </a:moveTo>
                  <a:lnTo>
                    <a:pt x="980693" y="0"/>
                  </a:lnTo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35940" y="1947799"/>
            <a:ext cx="4566920" cy="1357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 pitchFamily="2" charset="2"/>
              <a:buChar char="q"/>
            </a:pPr>
            <a:r>
              <a:rPr lang="en-US" sz="2450" spc="-625" dirty="0">
                <a:latin typeface="Arial"/>
                <a:cs typeface="Arial"/>
              </a:rPr>
              <a:t>A</a:t>
            </a:r>
            <a:r>
              <a:rPr sz="2600" spc="-125" dirty="0" smtClean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Times New Roman"/>
                <a:cs typeface="Times New Roman"/>
              </a:rPr>
              <a:t>= </a:t>
            </a:r>
            <a:r>
              <a:rPr sz="2600" spc="-180" dirty="0">
                <a:latin typeface="Times New Roman"/>
                <a:cs typeface="Times New Roman"/>
              </a:rPr>
              <a:t>{14, </a:t>
            </a:r>
            <a:r>
              <a:rPr sz="2600" spc="55" dirty="0">
                <a:latin typeface="Times New Roman"/>
                <a:cs typeface="Times New Roman"/>
              </a:rPr>
              <a:t>8, </a:t>
            </a:r>
            <a:r>
              <a:rPr sz="2600" spc="-125" dirty="0">
                <a:latin typeface="Times New Roman"/>
                <a:cs typeface="Times New Roman"/>
              </a:rPr>
              <a:t>10, </a:t>
            </a:r>
            <a:r>
              <a:rPr sz="2600" spc="45" dirty="0">
                <a:latin typeface="Times New Roman"/>
                <a:cs typeface="Times New Roman"/>
              </a:rPr>
              <a:t>4, </a:t>
            </a:r>
            <a:r>
              <a:rPr sz="2600" spc="-15" dirty="0">
                <a:latin typeface="Times New Roman"/>
                <a:cs typeface="Times New Roman"/>
              </a:rPr>
              <a:t>7, </a:t>
            </a:r>
            <a:r>
              <a:rPr sz="2600" spc="65" dirty="0">
                <a:latin typeface="Times New Roman"/>
                <a:cs typeface="Times New Roman"/>
              </a:rPr>
              <a:t>9, </a:t>
            </a:r>
            <a:r>
              <a:rPr sz="2600" spc="-50" dirty="0">
                <a:latin typeface="Times New Roman"/>
                <a:cs typeface="Times New Roman"/>
              </a:rPr>
              <a:t>3, </a:t>
            </a:r>
            <a:r>
              <a:rPr sz="2600" spc="-15" dirty="0">
                <a:latin typeface="Times New Roman"/>
                <a:cs typeface="Times New Roman"/>
              </a:rPr>
              <a:t>2, </a:t>
            </a:r>
            <a:r>
              <a:rPr sz="2600" spc="-235" dirty="0">
                <a:latin typeface="Times New Roman"/>
                <a:cs typeface="Times New Roman"/>
              </a:rPr>
              <a:t>1,</a:t>
            </a:r>
            <a:r>
              <a:rPr sz="2600" spc="-204" dirty="0">
                <a:latin typeface="Times New Roman"/>
                <a:cs typeface="Times New Roman"/>
              </a:rPr>
              <a:t> </a:t>
            </a:r>
            <a:r>
              <a:rPr sz="2600" b="1" spc="-405" dirty="0">
                <a:latin typeface="Arial"/>
                <a:cs typeface="Arial"/>
              </a:rPr>
              <a:t>16</a:t>
            </a:r>
            <a:r>
              <a:rPr sz="2600" spc="-405" dirty="0">
                <a:latin typeface="Times New Roman"/>
                <a:cs typeface="Times New Roman"/>
              </a:rPr>
              <a:t>}</a:t>
            </a:r>
            <a:endParaRPr sz="2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50" dirty="0">
              <a:latin typeface="Times New Roman"/>
              <a:cs typeface="Times New Roman"/>
            </a:endParaRPr>
          </a:p>
          <a:p>
            <a:pPr marL="4156075">
              <a:lnSpc>
                <a:spcPct val="100000"/>
              </a:lnSpc>
            </a:pPr>
            <a:r>
              <a:rPr sz="1600" spc="-305" dirty="0">
                <a:latin typeface="Times New Roman"/>
                <a:cs typeface="Times New Roman"/>
              </a:rPr>
              <a:t>1</a:t>
            </a:r>
            <a:endParaRPr sz="1600" dirty="0">
              <a:latin typeface="Times New Roman"/>
              <a:cs typeface="Times New Roman"/>
            </a:endParaRPr>
          </a:p>
          <a:p>
            <a:pPr marL="4083685">
              <a:lnSpc>
                <a:spcPct val="100000"/>
              </a:lnSpc>
              <a:spcBef>
                <a:spcPts val="340"/>
              </a:spcBef>
            </a:pPr>
            <a:r>
              <a:rPr sz="2000" i="1" spc="-290" dirty="0">
                <a:latin typeface="Arial"/>
                <a:cs typeface="Arial"/>
              </a:rPr>
              <a:t>14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814954" y="3263593"/>
            <a:ext cx="219075" cy="65214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07314">
              <a:lnSpc>
                <a:spcPct val="100000"/>
              </a:lnSpc>
              <a:spcBef>
                <a:spcPts val="365"/>
              </a:spcBef>
            </a:pPr>
            <a:r>
              <a:rPr sz="1600" spc="-30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2000" i="1" spc="-40" dirty="0">
                <a:latin typeface="Arial"/>
                <a:cs typeface="Arial"/>
              </a:rPr>
              <a:t>8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671564" y="3298063"/>
            <a:ext cx="1181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75" dirty="0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838325" y="3793799"/>
            <a:ext cx="221615" cy="73152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1600" spc="45" dirty="0"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690"/>
              </a:spcBef>
            </a:pPr>
            <a:r>
              <a:rPr sz="2000" i="1" spc="-75" dirty="0"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735704" y="3873649"/>
            <a:ext cx="212090" cy="65151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02870">
              <a:lnSpc>
                <a:spcPct val="100000"/>
              </a:lnSpc>
              <a:spcBef>
                <a:spcPts val="365"/>
              </a:spcBef>
            </a:pPr>
            <a:r>
              <a:rPr sz="1600" spc="-45" dirty="0">
                <a:latin typeface="Times New Roman"/>
                <a:cs typeface="Times New Roman"/>
              </a:rPr>
              <a:t>5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000" i="1" spc="-145" dirty="0">
                <a:latin typeface="Arial"/>
                <a:cs typeface="Arial"/>
              </a:rPr>
              <a:t>7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558790" y="3873649"/>
            <a:ext cx="186055" cy="65151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365"/>
              </a:spcBef>
            </a:pPr>
            <a:r>
              <a:rPr sz="1600" spc="60" dirty="0">
                <a:latin typeface="Times New Roman"/>
                <a:cs typeface="Times New Roman"/>
              </a:rPr>
              <a:t>6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000" i="1" spc="-30" dirty="0">
                <a:latin typeface="Arial"/>
                <a:cs typeface="Arial"/>
              </a:rPr>
              <a:t>9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398511" y="3873649"/>
            <a:ext cx="169545" cy="65151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365"/>
              </a:spcBef>
            </a:pPr>
            <a:r>
              <a:rPr sz="1600" spc="-30" dirty="0">
                <a:latin typeface="Times New Roman"/>
                <a:cs typeface="Times New Roman"/>
              </a:rPr>
              <a:t>7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000" i="1" spc="-200" dirty="0"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452499" y="4483532"/>
            <a:ext cx="177165" cy="65151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360"/>
              </a:spcBef>
            </a:pPr>
            <a:r>
              <a:rPr sz="1600" spc="55" dirty="0">
                <a:latin typeface="Times New Roman"/>
                <a:cs typeface="Times New Roman"/>
              </a:rPr>
              <a:t>8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2000" i="1" spc="-190" dirty="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386710" y="4483532"/>
            <a:ext cx="158115" cy="65151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360"/>
              </a:spcBef>
            </a:pPr>
            <a:r>
              <a:rPr sz="1600" spc="70" dirty="0">
                <a:latin typeface="Times New Roman"/>
                <a:cs typeface="Times New Roman"/>
              </a:rPr>
              <a:t>9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2000" i="1" spc="-500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195066" y="4684729"/>
            <a:ext cx="467995" cy="788035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1040"/>
              </a:spcBef>
            </a:pPr>
            <a:r>
              <a:rPr sz="2000" i="1" spc="-275" dirty="0">
                <a:latin typeface="Arial"/>
                <a:cs typeface="Arial"/>
              </a:rPr>
              <a:t>16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1600" i="1" spc="75" dirty="0">
                <a:latin typeface="Arial"/>
                <a:cs typeface="Arial"/>
              </a:rPr>
              <a:t>i </a:t>
            </a:r>
            <a:r>
              <a:rPr sz="1600" spc="-25" dirty="0">
                <a:latin typeface="Times New Roman"/>
                <a:cs typeface="Times New Roman"/>
              </a:rPr>
              <a:t>=</a:t>
            </a:r>
            <a:r>
              <a:rPr sz="1600" spc="-190" dirty="0">
                <a:latin typeface="Times New Roman"/>
                <a:cs typeface="Times New Roman"/>
              </a:rPr>
              <a:t> </a:t>
            </a:r>
            <a:r>
              <a:rPr sz="1600" spc="-125" dirty="0">
                <a:latin typeface="Times New Roman"/>
                <a:cs typeface="Times New Roman"/>
              </a:rPr>
              <a:t>10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494"/>
            <a:ext cx="6345174" cy="7059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0" b="1" i="1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HeapSort()</a:t>
            </a:r>
            <a:r>
              <a:rPr sz="4500" b="1" i="1" spc="-8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500" b="1" i="1" spc="-1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9" name="object 9"/>
          <p:cNvSpPr/>
          <p:nvPr/>
        </p:nvSpPr>
        <p:spPr>
          <a:xfrm>
            <a:off x="2667761" y="2928366"/>
            <a:ext cx="4114800" cy="1066800"/>
          </a:xfrm>
          <a:custGeom>
            <a:avLst/>
            <a:gdLst/>
            <a:ahLst/>
            <a:cxnLst/>
            <a:rect l="l" t="t" r="r" b="b"/>
            <a:pathLst>
              <a:path w="4114800" h="1066800">
                <a:moveTo>
                  <a:pt x="1828800" y="228600"/>
                </a:moveTo>
                <a:lnTo>
                  <a:pt x="1833444" y="182533"/>
                </a:lnTo>
                <a:lnTo>
                  <a:pt x="1846766" y="139624"/>
                </a:lnTo>
                <a:lnTo>
                  <a:pt x="1867845" y="100793"/>
                </a:lnTo>
                <a:lnTo>
                  <a:pt x="1895760" y="66960"/>
                </a:lnTo>
                <a:lnTo>
                  <a:pt x="1929593" y="39045"/>
                </a:lnTo>
                <a:lnTo>
                  <a:pt x="1968424" y="17966"/>
                </a:lnTo>
                <a:lnTo>
                  <a:pt x="2011333" y="4644"/>
                </a:lnTo>
                <a:lnTo>
                  <a:pt x="2057400" y="0"/>
                </a:lnTo>
                <a:lnTo>
                  <a:pt x="2103466" y="4644"/>
                </a:lnTo>
                <a:lnTo>
                  <a:pt x="2146375" y="17966"/>
                </a:lnTo>
                <a:lnTo>
                  <a:pt x="2185206" y="39045"/>
                </a:lnTo>
                <a:lnTo>
                  <a:pt x="2219039" y="66960"/>
                </a:lnTo>
                <a:lnTo>
                  <a:pt x="2246954" y="100793"/>
                </a:lnTo>
                <a:lnTo>
                  <a:pt x="2268033" y="139624"/>
                </a:lnTo>
                <a:lnTo>
                  <a:pt x="2281355" y="182533"/>
                </a:lnTo>
                <a:lnTo>
                  <a:pt x="2286000" y="228600"/>
                </a:lnTo>
                <a:lnTo>
                  <a:pt x="2281355" y="274666"/>
                </a:lnTo>
                <a:lnTo>
                  <a:pt x="2268033" y="317575"/>
                </a:lnTo>
                <a:lnTo>
                  <a:pt x="2246954" y="356406"/>
                </a:lnTo>
                <a:lnTo>
                  <a:pt x="2219039" y="390239"/>
                </a:lnTo>
                <a:lnTo>
                  <a:pt x="2185206" y="418154"/>
                </a:lnTo>
                <a:lnTo>
                  <a:pt x="2146375" y="439233"/>
                </a:lnTo>
                <a:lnTo>
                  <a:pt x="2103466" y="452555"/>
                </a:lnTo>
                <a:lnTo>
                  <a:pt x="2057400" y="457200"/>
                </a:lnTo>
                <a:lnTo>
                  <a:pt x="2011333" y="452555"/>
                </a:lnTo>
                <a:lnTo>
                  <a:pt x="1968424" y="439233"/>
                </a:lnTo>
                <a:lnTo>
                  <a:pt x="1929593" y="418154"/>
                </a:lnTo>
                <a:lnTo>
                  <a:pt x="1895760" y="390239"/>
                </a:lnTo>
                <a:lnTo>
                  <a:pt x="1867845" y="356406"/>
                </a:lnTo>
                <a:lnTo>
                  <a:pt x="1846766" y="317575"/>
                </a:lnTo>
                <a:lnTo>
                  <a:pt x="1833444" y="274666"/>
                </a:lnTo>
                <a:lnTo>
                  <a:pt x="1828800" y="228600"/>
                </a:lnTo>
                <a:close/>
              </a:path>
              <a:path w="4114800" h="1066800">
                <a:moveTo>
                  <a:pt x="0" y="838200"/>
                </a:moveTo>
                <a:lnTo>
                  <a:pt x="4644" y="792133"/>
                </a:lnTo>
                <a:lnTo>
                  <a:pt x="17966" y="749224"/>
                </a:lnTo>
                <a:lnTo>
                  <a:pt x="39045" y="710393"/>
                </a:lnTo>
                <a:lnTo>
                  <a:pt x="66960" y="676560"/>
                </a:lnTo>
                <a:lnTo>
                  <a:pt x="100793" y="648645"/>
                </a:lnTo>
                <a:lnTo>
                  <a:pt x="139624" y="627566"/>
                </a:lnTo>
                <a:lnTo>
                  <a:pt x="182533" y="614244"/>
                </a:lnTo>
                <a:lnTo>
                  <a:pt x="228600" y="609600"/>
                </a:lnTo>
                <a:lnTo>
                  <a:pt x="274666" y="614244"/>
                </a:lnTo>
                <a:lnTo>
                  <a:pt x="317575" y="627566"/>
                </a:lnTo>
                <a:lnTo>
                  <a:pt x="356406" y="648645"/>
                </a:lnTo>
                <a:lnTo>
                  <a:pt x="390239" y="676560"/>
                </a:lnTo>
                <a:lnTo>
                  <a:pt x="418154" y="710393"/>
                </a:lnTo>
                <a:lnTo>
                  <a:pt x="439233" y="749224"/>
                </a:lnTo>
                <a:lnTo>
                  <a:pt x="452555" y="792133"/>
                </a:lnTo>
                <a:lnTo>
                  <a:pt x="457200" y="838200"/>
                </a:lnTo>
                <a:lnTo>
                  <a:pt x="452555" y="884266"/>
                </a:lnTo>
                <a:lnTo>
                  <a:pt x="439233" y="927175"/>
                </a:lnTo>
                <a:lnTo>
                  <a:pt x="418154" y="966006"/>
                </a:lnTo>
                <a:lnTo>
                  <a:pt x="390239" y="999839"/>
                </a:lnTo>
                <a:lnTo>
                  <a:pt x="356406" y="1027754"/>
                </a:lnTo>
                <a:lnTo>
                  <a:pt x="317575" y="1048833"/>
                </a:lnTo>
                <a:lnTo>
                  <a:pt x="274666" y="1062155"/>
                </a:lnTo>
                <a:lnTo>
                  <a:pt x="228600" y="1066800"/>
                </a:lnTo>
                <a:lnTo>
                  <a:pt x="182533" y="1062155"/>
                </a:lnTo>
                <a:lnTo>
                  <a:pt x="139624" y="1048833"/>
                </a:lnTo>
                <a:lnTo>
                  <a:pt x="100793" y="1027754"/>
                </a:lnTo>
                <a:lnTo>
                  <a:pt x="66960" y="999839"/>
                </a:lnTo>
                <a:lnTo>
                  <a:pt x="39045" y="966006"/>
                </a:lnTo>
                <a:lnTo>
                  <a:pt x="17966" y="927175"/>
                </a:lnTo>
                <a:lnTo>
                  <a:pt x="4644" y="884266"/>
                </a:lnTo>
                <a:lnTo>
                  <a:pt x="0" y="838200"/>
                </a:lnTo>
                <a:close/>
              </a:path>
              <a:path w="4114800" h="1066800">
                <a:moveTo>
                  <a:pt x="3657600" y="838200"/>
                </a:moveTo>
                <a:lnTo>
                  <a:pt x="3662244" y="792133"/>
                </a:lnTo>
                <a:lnTo>
                  <a:pt x="3675566" y="749224"/>
                </a:lnTo>
                <a:lnTo>
                  <a:pt x="3696645" y="710393"/>
                </a:lnTo>
                <a:lnTo>
                  <a:pt x="3724560" y="676560"/>
                </a:lnTo>
                <a:lnTo>
                  <a:pt x="3758393" y="648645"/>
                </a:lnTo>
                <a:lnTo>
                  <a:pt x="3797224" y="627566"/>
                </a:lnTo>
                <a:lnTo>
                  <a:pt x="3840133" y="614244"/>
                </a:lnTo>
                <a:lnTo>
                  <a:pt x="3886199" y="609600"/>
                </a:lnTo>
                <a:lnTo>
                  <a:pt x="3932266" y="614244"/>
                </a:lnTo>
                <a:lnTo>
                  <a:pt x="3975175" y="627566"/>
                </a:lnTo>
                <a:lnTo>
                  <a:pt x="4014006" y="648645"/>
                </a:lnTo>
                <a:lnTo>
                  <a:pt x="4047839" y="676560"/>
                </a:lnTo>
                <a:lnTo>
                  <a:pt x="4075754" y="710393"/>
                </a:lnTo>
                <a:lnTo>
                  <a:pt x="4096833" y="749224"/>
                </a:lnTo>
                <a:lnTo>
                  <a:pt x="4110155" y="792133"/>
                </a:lnTo>
                <a:lnTo>
                  <a:pt x="4114799" y="838200"/>
                </a:lnTo>
                <a:lnTo>
                  <a:pt x="4110155" y="884266"/>
                </a:lnTo>
                <a:lnTo>
                  <a:pt x="4096833" y="927175"/>
                </a:lnTo>
                <a:lnTo>
                  <a:pt x="4075754" y="966006"/>
                </a:lnTo>
                <a:lnTo>
                  <a:pt x="4047839" y="999839"/>
                </a:lnTo>
                <a:lnTo>
                  <a:pt x="4014006" y="1027754"/>
                </a:lnTo>
                <a:lnTo>
                  <a:pt x="3975175" y="1048833"/>
                </a:lnTo>
                <a:lnTo>
                  <a:pt x="3932266" y="1062155"/>
                </a:lnTo>
                <a:lnTo>
                  <a:pt x="3886199" y="1066800"/>
                </a:lnTo>
                <a:lnTo>
                  <a:pt x="3840133" y="1062155"/>
                </a:lnTo>
                <a:lnTo>
                  <a:pt x="3797224" y="1048833"/>
                </a:lnTo>
                <a:lnTo>
                  <a:pt x="3758393" y="1027754"/>
                </a:lnTo>
                <a:lnTo>
                  <a:pt x="3724560" y="999839"/>
                </a:lnTo>
                <a:lnTo>
                  <a:pt x="3696645" y="966006"/>
                </a:lnTo>
                <a:lnTo>
                  <a:pt x="3675566" y="927175"/>
                </a:lnTo>
                <a:lnTo>
                  <a:pt x="3662244" y="884266"/>
                </a:lnTo>
                <a:lnTo>
                  <a:pt x="3657600" y="838200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473190" y="3584575"/>
            <a:ext cx="1631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spc="-30" dirty="0">
                <a:latin typeface="Arial"/>
                <a:cs typeface="Arial"/>
              </a:rPr>
              <a:t>9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191511" y="4738115"/>
            <a:ext cx="495300" cy="495300"/>
            <a:chOff x="2191511" y="4738115"/>
            <a:chExt cx="495300" cy="495300"/>
          </a:xfrm>
        </p:grpSpPr>
        <p:sp>
          <p:nvSpPr>
            <p:cNvPr id="12" name="object 12"/>
            <p:cNvSpPr/>
            <p:nvPr/>
          </p:nvSpPr>
          <p:spPr>
            <a:xfrm>
              <a:off x="2210561" y="47571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599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199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599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210561" y="47571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599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599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199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599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3105911" y="4738115"/>
            <a:ext cx="495300" cy="495300"/>
            <a:chOff x="3105911" y="4738115"/>
            <a:chExt cx="495300" cy="495300"/>
          </a:xfrm>
        </p:grpSpPr>
        <p:sp>
          <p:nvSpPr>
            <p:cNvPr id="15" name="object 15"/>
            <p:cNvSpPr/>
            <p:nvPr/>
          </p:nvSpPr>
          <p:spPr>
            <a:xfrm>
              <a:off x="3124961" y="47571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599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199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599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24961" y="47571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599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599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199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599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1277111" y="3319271"/>
            <a:ext cx="6438900" cy="1914525"/>
            <a:chOff x="1277111" y="3319271"/>
            <a:chExt cx="6438900" cy="1914525"/>
          </a:xfrm>
        </p:grpSpPr>
        <p:sp>
          <p:nvSpPr>
            <p:cNvPr id="18" name="object 18"/>
            <p:cNvSpPr/>
            <p:nvPr/>
          </p:nvSpPr>
          <p:spPr>
            <a:xfrm>
              <a:off x="1753361" y="3338321"/>
              <a:ext cx="2809875" cy="1266825"/>
            </a:xfrm>
            <a:custGeom>
              <a:avLst/>
              <a:gdLst/>
              <a:ahLst/>
              <a:cxnLst/>
              <a:rect l="l" t="t" r="r" b="b"/>
              <a:pathLst>
                <a:path w="2809875" h="1266825">
                  <a:moveTo>
                    <a:pt x="2809493" y="0"/>
                  </a:moveTo>
                  <a:lnTo>
                    <a:pt x="1304544" y="247650"/>
                  </a:lnTo>
                </a:path>
                <a:path w="2809875" h="1266825">
                  <a:moveTo>
                    <a:pt x="0" y="1037844"/>
                  </a:moveTo>
                  <a:lnTo>
                    <a:pt x="4644" y="991777"/>
                  </a:lnTo>
                  <a:lnTo>
                    <a:pt x="17966" y="948868"/>
                  </a:lnTo>
                  <a:lnTo>
                    <a:pt x="39045" y="910037"/>
                  </a:lnTo>
                  <a:lnTo>
                    <a:pt x="66960" y="876204"/>
                  </a:lnTo>
                  <a:lnTo>
                    <a:pt x="100793" y="848289"/>
                  </a:lnTo>
                  <a:lnTo>
                    <a:pt x="139624" y="827210"/>
                  </a:lnTo>
                  <a:lnTo>
                    <a:pt x="182533" y="813888"/>
                  </a:lnTo>
                  <a:lnTo>
                    <a:pt x="228600" y="809244"/>
                  </a:lnTo>
                  <a:lnTo>
                    <a:pt x="274666" y="813888"/>
                  </a:lnTo>
                  <a:lnTo>
                    <a:pt x="317575" y="827210"/>
                  </a:lnTo>
                  <a:lnTo>
                    <a:pt x="356406" y="848289"/>
                  </a:lnTo>
                  <a:lnTo>
                    <a:pt x="390239" y="876204"/>
                  </a:lnTo>
                  <a:lnTo>
                    <a:pt x="418154" y="910037"/>
                  </a:lnTo>
                  <a:lnTo>
                    <a:pt x="439233" y="948868"/>
                  </a:lnTo>
                  <a:lnTo>
                    <a:pt x="452555" y="991777"/>
                  </a:lnTo>
                  <a:lnTo>
                    <a:pt x="457200" y="1037844"/>
                  </a:lnTo>
                  <a:lnTo>
                    <a:pt x="452555" y="1083910"/>
                  </a:lnTo>
                  <a:lnTo>
                    <a:pt x="439233" y="1126819"/>
                  </a:lnTo>
                  <a:lnTo>
                    <a:pt x="418154" y="1165650"/>
                  </a:lnTo>
                  <a:lnTo>
                    <a:pt x="390239" y="1199483"/>
                  </a:lnTo>
                  <a:lnTo>
                    <a:pt x="356406" y="1227398"/>
                  </a:lnTo>
                  <a:lnTo>
                    <a:pt x="317575" y="1248477"/>
                  </a:lnTo>
                  <a:lnTo>
                    <a:pt x="274666" y="1261799"/>
                  </a:lnTo>
                  <a:lnTo>
                    <a:pt x="228600" y="1266444"/>
                  </a:lnTo>
                  <a:lnTo>
                    <a:pt x="182533" y="1261799"/>
                  </a:lnTo>
                  <a:lnTo>
                    <a:pt x="139624" y="1248477"/>
                  </a:lnTo>
                  <a:lnTo>
                    <a:pt x="100793" y="1227398"/>
                  </a:lnTo>
                  <a:lnTo>
                    <a:pt x="66960" y="1199483"/>
                  </a:lnTo>
                  <a:lnTo>
                    <a:pt x="39045" y="1165650"/>
                  </a:lnTo>
                  <a:lnTo>
                    <a:pt x="17966" y="1126819"/>
                  </a:lnTo>
                  <a:lnTo>
                    <a:pt x="4644" y="1083910"/>
                  </a:lnTo>
                  <a:lnTo>
                    <a:pt x="0" y="1037844"/>
                  </a:lnTo>
                  <a:close/>
                </a:path>
                <a:path w="2809875" h="1266825">
                  <a:moveTo>
                    <a:pt x="980694" y="609600"/>
                  </a:moveTo>
                  <a:lnTo>
                    <a:pt x="390144" y="857250"/>
                  </a:lnTo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296161" y="47571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599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199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599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96161" y="3338321"/>
              <a:ext cx="5095875" cy="1876425"/>
            </a:xfrm>
            <a:custGeom>
              <a:avLst/>
              <a:gdLst/>
              <a:ahLst/>
              <a:cxnLst/>
              <a:rect l="l" t="t" r="r" b="b"/>
              <a:pathLst>
                <a:path w="5095875" h="1876425">
                  <a:moveTo>
                    <a:pt x="0" y="1647444"/>
                  </a:moveTo>
                  <a:lnTo>
                    <a:pt x="4644" y="1601377"/>
                  </a:lnTo>
                  <a:lnTo>
                    <a:pt x="17966" y="1558468"/>
                  </a:lnTo>
                  <a:lnTo>
                    <a:pt x="39045" y="1519637"/>
                  </a:lnTo>
                  <a:lnTo>
                    <a:pt x="66960" y="1485804"/>
                  </a:lnTo>
                  <a:lnTo>
                    <a:pt x="100793" y="1457889"/>
                  </a:lnTo>
                  <a:lnTo>
                    <a:pt x="139624" y="1436810"/>
                  </a:lnTo>
                  <a:lnTo>
                    <a:pt x="182533" y="1423488"/>
                  </a:lnTo>
                  <a:lnTo>
                    <a:pt x="228600" y="1418844"/>
                  </a:lnTo>
                  <a:lnTo>
                    <a:pt x="274666" y="1423488"/>
                  </a:lnTo>
                  <a:lnTo>
                    <a:pt x="317575" y="1436810"/>
                  </a:lnTo>
                  <a:lnTo>
                    <a:pt x="356406" y="1457889"/>
                  </a:lnTo>
                  <a:lnTo>
                    <a:pt x="390239" y="1485804"/>
                  </a:lnTo>
                  <a:lnTo>
                    <a:pt x="418154" y="1519637"/>
                  </a:lnTo>
                  <a:lnTo>
                    <a:pt x="439233" y="1558468"/>
                  </a:lnTo>
                  <a:lnTo>
                    <a:pt x="452555" y="1601377"/>
                  </a:lnTo>
                  <a:lnTo>
                    <a:pt x="457200" y="1647444"/>
                  </a:lnTo>
                  <a:lnTo>
                    <a:pt x="452555" y="1693510"/>
                  </a:lnTo>
                  <a:lnTo>
                    <a:pt x="439233" y="1736419"/>
                  </a:lnTo>
                  <a:lnTo>
                    <a:pt x="418154" y="1775250"/>
                  </a:lnTo>
                  <a:lnTo>
                    <a:pt x="390239" y="1809083"/>
                  </a:lnTo>
                  <a:lnTo>
                    <a:pt x="356406" y="1836998"/>
                  </a:lnTo>
                  <a:lnTo>
                    <a:pt x="317575" y="1858077"/>
                  </a:lnTo>
                  <a:lnTo>
                    <a:pt x="274666" y="1871399"/>
                  </a:lnTo>
                  <a:lnTo>
                    <a:pt x="228600" y="1876044"/>
                  </a:lnTo>
                  <a:lnTo>
                    <a:pt x="182533" y="1871399"/>
                  </a:lnTo>
                  <a:lnTo>
                    <a:pt x="139624" y="1858077"/>
                  </a:lnTo>
                  <a:lnTo>
                    <a:pt x="100793" y="1836998"/>
                  </a:lnTo>
                  <a:lnTo>
                    <a:pt x="66960" y="1809083"/>
                  </a:lnTo>
                  <a:lnTo>
                    <a:pt x="39045" y="1775250"/>
                  </a:lnTo>
                  <a:lnTo>
                    <a:pt x="17966" y="1736419"/>
                  </a:lnTo>
                  <a:lnTo>
                    <a:pt x="4644" y="1693510"/>
                  </a:lnTo>
                  <a:lnTo>
                    <a:pt x="0" y="1647444"/>
                  </a:lnTo>
                  <a:close/>
                </a:path>
                <a:path w="5095875" h="1876425">
                  <a:moveTo>
                    <a:pt x="523494" y="1219200"/>
                  </a:moveTo>
                  <a:lnTo>
                    <a:pt x="390144" y="1466850"/>
                  </a:lnTo>
                </a:path>
                <a:path w="5095875" h="1876425">
                  <a:moveTo>
                    <a:pt x="2286000" y="1037844"/>
                  </a:moveTo>
                  <a:lnTo>
                    <a:pt x="2290644" y="991777"/>
                  </a:lnTo>
                  <a:lnTo>
                    <a:pt x="2303966" y="948868"/>
                  </a:lnTo>
                  <a:lnTo>
                    <a:pt x="2325045" y="910037"/>
                  </a:lnTo>
                  <a:lnTo>
                    <a:pt x="2352960" y="876204"/>
                  </a:lnTo>
                  <a:lnTo>
                    <a:pt x="2386793" y="848289"/>
                  </a:lnTo>
                  <a:lnTo>
                    <a:pt x="2425624" y="827210"/>
                  </a:lnTo>
                  <a:lnTo>
                    <a:pt x="2468533" y="813888"/>
                  </a:lnTo>
                  <a:lnTo>
                    <a:pt x="2514600" y="809244"/>
                  </a:lnTo>
                  <a:lnTo>
                    <a:pt x="2560666" y="813888"/>
                  </a:lnTo>
                  <a:lnTo>
                    <a:pt x="2603575" y="827210"/>
                  </a:lnTo>
                  <a:lnTo>
                    <a:pt x="2642406" y="848289"/>
                  </a:lnTo>
                  <a:lnTo>
                    <a:pt x="2676239" y="876204"/>
                  </a:lnTo>
                  <a:lnTo>
                    <a:pt x="2704154" y="910037"/>
                  </a:lnTo>
                  <a:lnTo>
                    <a:pt x="2725233" y="948868"/>
                  </a:lnTo>
                  <a:lnTo>
                    <a:pt x="2738555" y="991777"/>
                  </a:lnTo>
                  <a:lnTo>
                    <a:pt x="2743200" y="1037844"/>
                  </a:lnTo>
                  <a:lnTo>
                    <a:pt x="2738555" y="1083910"/>
                  </a:lnTo>
                  <a:lnTo>
                    <a:pt x="2725233" y="1126819"/>
                  </a:lnTo>
                  <a:lnTo>
                    <a:pt x="2704154" y="1165650"/>
                  </a:lnTo>
                  <a:lnTo>
                    <a:pt x="2676239" y="1199483"/>
                  </a:lnTo>
                  <a:lnTo>
                    <a:pt x="2642406" y="1227398"/>
                  </a:lnTo>
                  <a:lnTo>
                    <a:pt x="2603575" y="1248477"/>
                  </a:lnTo>
                  <a:lnTo>
                    <a:pt x="2560666" y="1261799"/>
                  </a:lnTo>
                  <a:lnTo>
                    <a:pt x="2514600" y="1266444"/>
                  </a:lnTo>
                  <a:lnTo>
                    <a:pt x="2468533" y="1261799"/>
                  </a:lnTo>
                  <a:lnTo>
                    <a:pt x="2425624" y="1248477"/>
                  </a:lnTo>
                  <a:lnTo>
                    <a:pt x="2386793" y="1227398"/>
                  </a:lnTo>
                  <a:lnTo>
                    <a:pt x="2352960" y="1199483"/>
                  </a:lnTo>
                  <a:lnTo>
                    <a:pt x="2325045" y="1165650"/>
                  </a:lnTo>
                  <a:lnTo>
                    <a:pt x="2303966" y="1126819"/>
                  </a:lnTo>
                  <a:lnTo>
                    <a:pt x="2290644" y="1083910"/>
                  </a:lnTo>
                  <a:lnTo>
                    <a:pt x="2286000" y="1037844"/>
                  </a:lnTo>
                  <a:close/>
                </a:path>
                <a:path w="5095875" h="1876425">
                  <a:moveTo>
                    <a:pt x="1761744" y="609600"/>
                  </a:moveTo>
                  <a:lnTo>
                    <a:pt x="2352293" y="857250"/>
                  </a:lnTo>
                </a:path>
                <a:path w="5095875" h="1876425">
                  <a:moveTo>
                    <a:pt x="3590543" y="0"/>
                  </a:moveTo>
                  <a:lnTo>
                    <a:pt x="5095494" y="247650"/>
                  </a:lnTo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239761" y="41475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599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199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599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715505" y="3947921"/>
              <a:ext cx="981710" cy="657225"/>
            </a:xfrm>
            <a:custGeom>
              <a:avLst/>
              <a:gdLst/>
              <a:ahLst/>
              <a:cxnLst/>
              <a:rect l="l" t="t" r="r" b="b"/>
              <a:pathLst>
                <a:path w="981709" h="657225">
                  <a:moveTo>
                    <a:pt x="524255" y="428244"/>
                  </a:moveTo>
                  <a:lnTo>
                    <a:pt x="528900" y="382177"/>
                  </a:lnTo>
                  <a:lnTo>
                    <a:pt x="542222" y="339268"/>
                  </a:lnTo>
                  <a:lnTo>
                    <a:pt x="563301" y="300437"/>
                  </a:lnTo>
                  <a:lnTo>
                    <a:pt x="591216" y="266604"/>
                  </a:lnTo>
                  <a:lnTo>
                    <a:pt x="625049" y="238689"/>
                  </a:lnTo>
                  <a:lnTo>
                    <a:pt x="663880" y="217610"/>
                  </a:lnTo>
                  <a:lnTo>
                    <a:pt x="706789" y="204288"/>
                  </a:lnTo>
                  <a:lnTo>
                    <a:pt x="752855" y="199644"/>
                  </a:lnTo>
                  <a:lnTo>
                    <a:pt x="798922" y="204288"/>
                  </a:lnTo>
                  <a:lnTo>
                    <a:pt x="841831" y="217610"/>
                  </a:lnTo>
                  <a:lnTo>
                    <a:pt x="880662" y="238689"/>
                  </a:lnTo>
                  <a:lnTo>
                    <a:pt x="914495" y="266604"/>
                  </a:lnTo>
                  <a:lnTo>
                    <a:pt x="942410" y="300437"/>
                  </a:lnTo>
                  <a:lnTo>
                    <a:pt x="963489" y="339268"/>
                  </a:lnTo>
                  <a:lnTo>
                    <a:pt x="976811" y="382177"/>
                  </a:lnTo>
                  <a:lnTo>
                    <a:pt x="981455" y="428244"/>
                  </a:lnTo>
                  <a:lnTo>
                    <a:pt x="976811" y="474310"/>
                  </a:lnTo>
                  <a:lnTo>
                    <a:pt x="963489" y="517219"/>
                  </a:lnTo>
                  <a:lnTo>
                    <a:pt x="942410" y="556050"/>
                  </a:lnTo>
                  <a:lnTo>
                    <a:pt x="914495" y="589883"/>
                  </a:lnTo>
                  <a:lnTo>
                    <a:pt x="880662" y="617798"/>
                  </a:lnTo>
                  <a:lnTo>
                    <a:pt x="841831" y="638877"/>
                  </a:lnTo>
                  <a:lnTo>
                    <a:pt x="798922" y="652199"/>
                  </a:lnTo>
                  <a:lnTo>
                    <a:pt x="752855" y="656844"/>
                  </a:lnTo>
                  <a:lnTo>
                    <a:pt x="706789" y="652199"/>
                  </a:lnTo>
                  <a:lnTo>
                    <a:pt x="663880" y="638877"/>
                  </a:lnTo>
                  <a:lnTo>
                    <a:pt x="625049" y="617798"/>
                  </a:lnTo>
                  <a:lnTo>
                    <a:pt x="591216" y="589883"/>
                  </a:lnTo>
                  <a:lnTo>
                    <a:pt x="563301" y="556050"/>
                  </a:lnTo>
                  <a:lnTo>
                    <a:pt x="542222" y="517219"/>
                  </a:lnTo>
                  <a:lnTo>
                    <a:pt x="528900" y="474310"/>
                  </a:lnTo>
                  <a:lnTo>
                    <a:pt x="524255" y="428244"/>
                  </a:lnTo>
                  <a:close/>
                </a:path>
                <a:path w="981709" h="657225">
                  <a:moveTo>
                    <a:pt x="0" y="0"/>
                  </a:moveTo>
                  <a:lnTo>
                    <a:pt x="590550" y="247650"/>
                  </a:lnTo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410961" y="41475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599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199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599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410961" y="3947921"/>
              <a:ext cx="981075" cy="657225"/>
            </a:xfrm>
            <a:custGeom>
              <a:avLst/>
              <a:gdLst/>
              <a:ahLst/>
              <a:cxnLst/>
              <a:rect l="l" t="t" r="r" b="b"/>
              <a:pathLst>
                <a:path w="981075" h="657225">
                  <a:moveTo>
                    <a:pt x="0" y="428244"/>
                  </a:moveTo>
                  <a:lnTo>
                    <a:pt x="4644" y="382177"/>
                  </a:lnTo>
                  <a:lnTo>
                    <a:pt x="17966" y="339268"/>
                  </a:lnTo>
                  <a:lnTo>
                    <a:pt x="39045" y="300437"/>
                  </a:lnTo>
                  <a:lnTo>
                    <a:pt x="66960" y="266604"/>
                  </a:lnTo>
                  <a:lnTo>
                    <a:pt x="100793" y="238689"/>
                  </a:lnTo>
                  <a:lnTo>
                    <a:pt x="139624" y="217610"/>
                  </a:lnTo>
                  <a:lnTo>
                    <a:pt x="182533" y="204288"/>
                  </a:lnTo>
                  <a:lnTo>
                    <a:pt x="228600" y="199644"/>
                  </a:lnTo>
                  <a:lnTo>
                    <a:pt x="274666" y="204288"/>
                  </a:lnTo>
                  <a:lnTo>
                    <a:pt x="317575" y="217610"/>
                  </a:lnTo>
                  <a:lnTo>
                    <a:pt x="356406" y="238689"/>
                  </a:lnTo>
                  <a:lnTo>
                    <a:pt x="390239" y="266604"/>
                  </a:lnTo>
                  <a:lnTo>
                    <a:pt x="418154" y="300437"/>
                  </a:lnTo>
                  <a:lnTo>
                    <a:pt x="439233" y="339268"/>
                  </a:lnTo>
                  <a:lnTo>
                    <a:pt x="452555" y="382177"/>
                  </a:lnTo>
                  <a:lnTo>
                    <a:pt x="457200" y="428244"/>
                  </a:lnTo>
                  <a:lnTo>
                    <a:pt x="452555" y="474310"/>
                  </a:lnTo>
                  <a:lnTo>
                    <a:pt x="439233" y="517219"/>
                  </a:lnTo>
                  <a:lnTo>
                    <a:pt x="418154" y="556050"/>
                  </a:lnTo>
                  <a:lnTo>
                    <a:pt x="390239" y="589883"/>
                  </a:lnTo>
                  <a:lnTo>
                    <a:pt x="356406" y="617798"/>
                  </a:lnTo>
                  <a:lnTo>
                    <a:pt x="317575" y="638877"/>
                  </a:lnTo>
                  <a:lnTo>
                    <a:pt x="274666" y="652199"/>
                  </a:lnTo>
                  <a:lnTo>
                    <a:pt x="228600" y="656844"/>
                  </a:lnTo>
                  <a:lnTo>
                    <a:pt x="182533" y="652199"/>
                  </a:lnTo>
                  <a:lnTo>
                    <a:pt x="139624" y="638877"/>
                  </a:lnTo>
                  <a:lnTo>
                    <a:pt x="100793" y="617798"/>
                  </a:lnTo>
                  <a:lnTo>
                    <a:pt x="66960" y="589883"/>
                  </a:lnTo>
                  <a:lnTo>
                    <a:pt x="39045" y="556050"/>
                  </a:lnTo>
                  <a:lnTo>
                    <a:pt x="17966" y="517219"/>
                  </a:lnTo>
                  <a:lnTo>
                    <a:pt x="4644" y="474310"/>
                  </a:lnTo>
                  <a:lnTo>
                    <a:pt x="0" y="428244"/>
                  </a:lnTo>
                  <a:close/>
                </a:path>
                <a:path w="981075" h="657225">
                  <a:moveTo>
                    <a:pt x="390143" y="247650"/>
                  </a:moveTo>
                  <a:lnTo>
                    <a:pt x="980693" y="0"/>
                  </a:lnTo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35939" y="1947799"/>
            <a:ext cx="5332221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Wingdings" panose="05000000000000000000" pitchFamily="2" charset="2"/>
              <a:buChar char="q"/>
            </a:pPr>
            <a:r>
              <a:rPr sz="2600" spc="-125" dirty="0" smtClean="0">
                <a:latin typeface="Times New Roman"/>
                <a:cs typeface="Times New Roman"/>
              </a:rPr>
              <a:t>A </a:t>
            </a:r>
            <a:r>
              <a:rPr sz="2600" spc="-30" dirty="0">
                <a:latin typeface="Times New Roman"/>
                <a:cs typeface="Times New Roman"/>
              </a:rPr>
              <a:t>= </a:t>
            </a:r>
            <a:r>
              <a:rPr sz="2600" spc="-180" dirty="0">
                <a:latin typeface="Times New Roman"/>
                <a:cs typeface="Times New Roman"/>
              </a:rPr>
              <a:t>{10, </a:t>
            </a:r>
            <a:r>
              <a:rPr sz="2600" spc="50" dirty="0">
                <a:latin typeface="Times New Roman"/>
                <a:cs typeface="Times New Roman"/>
              </a:rPr>
              <a:t>8, </a:t>
            </a:r>
            <a:r>
              <a:rPr sz="2600" spc="70" dirty="0">
                <a:latin typeface="Times New Roman"/>
                <a:cs typeface="Times New Roman"/>
              </a:rPr>
              <a:t>9, </a:t>
            </a:r>
            <a:r>
              <a:rPr sz="2600" spc="45" dirty="0">
                <a:latin typeface="Times New Roman"/>
                <a:cs typeface="Times New Roman"/>
              </a:rPr>
              <a:t>4, </a:t>
            </a:r>
            <a:r>
              <a:rPr sz="2600" spc="-15" dirty="0">
                <a:latin typeface="Times New Roman"/>
                <a:cs typeface="Times New Roman"/>
              </a:rPr>
              <a:t>7, </a:t>
            </a:r>
            <a:r>
              <a:rPr sz="2600" spc="-235" dirty="0">
                <a:latin typeface="Times New Roman"/>
                <a:cs typeface="Times New Roman"/>
              </a:rPr>
              <a:t>1, </a:t>
            </a:r>
            <a:r>
              <a:rPr sz="2600" spc="-50" dirty="0">
                <a:latin typeface="Times New Roman"/>
                <a:cs typeface="Times New Roman"/>
              </a:rPr>
              <a:t>3, </a:t>
            </a:r>
            <a:r>
              <a:rPr sz="2600" spc="-15" dirty="0">
                <a:latin typeface="Times New Roman"/>
                <a:cs typeface="Times New Roman"/>
              </a:rPr>
              <a:t>2, </a:t>
            </a:r>
            <a:r>
              <a:rPr sz="2600" b="1" spc="-190" dirty="0">
                <a:latin typeface="Arial"/>
                <a:cs typeface="Arial"/>
              </a:rPr>
              <a:t>14</a:t>
            </a:r>
            <a:r>
              <a:rPr sz="2600" spc="-190" dirty="0">
                <a:latin typeface="Times New Roman"/>
                <a:cs typeface="Times New Roman"/>
              </a:rPr>
              <a:t>,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b="1" spc="-405" dirty="0">
                <a:latin typeface="Arial"/>
                <a:cs typeface="Arial"/>
              </a:rPr>
              <a:t>16</a:t>
            </a:r>
            <a:r>
              <a:rPr sz="2600" spc="-405" dirty="0">
                <a:latin typeface="Times New Roman"/>
                <a:cs typeface="Times New Roman"/>
              </a:rPr>
              <a:t>}</a:t>
            </a:r>
            <a:endParaRPr sz="2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50" dirty="0">
              <a:latin typeface="Times New Roman"/>
              <a:cs typeface="Times New Roman"/>
            </a:endParaRPr>
          </a:p>
          <a:p>
            <a:pPr marL="4156075">
              <a:lnSpc>
                <a:spcPct val="100000"/>
              </a:lnSpc>
            </a:pPr>
            <a:r>
              <a:rPr sz="1600" spc="-305" dirty="0">
                <a:latin typeface="Times New Roman"/>
                <a:cs typeface="Times New Roman"/>
              </a:rPr>
              <a:t>1</a:t>
            </a:r>
            <a:endParaRPr sz="1600" dirty="0">
              <a:latin typeface="Times New Roman"/>
              <a:cs typeface="Times New Roman"/>
            </a:endParaRPr>
          </a:p>
          <a:p>
            <a:pPr marL="4082415">
              <a:lnSpc>
                <a:spcPct val="100000"/>
              </a:lnSpc>
              <a:spcBef>
                <a:spcPts val="340"/>
              </a:spcBef>
            </a:pPr>
            <a:r>
              <a:rPr sz="2000" i="1" spc="-270" dirty="0">
                <a:latin typeface="Arial"/>
                <a:cs typeface="Arial"/>
              </a:rPr>
              <a:t>10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814954" y="3263593"/>
            <a:ext cx="219075" cy="65214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07314">
              <a:lnSpc>
                <a:spcPct val="100000"/>
              </a:lnSpc>
              <a:spcBef>
                <a:spcPts val="365"/>
              </a:spcBef>
            </a:pPr>
            <a:r>
              <a:rPr sz="1600" spc="-30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2000" i="1" spc="-40" dirty="0">
                <a:latin typeface="Arial"/>
                <a:cs typeface="Arial"/>
              </a:rPr>
              <a:t>8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671564" y="3298063"/>
            <a:ext cx="1181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75" dirty="0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838325" y="3793799"/>
            <a:ext cx="221615" cy="73152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1600" spc="45" dirty="0"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690"/>
              </a:spcBef>
            </a:pPr>
            <a:r>
              <a:rPr sz="2000" i="1" spc="-75" dirty="0"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735704" y="3873649"/>
            <a:ext cx="212090" cy="65151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02870">
              <a:lnSpc>
                <a:spcPct val="100000"/>
              </a:lnSpc>
              <a:spcBef>
                <a:spcPts val="365"/>
              </a:spcBef>
            </a:pPr>
            <a:r>
              <a:rPr sz="1600" spc="-45" dirty="0">
                <a:latin typeface="Times New Roman"/>
                <a:cs typeface="Times New Roman"/>
              </a:rPr>
              <a:t>5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000" i="1" spc="-145" dirty="0">
                <a:latin typeface="Arial"/>
                <a:cs typeface="Arial"/>
              </a:rPr>
              <a:t>7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556884" y="3872435"/>
            <a:ext cx="187960" cy="65468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64769">
              <a:lnSpc>
                <a:spcPct val="100000"/>
              </a:lnSpc>
              <a:spcBef>
                <a:spcPts val="375"/>
              </a:spcBef>
            </a:pPr>
            <a:r>
              <a:rPr sz="1600" spc="60" dirty="0">
                <a:latin typeface="Times New Roman"/>
                <a:cs typeface="Times New Roman"/>
              </a:rPr>
              <a:t>6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2000" i="1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386066" y="3872435"/>
            <a:ext cx="182245" cy="65468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375"/>
              </a:spcBef>
            </a:pPr>
            <a:r>
              <a:rPr sz="1600" spc="-30" dirty="0">
                <a:latin typeface="Times New Roman"/>
                <a:cs typeface="Times New Roman"/>
              </a:rPr>
              <a:t>7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2000" i="1" dirty="0"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452499" y="4483532"/>
            <a:ext cx="177165" cy="65151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360"/>
              </a:spcBef>
            </a:pPr>
            <a:r>
              <a:rPr sz="1600" spc="55" dirty="0">
                <a:latin typeface="Times New Roman"/>
                <a:cs typeface="Times New Roman"/>
              </a:rPr>
              <a:t>8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2000" i="1" spc="-190" dirty="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234054" y="4803469"/>
            <a:ext cx="294640" cy="745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spc="-275" dirty="0">
                <a:latin typeface="Arial"/>
                <a:cs typeface="Arial"/>
              </a:rPr>
              <a:t>16</a:t>
            </a:r>
            <a:endParaRPr sz="2000">
              <a:latin typeface="Arial"/>
              <a:cs typeface="Arial"/>
            </a:endParaRPr>
          </a:p>
          <a:p>
            <a:pPr marL="107314">
              <a:lnSpc>
                <a:spcPct val="100000"/>
              </a:lnSpc>
              <a:spcBef>
                <a:spcPts val="1340"/>
              </a:spcBef>
            </a:pPr>
            <a:r>
              <a:rPr sz="1600" spc="-125" dirty="0">
                <a:latin typeface="Times New Roman"/>
                <a:cs typeface="Times New Roman"/>
              </a:rPr>
              <a:t>10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272664" y="4803469"/>
            <a:ext cx="406400" cy="745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105"/>
              </a:spcBef>
            </a:pPr>
            <a:r>
              <a:rPr sz="2000" i="1" spc="-295" dirty="0">
                <a:latin typeface="Arial"/>
                <a:cs typeface="Arial"/>
              </a:rPr>
              <a:t>14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1600" i="1" spc="75" dirty="0">
                <a:latin typeface="Arial"/>
                <a:cs typeface="Arial"/>
              </a:rPr>
              <a:t>i </a:t>
            </a:r>
            <a:r>
              <a:rPr sz="1600" spc="-25" dirty="0">
                <a:latin typeface="Times New Roman"/>
                <a:cs typeface="Times New Roman"/>
              </a:rPr>
              <a:t>=</a:t>
            </a:r>
            <a:r>
              <a:rPr sz="1600" spc="-210" dirty="0">
                <a:latin typeface="Times New Roman"/>
                <a:cs typeface="Times New Roman"/>
              </a:rPr>
              <a:t> </a:t>
            </a:r>
            <a:r>
              <a:rPr sz="1600" spc="70" dirty="0">
                <a:latin typeface="Times New Roman"/>
                <a:cs typeface="Times New Roman"/>
              </a:rPr>
              <a:t>9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7620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499" y="1031494"/>
            <a:ext cx="6271005" cy="7059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0" b="1" i="1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HeapSort()</a:t>
            </a:r>
            <a:r>
              <a:rPr sz="4500" b="1" i="1" spc="-8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500" b="1" i="1" spc="-1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9" name="object 9"/>
          <p:cNvSpPr/>
          <p:nvPr/>
        </p:nvSpPr>
        <p:spPr>
          <a:xfrm>
            <a:off x="2667761" y="2928366"/>
            <a:ext cx="4114800" cy="1066800"/>
          </a:xfrm>
          <a:custGeom>
            <a:avLst/>
            <a:gdLst/>
            <a:ahLst/>
            <a:cxnLst/>
            <a:rect l="l" t="t" r="r" b="b"/>
            <a:pathLst>
              <a:path w="4114800" h="1066800">
                <a:moveTo>
                  <a:pt x="1828800" y="228600"/>
                </a:moveTo>
                <a:lnTo>
                  <a:pt x="1833444" y="182533"/>
                </a:lnTo>
                <a:lnTo>
                  <a:pt x="1846766" y="139624"/>
                </a:lnTo>
                <a:lnTo>
                  <a:pt x="1867845" y="100793"/>
                </a:lnTo>
                <a:lnTo>
                  <a:pt x="1895760" y="66960"/>
                </a:lnTo>
                <a:lnTo>
                  <a:pt x="1929593" y="39045"/>
                </a:lnTo>
                <a:lnTo>
                  <a:pt x="1968424" y="17966"/>
                </a:lnTo>
                <a:lnTo>
                  <a:pt x="2011333" y="4644"/>
                </a:lnTo>
                <a:lnTo>
                  <a:pt x="2057400" y="0"/>
                </a:lnTo>
                <a:lnTo>
                  <a:pt x="2103466" y="4644"/>
                </a:lnTo>
                <a:lnTo>
                  <a:pt x="2146375" y="17966"/>
                </a:lnTo>
                <a:lnTo>
                  <a:pt x="2185206" y="39045"/>
                </a:lnTo>
                <a:lnTo>
                  <a:pt x="2219039" y="66960"/>
                </a:lnTo>
                <a:lnTo>
                  <a:pt x="2246954" y="100793"/>
                </a:lnTo>
                <a:lnTo>
                  <a:pt x="2268033" y="139624"/>
                </a:lnTo>
                <a:lnTo>
                  <a:pt x="2281355" y="182533"/>
                </a:lnTo>
                <a:lnTo>
                  <a:pt x="2286000" y="228600"/>
                </a:lnTo>
                <a:lnTo>
                  <a:pt x="2281355" y="274666"/>
                </a:lnTo>
                <a:lnTo>
                  <a:pt x="2268033" y="317575"/>
                </a:lnTo>
                <a:lnTo>
                  <a:pt x="2246954" y="356406"/>
                </a:lnTo>
                <a:lnTo>
                  <a:pt x="2219039" y="390239"/>
                </a:lnTo>
                <a:lnTo>
                  <a:pt x="2185206" y="418154"/>
                </a:lnTo>
                <a:lnTo>
                  <a:pt x="2146375" y="439233"/>
                </a:lnTo>
                <a:lnTo>
                  <a:pt x="2103466" y="452555"/>
                </a:lnTo>
                <a:lnTo>
                  <a:pt x="2057400" y="457200"/>
                </a:lnTo>
                <a:lnTo>
                  <a:pt x="2011333" y="452555"/>
                </a:lnTo>
                <a:lnTo>
                  <a:pt x="1968424" y="439233"/>
                </a:lnTo>
                <a:lnTo>
                  <a:pt x="1929593" y="418154"/>
                </a:lnTo>
                <a:lnTo>
                  <a:pt x="1895760" y="390239"/>
                </a:lnTo>
                <a:lnTo>
                  <a:pt x="1867845" y="356406"/>
                </a:lnTo>
                <a:lnTo>
                  <a:pt x="1846766" y="317575"/>
                </a:lnTo>
                <a:lnTo>
                  <a:pt x="1833444" y="274666"/>
                </a:lnTo>
                <a:lnTo>
                  <a:pt x="1828800" y="228600"/>
                </a:lnTo>
                <a:close/>
              </a:path>
              <a:path w="4114800" h="1066800">
                <a:moveTo>
                  <a:pt x="0" y="838200"/>
                </a:moveTo>
                <a:lnTo>
                  <a:pt x="4644" y="792133"/>
                </a:lnTo>
                <a:lnTo>
                  <a:pt x="17966" y="749224"/>
                </a:lnTo>
                <a:lnTo>
                  <a:pt x="39045" y="710393"/>
                </a:lnTo>
                <a:lnTo>
                  <a:pt x="66960" y="676560"/>
                </a:lnTo>
                <a:lnTo>
                  <a:pt x="100793" y="648645"/>
                </a:lnTo>
                <a:lnTo>
                  <a:pt x="139624" y="627566"/>
                </a:lnTo>
                <a:lnTo>
                  <a:pt x="182533" y="614244"/>
                </a:lnTo>
                <a:lnTo>
                  <a:pt x="228600" y="609600"/>
                </a:lnTo>
                <a:lnTo>
                  <a:pt x="274666" y="614244"/>
                </a:lnTo>
                <a:lnTo>
                  <a:pt x="317575" y="627566"/>
                </a:lnTo>
                <a:lnTo>
                  <a:pt x="356406" y="648645"/>
                </a:lnTo>
                <a:lnTo>
                  <a:pt x="390239" y="676560"/>
                </a:lnTo>
                <a:lnTo>
                  <a:pt x="418154" y="710393"/>
                </a:lnTo>
                <a:lnTo>
                  <a:pt x="439233" y="749224"/>
                </a:lnTo>
                <a:lnTo>
                  <a:pt x="452555" y="792133"/>
                </a:lnTo>
                <a:lnTo>
                  <a:pt x="457200" y="838200"/>
                </a:lnTo>
                <a:lnTo>
                  <a:pt x="452555" y="884266"/>
                </a:lnTo>
                <a:lnTo>
                  <a:pt x="439233" y="927175"/>
                </a:lnTo>
                <a:lnTo>
                  <a:pt x="418154" y="966006"/>
                </a:lnTo>
                <a:lnTo>
                  <a:pt x="390239" y="999839"/>
                </a:lnTo>
                <a:lnTo>
                  <a:pt x="356406" y="1027754"/>
                </a:lnTo>
                <a:lnTo>
                  <a:pt x="317575" y="1048833"/>
                </a:lnTo>
                <a:lnTo>
                  <a:pt x="274666" y="1062155"/>
                </a:lnTo>
                <a:lnTo>
                  <a:pt x="228600" y="1066800"/>
                </a:lnTo>
                <a:lnTo>
                  <a:pt x="182533" y="1062155"/>
                </a:lnTo>
                <a:lnTo>
                  <a:pt x="139624" y="1048833"/>
                </a:lnTo>
                <a:lnTo>
                  <a:pt x="100793" y="1027754"/>
                </a:lnTo>
                <a:lnTo>
                  <a:pt x="66960" y="999839"/>
                </a:lnTo>
                <a:lnTo>
                  <a:pt x="39045" y="966006"/>
                </a:lnTo>
                <a:lnTo>
                  <a:pt x="17966" y="927175"/>
                </a:lnTo>
                <a:lnTo>
                  <a:pt x="4644" y="884266"/>
                </a:lnTo>
                <a:lnTo>
                  <a:pt x="0" y="838200"/>
                </a:lnTo>
                <a:close/>
              </a:path>
              <a:path w="4114800" h="1066800">
                <a:moveTo>
                  <a:pt x="3657600" y="838200"/>
                </a:moveTo>
                <a:lnTo>
                  <a:pt x="3662244" y="792133"/>
                </a:lnTo>
                <a:lnTo>
                  <a:pt x="3675566" y="749224"/>
                </a:lnTo>
                <a:lnTo>
                  <a:pt x="3696645" y="710393"/>
                </a:lnTo>
                <a:lnTo>
                  <a:pt x="3724560" y="676560"/>
                </a:lnTo>
                <a:lnTo>
                  <a:pt x="3758393" y="648645"/>
                </a:lnTo>
                <a:lnTo>
                  <a:pt x="3797224" y="627566"/>
                </a:lnTo>
                <a:lnTo>
                  <a:pt x="3840133" y="614244"/>
                </a:lnTo>
                <a:lnTo>
                  <a:pt x="3886199" y="609600"/>
                </a:lnTo>
                <a:lnTo>
                  <a:pt x="3932266" y="614244"/>
                </a:lnTo>
                <a:lnTo>
                  <a:pt x="3975175" y="627566"/>
                </a:lnTo>
                <a:lnTo>
                  <a:pt x="4014006" y="648645"/>
                </a:lnTo>
                <a:lnTo>
                  <a:pt x="4047839" y="676560"/>
                </a:lnTo>
                <a:lnTo>
                  <a:pt x="4075754" y="710393"/>
                </a:lnTo>
                <a:lnTo>
                  <a:pt x="4096833" y="749224"/>
                </a:lnTo>
                <a:lnTo>
                  <a:pt x="4110155" y="792133"/>
                </a:lnTo>
                <a:lnTo>
                  <a:pt x="4114799" y="838200"/>
                </a:lnTo>
                <a:lnTo>
                  <a:pt x="4110155" y="884266"/>
                </a:lnTo>
                <a:lnTo>
                  <a:pt x="4096833" y="927175"/>
                </a:lnTo>
                <a:lnTo>
                  <a:pt x="4075754" y="966006"/>
                </a:lnTo>
                <a:lnTo>
                  <a:pt x="4047839" y="999839"/>
                </a:lnTo>
                <a:lnTo>
                  <a:pt x="4014006" y="1027754"/>
                </a:lnTo>
                <a:lnTo>
                  <a:pt x="3975175" y="1048833"/>
                </a:lnTo>
                <a:lnTo>
                  <a:pt x="3932266" y="1062155"/>
                </a:lnTo>
                <a:lnTo>
                  <a:pt x="3886199" y="1066800"/>
                </a:lnTo>
                <a:lnTo>
                  <a:pt x="3840133" y="1062155"/>
                </a:lnTo>
                <a:lnTo>
                  <a:pt x="3797224" y="1048833"/>
                </a:lnTo>
                <a:lnTo>
                  <a:pt x="3758393" y="1027754"/>
                </a:lnTo>
                <a:lnTo>
                  <a:pt x="3724560" y="999839"/>
                </a:lnTo>
                <a:lnTo>
                  <a:pt x="3696645" y="966006"/>
                </a:lnTo>
                <a:lnTo>
                  <a:pt x="3675566" y="927175"/>
                </a:lnTo>
                <a:lnTo>
                  <a:pt x="3662244" y="884266"/>
                </a:lnTo>
                <a:lnTo>
                  <a:pt x="3657600" y="838200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483858" y="3584575"/>
            <a:ext cx="1416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spc="-200" dirty="0"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277111" y="4738115"/>
            <a:ext cx="495300" cy="495300"/>
            <a:chOff x="1277111" y="4738115"/>
            <a:chExt cx="495300" cy="495300"/>
          </a:xfrm>
        </p:grpSpPr>
        <p:sp>
          <p:nvSpPr>
            <p:cNvPr id="12" name="object 12"/>
            <p:cNvSpPr/>
            <p:nvPr/>
          </p:nvSpPr>
          <p:spPr>
            <a:xfrm>
              <a:off x="1296161" y="47571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599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199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599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96161" y="47571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599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599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199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599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2191511" y="4738115"/>
            <a:ext cx="495300" cy="495300"/>
            <a:chOff x="2191511" y="4738115"/>
            <a:chExt cx="495300" cy="495300"/>
          </a:xfrm>
        </p:grpSpPr>
        <p:sp>
          <p:nvSpPr>
            <p:cNvPr id="15" name="object 15"/>
            <p:cNvSpPr/>
            <p:nvPr/>
          </p:nvSpPr>
          <p:spPr>
            <a:xfrm>
              <a:off x="2210561" y="47571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599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199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599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10561" y="47571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599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599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199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599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3105911" y="4738115"/>
            <a:ext cx="495300" cy="495300"/>
            <a:chOff x="3105911" y="4738115"/>
            <a:chExt cx="495300" cy="495300"/>
          </a:xfrm>
        </p:grpSpPr>
        <p:sp>
          <p:nvSpPr>
            <p:cNvPr id="18" name="object 18"/>
            <p:cNvSpPr/>
            <p:nvPr/>
          </p:nvSpPr>
          <p:spPr>
            <a:xfrm>
              <a:off x="3124961" y="47571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599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199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599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124961" y="47571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599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599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199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599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1734311" y="3319271"/>
            <a:ext cx="5981700" cy="1304925"/>
            <a:chOff x="1734311" y="3319271"/>
            <a:chExt cx="5981700" cy="1304925"/>
          </a:xfrm>
        </p:grpSpPr>
        <p:sp>
          <p:nvSpPr>
            <p:cNvPr id="21" name="object 21"/>
            <p:cNvSpPr/>
            <p:nvPr/>
          </p:nvSpPr>
          <p:spPr>
            <a:xfrm>
              <a:off x="1753361" y="3338321"/>
              <a:ext cx="4638675" cy="1266825"/>
            </a:xfrm>
            <a:custGeom>
              <a:avLst/>
              <a:gdLst/>
              <a:ahLst/>
              <a:cxnLst/>
              <a:rect l="l" t="t" r="r" b="b"/>
              <a:pathLst>
                <a:path w="4638675" h="1266825">
                  <a:moveTo>
                    <a:pt x="2809493" y="0"/>
                  </a:moveTo>
                  <a:lnTo>
                    <a:pt x="1304544" y="247650"/>
                  </a:lnTo>
                </a:path>
                <a:path w="4638675" h="1266825">
                  <a:moveTo>
                    <a:pt x="0" y="1037844"/>
                  </a:moveTo>
                  <a:lnTo>
                    <a:pt x="4644" y="991777"/>
                  </a:lnTo>
                  <a:lnTo>
                    <a:pt x="17966" y="948868"/>
                  </a:lnTo>
                  <a:lnTo>
                    <a:pt x="39045" y="910037"/>
                  </a:lnTo>
                  <a:lnTo>
                    <a:pt x="66960" y="876204"/>
                  </a:lnTo>
                  <a:lnTo>
                    <a:pt x="100793" y="848289"/>
                  </a:lnTo>
                  <a:lnTo>
                    <a:pt x="139624" y="827210"/>
                  </a:lnTo>
                  <a:lnTo>
                    <a:pt x="182533" y="813888"/>
                  </a:lnTo>
                  <a:lnTo>
                    <a:pt x="228600" y="809244"/>
                  </a:lnTo>
                  <a:lnTo>
                    <a:pt x="274666" y="813888"/>
                  </a:lnTo>
                  <a:lnTo>
                    <a:pt x="317575" y="827210"/>
                  </a:lnTo>
                  <a:lnTo>
                    <a:pt x="356406" y="848289"/>
                  </a:lnTo>
                  <a:lnTo>
                    <a:pt x="390239" y="876204"/>
                  </a:lnTo>
                  <a:lnTo>
                    <a:pt x="418154" y="910037"/>
                  </a:lnTo>
                  <a:lnTo>
                    <a:pt x="439233" y="948868"/>
                  </a:lnTo>
                  <a:lnTo>
                    <a:pt x="452555" y="991777"/>
                  </a:lnTo>
                  <a:lnTo>
                    <a:pt x="457200" y="1037844"/>
                  </a:lnTo>
                  <a:lnTo>
                    <a:pt x="452555" y="1083910"/>
                  </a:lnTo>
                  <a:lnTo>
                    <a:pt x="439233" y="1126819"/>
                  </a:lnTo>
                  <a:lnTo>
                    <a:pt x="418154" y="1165650"/>
                  </a:lnTo>
                  <a:lnTo>
                    <a:pt x="390239" y="1199483"/>
                  </a:lnTo>
                  <a:lnTo>
                    <a:pt x="356406" y="1227398"/>
                  </a:lnTo>
                  <a:lnTo>
                    <a:pt x="317575" y="1248477"/>
                  </a:lnTo>
                  <a:lnTo>
                    <a:pt x="274666" y="1261799"/>
                  </a:lnTo>
                  <a:lnTo>
                    <a:pt x="228600" y="1266444"/>
                  </a:lnTo>
                  <a:lnTo>
                    <a:pt x="182533" y="1261799"/>
                  </a:lnTo>
                  <a:lnTo>
                    <a:pt x="139624" y="1248477"/>
                  </a:lnTo>
                  <a:lnTo>
                    <a:pt x="100793" y="1227398"/>
                  </a:lnTo>
                  <a:lnTo>
                    <a:pt x="66960" y="1199483"/>
                  </a:lnTo>
                  <a:lnTo>
                    <a:pt x="39045" y="1165650"/>
                  </a:lnTo>
                  <a:lnTo>
                    <a:pt x="17966" y="1126819"/>
                  </a:lnTo>
                  <a:lnTo>
                    <a:pt x="4644" y="1083910"/>
                  </a:lnTo>
                  <a:lnTo>
                    <a:pt x="0" y="1037844"/>
                  </a:lnTo>
                  <a:close/>
                </a:path>
                <a:path w="4638675" h="1266825">
                  <a:moveTo>
                    <a:pt x="980694" y="609600"/>
                  </a:moveTo>
                  <a:lnTo>
                    <a:pt x="390144" y="857250"/>
                  </a:lnTo>
                </a:path>
                <a:path w="4638675" h="1266825">
                  <a:moveTo>
                    <a:pt x="1828800" y="1037844"/>
                  </a:moveTo>
                  <a:lnTo>
                    <a:pt x="1833444" y="991777"/>
                  </a:lnTo>
                  <a:lnTo>
                    <a:pt x="1846766" y="948868"/>
                  </a:lnTo>
                  <a:lnTo>
                    <a:pt x="1867845" y="910037"/>
                  </a:lnTo>
                  <a:lnTo>
                    <a:pt x="1895760" y="876204"/>
                  </a:lnTo>
                  <a:lnTo>
                    <a:pt x="1929593" y="848289"/>
                  </a:lnTo>
                  <a:lnTo>
                    <a:pt x="1968424" y="827210"/>
                  </a:lnTo>
                  <a:lnTo>
                    <a:pt x="2011333" y="813888"/>
                  </a:lnTo>
                  <a:lnTo>
                    <a:pt x="2057400" y="809244"/>
                  </a:lnTo>
                  <a:lnTo>
                    <a:pt x="2103466" y="813888"/>
                  </a:lnTo>
                  <a:lnTo>
                    <a:pt x="2146375" y="827210"/>
                  </a:lnTo>
                  <a:lnTo>
                    <a:pt x="2185206" y="848289"/>
                  </a:lnTo>
                  <a:lnTo>
                    <a:pt x="2219039" y="876204"/>
                  </a:lnTo>
                  <a:lnTo>
                    <a:pt x="2246954" y="910037"/>
                  </a:lnTo>
                  <a:lnTo>
                    <a:pt x="2268033" y="948868"/>
                  </a:lnTo>
                  <a:lnTo>
                    <a:pt x="2281355" y="991777"/>
                  </a:lnTo>
                  <a:lnTo>
                    <a:pt x="2286000" y="1037844"/>
                  </a:lnTo>
                  <a:lnTo>
                    <a:pt x="2281355" y="1083910"/>
                  </a:lnTo>
                  <a:lnTo>
                    <a:pt x="2268033" y="1126819"/>
                  </a:lnTo>
                  <a:lnTo>
                    <a:pt x="2246954" y="1165650"/>
                  </a:lnTo>
                  <a:lnTo>
                    <a:pt x="2219039" y="1199483"/>
                  </a:lnTo>
                  <a:lnTo>
                    <a:pt x="2185206" y="1227398"/>
                  </a:lnTo>
                  <a:lnTo>
                    <a:pt x="2146375" y="1248477"/>
                  </a:lnTo>
                  <a:lnTo>
                    <a:pt x="2103466" y="1261799"/>
                  </a:lnTo>
                  <a:lnTo>
                    <a:pt x="2057400" y="1266444"/>
                  </a:lnTo>
                  <a:lnTo>
                    <a:pt x="2011333" y="1261799"/>
                  </a:lnTo>
                  <a:lnTo>
                    <a:pt x="1968424" y="1248477"/>
                  </a:lnTo>
                  <a:lnTo>
                    <a:pt x="1929593" y="1227398"/>
                  </a:lnTo>
                  <a:lnTo>
                    <a:pt x="1895760" y="1199483"/>
                  </a:lnTo>
                  <a:lnTo>
                    <a:pt x="1867845" y="1165650"/>
                  </a:lnTo>
                  <a:lnTo>
                    <a:pt x="1846766" y="1126819"/>
                  </a:lnTo>
                  <a:lnTo>
                    <a:pt x="1833444" y="1083910"/>
                  </a:lnTo>
                  <a:lnTo>
                    <a:pt x="1828800" y="1037844"/>
                  </a:lnTo>
                  <a:close/>
                </a:path>
                <a:path w="4638675" h="1266825">
                  <a:moveTo>
                    <a:pt x="1304544" y="609600"/>
                  </a:moveTo>
                  <a:lnTo>
                    <a:pt x="1895093" y="857250"/>
                  </a:lnTo>
                </a:path>
                <a:path w="4638675" h="1266825">
                  <a:moveTo>
                    <a:pt x="3133343" y="0"/>
                  </a:moveTo>
                  <a:lnTo>
                    <a:pt x="4638294" y="247650"/>
                  </a:lnTo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239761" y="41475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599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199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599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715505" y="3947921"/>
              <a:ext cx="981710" cy="657225"/>
            </a:xfrm>
            <a:custGeom>
              <a:avLst/>
              <a:gdLst/>
              <a:ahLst/>
              <a:cxnLst/>
              <a:rect l="l" t="t" r="r" b="b"/>
              <a:pathLst>
                <a:path w="981709" h="657225">
                  <a:moveTo>
                    <a:pt x="524255" y="428244"/>
                  </a:moveTo>
                  <a:lnTo>
                    <a:pt x="528900" y="382177"/>
                  </a:lnTo>
                  <a:lnTo>
                    <a:pt x="542222" y="339268"/>
                  </a:lnTo>
                  <a:lnTo>
                    <a:pt x="563301" y="300437"/>
                  </a:lnTo>
                  <a:lnTo>
                    <a:pt x="591216" y="266604"/>
                  </a:lnTo>
                  <a:lnTo>
                    <a:pt x="625049" y="238689"/>
                  </a:lnTo>
                  <a:lnTo>
                    <a:pt x="663880" y="217610"/>
                  </a:lnTo>
                  <a:lnTo>
                    <a:pt x="706789" y="204288"/>
                  </a:lnTo>
                  <a:lnTo>
                    <a:pt x="752855" y="199644"/>
                  </a:lnTo>
                  <a:lnTo>
                    <a:pt x="798922" y="204288"/>
                  </a:lnTo>
                  <a:lnTo>
                    <a:pt x="841831" y="217610"/>
                  </a:lnTo>
                  <a:lnTo>
                    <a:pt x="880662" y="238689"/>
                  </a:lnTo>
                  <a:lnTo>
                    <a:pt x="914495" y="266604"/>
                  </a:lnTo>
                  <a:lnTo>
                    <a:pt x="942410" y="300437"/>
                  </a:lnTo>
                  <a:lnTo>
                    <a:pt x="963489" y="339268"/>
                  </a:lnTo>
                  <a:lnTo>
                    <a:pt x="976811" y="382177"/>
                  </a:lnTo>
                  <a:lnTo>
                    <a:pt x="981455" y="428244"/>
                  </a:lnTo>
                  <a:lnTo>
                    <a:pt x="976811" y="474310"/>
                  </a:lnTo>
                  <a:lnTo>
                    <a:pt x="963489" y="517219"/>
                  </a:lnTo>
                  <a:lnTo>
                    <a:pt x="942410" y="556050"/>
                  </a:lnTo>
                  <a:lnTo>
                    <a:pt x="914495" y="589883"/>
                  </a:lnTo>
                  <a:lnTo>
                    <a:pt x="880662" y="617798"/>
                  </a:lnTo>
                  <a:lnTo>
                    <a:pt x="841831" y="638877"/>
                  </a:lnTo>
                  <a:lnTo>
                    <a:pt x="798922" y="652199"/>
                  </a:lnTo>
                  <a:lnTo>
                    <a:pt x="752855" y="656844"/>
                  </a:lnTo>
                  <a:lnTo>
                    <a:pt x="706789" y="652199"/>
                  </a:lnTo>
                  <a:lnTo>
                    <a:pt x="663880" y="638877"/>
                  </a:lnTo>
                  <a:lnTo>
                    <a:pt x="625049" y="617798"/>
                  </a:lnTo>
                  <a:lnTo>
                    <a:pt x="591216" y="589883"/>
                  </a:lnTo>
                  <a:lnTo>
                    <a:pt x="563301" y="556050"/>
                  </a:lnTo>
                  <a:lnTo>
                    <a:pt x="542222" y="517219"/>
                  </a:lnTo>
                  <a:lnTo>
                    <a:pt x="528900" y="474310"/>
                  </a:lnTo>
                  <a:lnTo>
                    <a:pt x="524255" y="428244"/>
                  </a:lnTo>
                  <a:close/>
                </a:path>
                <a:path w="981709" h="657225">
                  <a:moveTo>
                    <a:pt x="0" y="0"/>
                  </a:moveTo>
                  <a:lnTo>
                    <a:pt x="590550" y="247650"/>
                  </a:lnTo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410961" y="41475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599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199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599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410961" y="3947921"/>
              <a:ext cx="981075" cy="657225"/>
            </a:xfrm>
            <a:custGeom>
              <a:avLst/>
              <a:gdLst/>
              <a:ahLst/>
              <a:cxnLst/>
              <a:rect l="l" t="t" r="r" b="b"/>
              <a:pathLst>
                <a:path w="981075" h="657225">
                  <a:moveTo>
                    <a:pt x="0" y="428244"/>
                  </a:moveTo>
                  <a:lnTo>
                    <a:pt x="4644" y="382177"/>
                  </a:lnTo>
                  <a:lnTo>
                    <a:pt x="17966" y="339268"/>
                  </a:lnTo>
                  <a:lnTo>
                    <a:pt x="39045" y="300437"/>
                  </a:lnTo>
                  <a:lnTo>
                    <a:pt x="66960" y="266604"/>
                  </a:lnTo>
                  <a:lnTo>
                    <a:pt x="100793" y="238689"/>
                  </a:lnTo>
                  <a:lnTo>
                    <a:pt x="139624" y="217610"/>
                  </a:lnTo>
                  <a:lnTo>
                    <a:pt x="182533" y="204288"/>
                  </a:lnTo>
                  <a:lnTo>
                    <a:pt x="228600" y="199644"/>
                  </a:lnTo>
                  <a:lnTo>
                    <a:pt x="274666" y="204288"/>
                  </a:lnTo>
                  <a:lnTo>
                    <a:pt x="317575" y="217610"/>
                  </a:lnTo>
                  <a:lnTo>
                    <a:pt x="356406" y="238689"/>
                  </a:lnTo>
                  <a:lnTo>
                    <a:pt x="390239" y="266604"/>
                  </a:lnTo>
                  <a:lnTo>
                    <a:pt x="418154" y="300437"/>
                  </a:lnTo>
                  <a:lnTo>
                    <a:pt x="439233" y="339268"/>
                  </a:lnTo>
                  <a:lnTo>
                    <a:pt x="452555" y="382177"/>
                  </a:lnTo>
                  <a:lnTo>
                    <a:pt x="457200" y="428244"/>
                  </a:lnTo>
                  <a:lnTo>
                    <a:pt x="452555" y="474310"/>
                  </a:lnTo>
                  <a:lnTo>
                    <a:pt x="439233" y="517219"/>
                  </a:lnTo>
                  <a:lnTo>
                    <a:pt x="418154" y="556050"/>
                  </a:lnTo>
                  <a:lnTo>
                    <a:pt x="390239" y="589883"/>
                  </a:lnTo>
                  <a:lnTo>
                    <a:pt x="356406" y="617798"/>
                  </a:lnTo>
                  <a:lnTo>
                    <a:pt x="317575" y="638877"/>
                  </a:lnTo>
                  <a:lnTo>
                    <a:pt x="274666" y="652199"/>
                  </a:lnTo>
                  <a:lnTo>
                    <a:pt x="228600" y="656844"/>
                  </a:lnTo>
                  <a:lnTo>
                    <a:pt x="182533" y="652199"/>
                  </a:lnTo>
                  <a:lnTo>
                    <a:pt x="139624" y="638877"/>
                  </a:lnTo>
                  <a:lnTo>
                    <a:pt x="100793" y="617798"/>
                  </a:lnTo>
                  <a:lnTo>
                    <a:pt x="66960" y="589883"/>
                  </a:lnTo>
                  <a:lnTo>
                    <a:pt x="39045" y="556050"/>
                  </a:lnTo>
                  <a:lnTo>
                    <a:pt x="17966" y="517219"/>
                  </a:lnTo>
                  <a:lnTo>
                    <a:pt x="4644" y="474310"/>
                  </a:lnTo>
                  <a:lnTo>
                    <a:pt x="0" y="428244"/>
                  </a:lnTo>
                  <a:close/>
                </a:path>
                <a:path w="981075" h="657225">
                  <a:moveTo>
                    <a:pt x="390143" y="247650"/>
                  </a:moveTo>
                  <a:lnTo>
                    <a:pt x="980693" y="0"/>
                  </a:lnTo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35940" y="1947799"/>
            <a:ext cx="5521452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Wingdings" panose="05000000000000000000" pitchFamily="2" charset="2"/>
              <a:buChar char="q"/>
            </a:pPr>
            <a:r>
              <a:rPr sz="2600" spc="-125" dirty="0" smtClean="0">
                <a:latin typeface="Times New Roman"/>
                <a:cs typeface="Times New Roman"/>
              </a:rPr>
              <a:t>A </a:t>
            </a:r>
            <a:r>
              <a:rPr sz="2600" spc="-30" dirty="0">
                <a:latin typeface="Times New Roman"/>
                <a:cs typeface="Times New Roman"/>
              </a:rPr>
              <a:t>= </a:t>
            </a:r>
            <a:r>
              <a:rPr sz="2600" spc="-65" dirty="0">
                <a:latin typeface="Times New Roman"/>
                <a:cs typeface="Times New Roman"/>
              </a:rPr>
              <a:t>{9, </a:t>
            </a:r>
            <a:r>
              <a:rPr sz="2600" spc="50" dirty="0">
                <a:latin typeface="Times New Roman"/>
                <a:cs typeface="Times New Roman"/>
              </a:rPr>
              <a:t>8, </a:t>
            </a:r>
            <a:r>
              <a:rPr sz="2600" spc="-50" dirty="0">
                <a:latin typeface="Times New Roman"/>
                <a:cs typeface="Times New Roman"/>
              </a:rPr>
              <a:t>3, </a:t>
            </a:r>
            <a:r>
              <a:rPr sz="2600" spc="45" dirty="0">
                <a:latin typeface="Times New Roman"/>
                <a:cs typeface="Times New Roman"/>
              </a:rPr>
              <a:t>4, </a:t>
            </a:r>
            <a:r>
              <a:rPr sz="2600" spc="-15" dirty="0">
                <a:latin typeface="Times New Roman"/>
                <a:cs typeface="Times New Roman"/>
              </a:rPr>
              <a:t>7, </a:t>
            </a:r>
            <a:r>
              <a:rPr sz="2600" spc="-235" dirty="0">
                <a:latin typeface="Times New Roman"/>
                <a:cs typeface="Times New Roman"/>
              </a:rPr>
              <a:t>1, </a:t>
            </a:r>
            <a:r>
              <a:rPr sz="2600" spc="-15" dirty="0">
                <a:latin typeface="Times New Roman"/>
                <a:cs typeface="Times New Roman"/>
              </a:rPr>
              <a:t>2, </a:t>
            </a:r>
            <a:r>
              <a:rPr sz="2600" b="1" spc="-145" dirty="0">
                <a:latin typeface="Arial"/>
                <a:cs typeface="Arial"/>
              </a:rPr>
              <a:t>10</a:t>
            </a:r>
            <a:r>
              <a:rPr sz="2600" spc="-145" dirty="0">
                <a:latin typeface="Times New Roman"/>
                <a:cs typeface="Times New Roman"/>
              </a:rPr>
              <a:t>, </a:t>
            </a:r>
            <a:r>
              <a:rPr sz="2600" b="1" spc="-190" dirty="0">
                <a:latin typeface="Arial"/>
                <a:cs typeface="Arial"/>
              </a:rPr>
              <a:t>14</a:t>
            </a:r>
            <a:r>
              <a:rPr sz="2600" spc="-190" dirty="0">
                <a:latin typeface="Times New Roman"/>
                <a:cs typeface="Times New Roman"/>
              </a:rPr>
              <a:t>,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b="1" spc="-405" dirty="0">
                <a:latin typeface="Arial"/>
                <a:cs typeface="Arial"/>
              </a:rPr>
              <a:t>16</a:t>
            </a:r>
            <a:r>
              <a:rPr sz="2600" spc="-405" dirty="0">
                <a:latin typeface="Times New Roman"/>
                <a:cs typeface="Times New Roman"/>
              </a:rPr>
              <a:t>}</a:t>
            </a:r>
            <a:endParaRPr sz="2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50" dirty="0">
              <a:latin typeface="Times New Roman"/>
              <a:cs typeface="Times New Roman"/>
            </a:endParaRPr>
          </a:p>
          <a:p>
            <a:pPr marL="4156075">
              <a:lnSpc>
                <a:spcPct val="100000"/>
              </a:lnSpc>
            </a:pPr>
            <a:r>
              <a:rPr sz="1600" spc="-305" dirty="0">
                <a:latin typeface="Times New Roman"/>
                <a:cs typeface="Times New Roman"/>
              </a:rPr>
              <a:t>1</a:t>
            </a:r>
            <a:endParaRPr sz="1600" dirty="0">
              <a:latin typeface="Times New Roman"/>
              <a:cs typeface="Times New Roman"/>
            </a:endParaRPr>
          </a:p>
          <a:p>
            <a:pPr marL="4120515">
              <a:lnSpc>
                <a:spcPct val="100000"/>
              </a:lnSpc>
              <a:spcBef>
                <a:spcPts val="340"/>
              </a:spcBef>
            </a:pPr>
            <a:r>
              <a:rPr sz="2000" i="1" spc="-30" dirty="0">
                <a:latin typeface="Arial"/>
                <a:cs typeface="Arial"/>
              </a:rPr>
              <a:t>9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814954" y="3263593"/>
            <a:ext cx="219075" cy="65214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07314">
              <a:lnSpc>
                <a:spcPct val="100000"/>
              </a:lnSpc>
              <a:spcBef>
                <a:spcPts val="365"/>
              </a:spcBef>
            </a:pPr>
            <a:r>
              <a:rPr sz="1600" spc="-30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2000" i="1" spc="-40" dirty="0">
                <a:latin typeface="Arial"/>
                <a:cs typeface="Arial"/>
              </a:rPr>
              <a:t>8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671564" y="3298063"/>
            <a:ext cx="1181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75" dirty="0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838325" y="3793799"/>
            <a:ext cx="221615" cy="73152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1600" spc="45" dirty="0"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690"/>
              </a:spcBef>
            </a:pPr>
            <a:r>
              <a:rPr sz="2000" i="1" spc="-75" dirty="0"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735704" y="3873649"/>
            <a:ext cx="212090" cy="65151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02870">
              <a:lnSpc>
                <a:spcPct val="100000"/>
              </a:lnSpc>
              <a:spcBef>
                <a:spcPts val="365"/>
              </a:spcBef>
            </a:pPr>
            <a:r>
              <a:rPr sz="1600" spc="-45" dirty="0">
                <a:latin typeface="Times New Roman"/>
                <a:cs typeface="Times New Roman"/>
              </a:rPr>
              <a:t>5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000" i="1" spc="-145" dirty="0">
                <a:latin typeface="Arial"/>
                <a:cs typeface="Arial"/>
              </a:rPr>
              <a:t>7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587746" y="3873649"/>
            <a:ext cx="156845" cy="65151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365"/>
              </a:spcBef>
            </a:pPr>
            <a:r>
              <a:rPr sz="1600" spc="60" dirty="0">
                <a:latin typeface="Times New Roman"/>
                <a:cs typeface="Times New Roman"/>
              </a:rPr>
              <a:t>6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000" i="1" spc="-500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396733" y="3873649"/>
            <a:ext cx="171450" cy="65151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60325">
              <a:lnSpc>
                <a:spcPct val="100000"/>
              </a:lnSpc>
              <a:spcBef>
                <a:spcPts val="365"/>
              </a:spcBef>
            </a:pPr>
            <a:r>
              <a:rPr sz="1600" spc="-30" dirty="0">
                <a:latin typeface="Times New Roman"/>
                <a:cs typeface="Times New Roman"/>
              </a:rPr>
              <a:t>7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000" i="1" spc="-195" dirty="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321179" y="4803469"/>
            <a:ext cx="234950" cy="745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spc="-295" dirty="0">
                <a:latin typeface="Arial"/>
                <a:cs typeface="Arial"/>
              </a:rPr>
              <a:t>14</a:t>
            </a:r>
            <a:endParaRPr sz="2000">
              <a:latin typeface="Arial"/>
              <a:cs typeface="Arial"/>
            </a:endParaRPr>
          </a:p>
          <a:p>
            <a:pPr marL="99695">
              <a:lnSpc>
                <a:spcPct val="100000"/>
              </a:lnSpc>
              <a:spcBef>
                <a:spcPts val="1340"/>
              </a:spcBef>
            </a:pPr>
            <a:r>
              <a:rPr sz="1600" spc="70" dirty="0">
                <a:latin typeface="Times New Roman"/>
                <a:cs typeface="Times New Roman"/>
              </a:rPr>
              <a:t>9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234054" y="4803469"/>
            <a:ext cx="294640" cy="745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spc="-275" dirty="0">
                <a:latin typeface="Arial"/>
                <a:cs typeface="Arial"/>
              </a:rPr>
              <a:t>16</a:t>
            </a:r>
            <a:endParaRPr sz="2000">
              <a:latin typeface="Arial"/>
              <a:cs typeface="Arial"/>
            </a:endParaRPr>
          </a:p>
          <a:p>
            <a:pPr marL="107314">
              <a:lnSpc>
                <a:spcPct val="100000"/>
              </a:lnSpc>
              <a:spcBef>
                <a:spcPts val="1340"/>
              </a:spcBef>
            </a:pPr>
            <a:r>
              <a:rPr sz="1600" spc="-125" dirty="0">
                <a:latin typeface="Times New Roman"/>
                <a:cs typeface="Times New Roman"/>
              </a:rPr>
              <a:t>10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359788" y="4803469"/>
            <a:ext cx="404495" cy="745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105"/>
              </a:spcBef>
            </a:pPr>
            <a:r>
              <a:rPr sz="2000" i="1" spc="-275" dirty="0">
                <a:latin typeface="Arial"/>
                <a:cs typeface="Arial"/>
              </a:rPr>
              <a:t>10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1600" i="1" spc="75" dirty="0">
                <a:latin typeface="Arial"/>
                <a:cs typeface="Arial"/>
              </a:rPr>
              <a:t>i </a:t>
            </a:r>
            <a:r>
              <a:rPr sz="1600" spc="-25" dirty="0">
                <a:latin typeface="Times New Roman"/>
                <a:cs typeface="Times New Roman"/>
              </a:rPr>
              <a:t>=</a:t>
            </a:r>
            <a:r>
              <a:rPr sz="1600" spc="-210" dirty="0">
                <a:latin typeface="Times New Roman"/>
                <a:cs typeface="Times New Roman"/>
              </a:rPr>
              <a:t> </a:t>
            </a:r>
            <a:r>
              <a:rPr sz="1600" spc="55" dirty="0">
                <a:latin typeface="Times New Roman"/>
                <a:cs typeface="Times New Roman"/>
              </a:rPr>
              <a:t>8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494"/>
            <a:ext cx="6489700" cy="7059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0" b="1" i="1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HeapSort()</a:t>
            </a:r>
            <a:r>
              <a:rPr sz="4500" b="1" i="1" spc="-8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500" b="1" i="1" spc="-1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9" name="object 9"/>
          <p:cNvSpPr/>
          <p:nvPr/>
        </p:nvSpPr>
        <p:spPr>
          <a:xfrm>
            <a:off x="2667761" y="2928366"/>
            <a:ext cx="4114800" cy="1066800"/>
          </a:xfrm>
          <a:custGeom>
            <a:avLst/>
            <a:gdLst/>
            <a:ahLst/>
            <a:cxnLst/>
            <a:rect l="l" t="t" r="r" b="b"/>
            <a:pathLst>
              <a:path w="4114800" h="1066800">
                <a:moveTo>
                  <a:pt x="1828800" y="228600"/>
                </a:moveTo>
                <a:lnTo>
                  <a:pt x="1833444" y="182533"/>
                </a:lnTo>
                <a:lnTo>
                  <a:pt x="1846766" y="139624"/>
                </a:lnTo>
                <a:lnTo>
                  <a:pt x="1867845" y="100793"/>
                </a:lnTo>
                <a:lnTo>
                  <a:pt x="1895760" y="66960"/>
                </a:lnTo>
                <a:lnTo>
                  <a:pt x="1929593" y="39045"/>
                </a:lnTo>
                <a:lnTo>
                  <a:pt x="1968424" y="17966"/>
                </a:lnTo>
                <a:lnTo>
                  <a:pt x="2011333" y="4644"/>
                </a:lnTo>
                <a:lnTo>
                  <a:pt x="2057400" y="0"/>
                </a:lnTo>
                <a:lnTo>
                  <a:pt x="2103466" y="4644"/>
                </a:lnTo>
                <a:lnTo>
                  <a:pt x="2146375" y="17966"/>
                </a:lnTo>
                <a:lnTo>
                  <a:pt x="2185206" y="39045"/>
                </a:lnTo>
                <a:lnTo>
                  <a:pt x="2219039" y="66960"/>
                </a:lnTo>
                <a:lnTo>
                  <a:pt x="2246954" y="100793"/>
                </a:lnTo>
                <a:lnTo>
                  <a:pt x="2268033" y="139624"/>
                </a:lnTo>
                <a:lnTo>
                  <a:pt x="2281355" y="182533"/>
                </a:lnTo>
                <a:lnTo>
                  <a:pt x="2286000" y="228600"/>
                </a:lnTo>
                <a:lnTo>
                  <a:pt x="2281355" y="274666"/>
                </a:lnTo>
                <a:lnTo>
                  <a:pt x="2268033" y="317575"/>
                </a:lnTo>
                <a:lnTo>
                  <a:pt x="2246954" y="356406"/>
                </a:lnTo>
                <a:lnTo>
                  <a:pt x="2219039" y="390239"/>
                </a:lnTo>
                <a:lnTo>
                  <a:pt x="2185206" y="418154"/>
                </a:lnTo>
                <a:lnTo>
                  <a:pt x="2146375" y="439233"/>
                </a:lnTo>
                <a:lnTo>
                  <a:pt x="2103466" y="452555"/>
                </a:lnTo>
                <a:lnTo>
                  <a:pt x="2057400" y="457200"/>
                </a:lnTo>
                <a:lnTo>
                  <a:pt x="2011333" y="452555"/>
                </a:lnTo>
                <a:lnTo>
                  <a:pt x="1968424" y="439233"/>
                </a:lnTo>
                <a:lnTo>
                  <a:pt x="1929593" y="418154"/>
                </a:lnTo>
                <a:lnTo>
                  <a:pt x="1895760" y="390239"/>
                </a:lnTo>
                <a:lnTo>
                  <a:pt x="1867845" y="356406"/>
                </a:lnTo>
                <a:lnTo>
                  <a:pt x="1846766" y="317575"/>
                </a:lnTo>
                <a:lnTo>
                  <a:pt x="1833444" y="274666"/>
                </a:lnTo>
                <a:lnTo>
                  <a:pt x="1828800" y="228600"/>
                </a:lnTo>
                <a:close/>
              </a:path>
              <a:path w="4114800" h="1066800">
                <a:moveTo>
                  <a:pt x="0" y="838200"/>
                </a:moveTo>
                <a:lnTo>
                  <a:pt x="4644" y="792133"/>
                </a:lnTo>
                <a:lnTo>
                  <a:pt x="17966" y="749224"/>
                </a:lnTo>
                <a:lnTo>
                  <a:pt x="39045" y="710393"/>
                </a:lnTo>
                <a:lnTo>
                  <a:pt x="66960" y="676560"/>
                </a:lnTo>
                <a:lnTo>
                  <a:pt x="100793" y="648645"/>
                </a:lnTo>
                <a:lnTo>
                  <a:pt x="139624" y="627566"/>
                </a:lnTo>
                <a:lnTo>
                  <a:pt x="182533" y="614244"/>
                </a:lnTo>
                <a:lnTo>
                  <a:pt x="228600" y="609600"/>
                </a:lnTo>
                <a:lnTo>
                  <a:pt x="274666" y="614244"/>
                </a:lnTo>
                <a:lnTo>
                  <a:pt x="317575" y="627566"/>
                </a:lnTo>
                <a:lnTo>
                  <a:pt x="356406" y="648645"/>
                </a:lnTo>
                <a:lnTo>
                  <a:pt x="390239" y="676560"/>
                </a:lnTo>
                <a:lnTo>
                  <a:pt x="418154" y="710393"/>
                </a:lnTo>
                <a:lnTo>
                  <a:pt x="439233" y="749224"/>
                </a:lnTo>
                <a:lnTo>
                  <a:pt x="452555" y="792133"/>
                </a:lnTo>
                <a:lnTo>
                  <a:pt x="457200" y="838200"/>
                </a:lnTo>
                <a:lnTo>
                  <a:pt x="452555" y="884266"/>
                </a:lnTo>
                <a:lnTo>
                  <a:pt x="439233" y="927175"/>
                </a:lnTo>
                <a:lnTo>
                  <a:pt x="418154" y="966006"/>
                </a:lnTo>
                <a:lnTo>
                  <a:pt x="390239" y="999839"/>
                </a:lnTo>
                <a:lnTo>
                  <a:pt x="356406" y="1027754"/>
                </a:lnTo>
                <a:lnTo>
                  <a:pt x="317575" y="1048833"/>
                </a:lnTo>
                <a:lnTo>
                  <a:pt x="274666" y="1062155"/>
                </a:lnTo>
                <a:lnTo>
                  <a:pt x="228600" y="1066800"/>
                </a:lnTo>
                <a:lnTo>
                  <a:pt x="182533" y="1062155"/>
                </a:lnTo>
                <a:lnTo>
                  <a:pt x="139624" y="1048833"/>
                </a:lnTo>
                <a:lnTo>
                  <a:pt x="100793" y="1027754"/>
                </a:lnTo>
                <a:lnTo>
                  <a:pt x="66960" y="999839"/>
                </a:lnTo>
                <a:lnTo>
                  <a:pt x="39045" y="966006"/>
                </a:lnTo>
                <a:lnTo>
                  <a:pt x="17966" y="927175"/>
                </a:lnTo>
                <a:lnTo>
                  <a:pt x="4644" y="884266"/>
                </a:lnTo>
                <a:lnTo>
                  <a:pt x="0" y="838200"/>
                </a:lnTo>
                <a:close/>
              </a:path>
              <a:path w="4114800" h="1066800">
                <a:moveTo>
                  <a:pt x="3657600" y="838200"/>
                </a:moveTo>
                <a:lnTo>
                  <a:pt x="3662244" y="792133"/>
                </a:lnTo>
                <a:lnTo>
                  <a:pt x="3675566" y="749224"/>
                </a:lnTo>
                <a:lnTo>
                  <a:pt x="3696645" y="710393"/>
                </a:lnTo>
                <a:lnTo>
                  <a:pt x="3724560" y="676560"/>
                </a:lnTo>
                <a:lnTo>
                  <a:pt x="3758393" y="648645"/>
                </a:lnTo>
                <a:lnTo>
                  <a:pt x="3797224" y="627566"/>
                </a:lnTo>
                <a:lnTo>
                  <a:pt x="3840133" y="614244"/>
                </a:lnTo>
                <a:lnTo>
                  <a:pt x="3886199" y="609600"/>
                </a:lnTo>
                <a:lnTo>
                  <a:pt x="3932266" y="614244"/>
                </a:lnTo>
                <a:lnTo>
                  <a:pt x="3975175" y="627566"/>
                </a:lnTo>
                <a:lnTo>
                  <a:pt x="4014006" y="648645"/>
                </a:lnTo>
                <a:lnTo>
                  <a:pt x="4047839" y="676560"/>
                </a:lnTo>
                <a:lnTo>
                  <a:pt x="4075754" y="710393"/>
                </a:lnTo>
                <a:lnTo>
                  <a:pt x="4096833" y="749224"/>
                </a:lnTo>
                <a:lnTo>
                  <a:pt x="4110155" y="792133"/>
                </a:lnTo>
                <a:lnTo>
                  <a:pt x="4114799" y="838200"/>
                </a:lnTo>
                <a:lnTo>
                  <a:pt x="4110155" y="884266"/>
                </a:lnTo>
                <a:lnTo>
                  <a:pt x="4096833" y="927175"/>
                </a:lnTo>
                <a:lnTo>
                  <a:pt x="4075754" y="966006"/>
                </a:lnTo>
                <a:lnTo>
                  <a:pt x="4047839" y="999839"/>
                </a:lnTo>
                <a:lnTo>
                  <a:pt x="4014006" y="1027754"/>
                </a:lnTo>
                <a:lnTo>
                  <a:pt x="3975175" y="1048833"/>
                </a:lnTo>
                <a:lnTo>
                  <a:pt x="3932266" y="1062155"/>
                </a:lnTo>
                <a:lnTo>
                  <a:pt x="3886199" y="1066800"/>
                </a:lnTo>
                <a:lnTo>
                  <a:pt x="3840133" y="1062155"/>
                </a:lnTo>
                <a:lnTo>
                  <a:pt x="3797224" y="1048833"/>
                </a:lnTo>
                <a:lnTo>
                  <a:pt x="3758393" y="1027754"/>
                </a:lnTo>
                <a:lnTo>
                  <a:pt x="3724560" y="999839"/>
                </a:lnTo>
                <a:lnTo>
                  <a:pt x="3696645" y="966006"/>
                </a:lnTo>
                <a:lnTo>
                  <a:pt x="3675566" y="927175"/>
                </a:lnTo>
                <a:lnTo>
                  <a:pt x="3662244" y="884266"/>
                </a:lnTo>
                <a:lnTo>
                  <a:pt x="3657600" y="838200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483858" y="3584575"/>
            <a:ext cx="1416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spc="-200" dirty="0"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220711" y="4128515"/>
            <a:ext cx="495300" cy="495300"/>
            <a:chOff x="7220711" y="4128515"/>
            <a:chExt cx="495300" cy="495300"/>
          </a:xfrm>
        </p:grpSpPr>
        <p:sp>
          <p:nvSpPr>
            <p:cNvPr id="12" name="object 12"/>
            <p:cNvSpPr/>
            <p:nvPr/>
          </p:nvSpPr>
          <p:spPr>
            <a:xfrm>
              <a:off x="7239761" y="41475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599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199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599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239761" y="41475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599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599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199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599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1277111" y="4738115"/>
            <a:ext cx="495300" cy="495300"/>
            <a:chOff x="1277111" y="4738115"/>
            <a:chExt cx="495300" cy="495300"/>
          </a:xfrm>
        </p:grpSpPr>
        <p:sp>
          <p:nvSpPr>
            <p:cNvPr id="15" name="object 15"/>
            <p:cNvSpPr/>
            <p:nvPr/>
          </p:nvSpPr>
          <p:spPr>
            <a:xfrm>
              <a:off x="1296161" y="47571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599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199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599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96161" y="47571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599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599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199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599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2191511" y="4738115"/>
            <a:ext cx="495300" cy="495300"/>
            <a:chOff x="2191511" y="4738115"/>
            <a:chExt cx="495300" cy="495300"/>
          </a:xfrm>
        </p:grpSpPr>
        <p:sp>
          <p:nvSpPr>
            <p:cNvPr id="18" name="object 18"/>
            <p:cNvSpPr/>
            <p:nvPr/>
          </p:nvSpPr>
          <p:spPr>
            <a:xfrm>
              <a:off x="2210561" y="47571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599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199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599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210561" y="47571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599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599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199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599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3105911" y="4738115"/>
            <a:ext cx="495300" cy="495300"/>
            <a:chOff x="3105911" y="4738115"/>
            <a:chExt cx="495300" cy="495300"/>
          </a:xfrm>
        </p:grpSpPr>
        <p:sp>
          <p:nvSpPr>
            <p:cNvPr id="21" name="object 21"/>
            <p:cNvSpPr/>
            <p:nvPr/>
          </p:nvSpPr>
          <p:spPr>
            <a:xfrm>
              <a:off x="3124961" y="47571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599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199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599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124961" y="47571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599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599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199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599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1734311" y="3319271"/>
            <a:ext cx="4676775" cy="1304925"/>
            <a:chOff x="1734311" y="3319271"/>
            <a:chExt cx="4676775" cy="1304925"/>
          </a:xfrm>
        </p:grpSpPr>
        <p:sp>
          <p:nvSpPr>
            <p:cNvPr id="24" name="object 24"/>
            <p:cNvSpPr/>
            <p:nvPr/>
          </p:nvSpPr>
          <p:spPr>
            <a:xfrm>
              <a:off x="1753361" y="3338321"/>
              <a:ext cx="4638675" cy="1266825"/>
            </a:xfrm>
            <a:custGeom>
              <a:avLst/>
              <a:gdLst/>
              <a:ahLst/>
              <a:cxnLst/>
              <a:rect l="l" t="t" r="r" b="b"/>
              <a:pathLst>
                <a:path w="4638675" h="1266825">
                  <a:moveTo>
                    <a:pt x="2809493" y="0"/>
                  </a:moveTo>
                  <a:lnTo>
                    <a:pt x="1304544" y="247650"/>
                  </a:lnTo>
                </a:path>
                <a:path w="4638675" h="1266825">
                  <a:moveTo>
                    <a:pt x="0" y="1037844"/>
                  </a:moveTo>
                  <a:lnTo>
                    <a:pt x="4644" y="991777"/>
                  </a:lnTo>
                  <a:lnTo>
                    <a:pt x="17966" y="948868"/>
                  </a:lnTo>
                  <a:lnTo>
                    <a:pt x="39045" y="910037"/>
                  </a:lnTo>
                  <a:lnTo>
                    <a:pt x="66960" y="876204"/>
                  </a:lnTo>
                  <a:lnTo>
                    <a:pt x="100793" y="848289"/>
                  </a:lnTo>
                  <a:lnTo>
                    <a:pt x="139624" y="827210"/>
                  </a:lnTo>
                  <a:lnTo>
                    <a:pt x="182533" y="813888"/>
                  </a:lnTo>
                  <a:lnTo>
                    <a:pt x="228600" y="809244"/>
                  </a:lnTo>
                  <a:lnTo>
                    <a:pt x="274666" y="813888"/>
                  </a:lnTo>
                  <a:lnTo>
                    <a:pt x="317575" y="827210"/>
                  </a:lnTo>
                  <a:lnTo>
                    <a:pt x="356406" y="848289"/>
                  </a:lnTo>
                  <a:lnTo>
                    <a:pt x="390239" y="876204"/>
                  </a:lnTo>
                  <a:lnTo>
                    <a:pt x="418154" y="910037"/>
                  </a:lnTo>
                  <a:lnTo>
                    <a:pt x="439233" y="948868"/>
                  </a:lnTo>
                  <a:lnTo>
                    <a:pt x="452555" y="991777"/>
                  </a:lnTo>
                  <a:lnTo>
                    <a:pt x="457200" y="1037844"/>
                  </a:lnTo>
                  <a:lnTo>
                    <a:pt x="452555" y="1083910"/>
                  </a:lnTo>
                  <a:lnTo>
                    <a:pt x="439233" y="1126819"/>
                  </a:lnTo>
                  <a:lnTo>
                    <a:pt x="418154" y="1165650"/>
                  </a:lnTo>
                  <a:lnTo>
                    <a:pt x="390239" y="1199483"/>
                  </a:lnTo>
                  <a:lnTo>
                    <a:pt x="356406" y="1227398"/>
                  </a:lnTo>
                  <a:lnTo>
                    <a:pt x="317575" y="1248477"/>
                  </a:lnTo>
                  <a:lnTo>
                    <a:pt x="274666" y="1261799"/>
                  </a:lnTo>
                  <a:lnTo>
                    <a:pt x="228600" y="1266444"/>
                  </a:lnTo>
                  <a:lnTo>
                    <a:pt x="182533" y="1261799"/>
                  </a:lnTo>
                  <a:lnTo>
                    <a:pt x="139624" y="1248477"/>
                  </a:lnTo>
                  <a:lnTo>
                    <a:pt x="100793" y="1227398"/>
                  </a:lnTo>
                  <a:lnTo>
                    <a:pt x="66960" y="1199483"/>
                  </a:lnTo>
                  <a:lnTo>
                    <a:pt x="39045" y="1165650"/>
                  </a:lnTo>
                  <a:lnTo>
                    <a:pt x="17966" y="1126819"/>
                  </a:lnTo>
                  <a:lnTo>
                    <a:pt x="4644" y="1083910"/>
                  </a:lnTo>
                  <a:lnTo>
                    <a:pt x="0" y="1037844"/>
                  </a:lnTo>
                  <a:close/>
                </a:path>
                <a:path w="4638675" h="1266825">
                  <a:moveTo>
                    <a:pt x="980694" y="609600"/>
                  </a:moveTo>
                  <a:lnTo>
                    <a:pt x="390144" y="857250"/>
                  </a:lnTo>
                </a:path>
                <a:path w="4638675" h="1266825">
                  <a:moveTo>
                    <a:pt x="1828800" y="1037844"/>
                  </a:moveTo>
                  <a:lnTo>
                    <a:pt x="1833444" y="991777"/>
                  </a:lnTo>
                  <a:lnTo>
                    <a:pt x="1846766" y="948868"/>
                  </a:lnTo>
                  <a:lnTo>
                    <a:pt x="1867845" y="910037"/>
                  </a:lnTo>
                  <a:lnTo>
                    <a:pt x="1895760" y="876204"/>
                  </a:lnTo>
                  <a:lnTo>
                    <a:pt x="1929593" y="848289"/>
                  </a:lnTo>
                  <a:lnTo>
                    <a:pt x="1968424" y="827210"/>
                  </a:lnTo>
                  <a:lnTo>
                    <a:pt x="2011333" y="813888"/>
                  </a:lnTo>
                  <a:lnTo>
                    <a:pt x="2057400" y="809244"/>
                  </a:lnTo>
                  <a:lnTo>
                    <a:pt x="2103466" y="813888"/>
                  </a:lnTo>
                  <a:lnTo>
                    <a:pt x="2146375" y="827210"/>
                  </a:lnTo>
                  <a:lnTo>
                    <a:pt x="2185206" y="848289"/>
                  </a:lnTo>
                  <a:lnTo>
                    <a:pt x="2219039" y="876204"/>
                  </a:lnTo>
                  <a:lnTo>
                    <a:pt x="2246954" y="910037"/>
                  </a:lnTo>
                  <a:lnTo>
                    <a:pt x="2268033" y="948868"/>
                  </a:lnTo>
                  <a:lnTo>
                    <a:pt x="2281355" y="991777"/>
                  </a:lnTo>
                  <a:lnTo>
                    <a:pt x="2286000" y="1037844"/>
                  </a:lnTo>
                  <a:lnTo>
                    <a:pt x="2281355" y="1083910"/>
                  </a:lnTo>
                  <a:lnTo>
                    <a:pt x="2268033" y="1126819"/>
                  </a:lnTo>
                  <a:lnTo>
                    <a:pt x="2246954" y="1165650"/>
                  </a:lnTo>
                  <a:lnTo>
                    <a:pt x="2219039" y="1199483"/>
                  </a:lnTo>
                  <a:lnTo>
                    <a:pt x="2185206" y="1227398"/>
                  </a:lnTo>
                  <a:lnTo>
                    <a:pt x="2146375" y="1248477"/>
                  </a:lnTo>
                  <a:lnTo>
                    <a:pt x="2103466" y="1261799"/>
                  </a:lnTo>
                  <a:lnTo>
                    <a:pt x="2057400" y="1266444"/>
                  </a:lnTo>
                  <a:lnTo>
                    <a:pt x="2011333" y="1261799"/>
                  </a:lnTo>
                  <a:lnTo>
                    <a:pt x="1968424" y="1248477"/>
                  </a:lnTo>
                  <a:lnTo>
                    <a:pt x="1929593" y="1227398"/>
                  </a:lnTo>
                  <a:lnTo>
                    <a:pt x="1895760" y="1199483"/>
                  </a:lnTo>
                  <a:lnTo>
                    <a:pt x="1867845" y="1165650"/>
                  </a:lnTo>
                  <a:lnTo>
                    <a:pt x="1846766" y="1126819"/>
                  </a:lnTo>
                  <a:lnTo>
                    <a:pt x="1833444" y="1083910"/>
                  </a:lnTo>
                  <a:lnTo>
                    <a:pt x="1828800" y="1037844"/>
                  </a:lnTo>
                  <a:close/>
                </a:path>
                <a:path w="4638675" h="1266825">
                  <a:moveTo>
                    <a:pt x="1304544" y="609600"/>
                  </a:moveTo>
                  <a:lnTo>
                    <a:pt x="1895093" y="857250"/>
                  </a:lnTo>
                </a:path>
                <a:path w="4638675" h="1266825">
                  <a:moveTo>
                    <a:pt x="3133343" y="0"/>
                  </a:moveTo>
                  <a:lnTo>
                    <a:pt x="4638294" y="247650"/>
                  </a:lnTo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410961" y="41475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599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199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599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410961" y="3947921"/>
              <a:ext cx="981075" cy="657225"/>
            </a:xfrm>
            <a:custGeom>
              <a:avLst/>
              <a:gdLst/>
              <a:ahLst/>
              <a:cxnLst/>
              <a:rect l="l" t="t" r="r" b="b"/>
              <a:pathLst>
                <a:path w="981075" h="657225">
                  <a:moveTo>
                    <a:pt x="0" y="428244"/>
                  </a:moveTo>
                  <a:lnTo>
                    <a:pt x="4644" y="382177"/>
                  </a:lnTo>
                  <a:lnTo>
                    <a:pt x="17966" y="339268"/>
                  </a:lnTo>
                  <a:lnTo>
                    <a:pt x="39045" y="300437"/>
                  </a:lnTo>
                  <a:lnTo>
                    <a:pt x="66960" y="266604"/>
                  </a:lnTo>
                  <a:lnTo>
                    <a:pt x="100793" y="238689"/>
                  </a:lnTo>
                  <a:lnTo>
                    <a:pt x="139624" y="217610"/>
                  </a:lnTo>
                  <a:lnTo>
                    <a:pt x="182533" y="204288"/>
                  </a:lnTo>
                  <a:lnTo>
                    <a:pt x="228600" y="199644"/>
                  </a:lnTo>
                  <a:lnTo>
                    <a:pt x="274666" y="204288"/>
                  </a:lnTo>
                  <a:lnTo>
                    <a:pt x="317575" y="217610"/>
                  </a:lnTo>
                  <a:lnTo>
                    <a:pt x="356406" y="238689"/>
                  </a:lnTo>
                  <a:lnTo>
                    <a:pt x="390239" y="266604"/>
                  </a:lnTo>
                  <a:lnTo>
                    <a:pt x="418154" y="300437"/>
                  </a:lnTo>
                  <a:lnTo>
                    <a:pt x="439233" y="339268"/>
                  </a:lnTo>
                  <a:lnTo>
                    <a:pt x="452555" y="382177"/>
                  </a:lnTo>
                  <a:lnTo>
                    <a:pt x="457200" y="428244"/>
                  </a:lnTo>
                  <a:lnTo>
                    <a:pt x="452555" y="474310"/>
                  </a:lnTo>
                  <a:lnTo>
                    <a:pt x="439233" y="517219"/>
                  </a:lnTo>
                  <a:lnTo>
                    <a:pt x="418154" y="556050"/>
                  </a:lnTo>
                  <a:lnTo>
                    <a:pt x="390239" y="589883"/>
                  </a:lnTo>
                  <a:lnTo>
                    <a:pt x="356406" y="617798"/>
                  </a:lnTo>
                  <a:lnTo>
                    <a:pt x="317575" y="638877"/>
                  </a:lnTo>
                  <a:lnTo>
                    <a:pt x="274666" y="652199"/>
                  </a:lnTo>
                  <a:lnTo>
                    <a:pt x="228600" y="656844"/>
                  </a:lnTo>
                  <a:lnTo>
                    <a:pt x="182533" y="652199"/>
                  </a:lnTo>
                  <a:lnTo>
                    <a:pt x="139624" y="638877"/>
                  </a:lnTo>
                  <a:lnTo>
                    <a:pt x="100793" y="617798"/>
                  </a:lnTo>
                  <a:lnTo>
                    <a:pt x="66960" y="589883"/>
                  </a:lnTo>
                  <a:lnTo>
                    <a:pt x="39045" y="556050"/>
                  </a:lnTo>
                  <a:lnTo>
                    <a:pt x="17966" y="517219"/>
                  </a:lnTo>
                  <a:lnTo>
                    <a:pt x="4644" y="474310"/>
                  </a:lnTo>
                  <a:lnTo>
                    <a:pt x="0" y="428244"/>
                  </a:lnTo>
                  <a:close/>
                </a:path>
                <a:path w="981075" h="657225">
                  <a:moveTo>
                    <a:pt x="390143" y="247650"/>
                  </a:moveTo>
                  <a:lnTo>
                    <a:pt x="980693" y="0"/>
                  </a:lnTo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535939" y="1947799"/>
            <a:ext cx="5208651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Wingdings" panose="05000000000000000000" pitchFamily="2" charset="2"/>
              <a:buChar char="q"/>
            </a:pPr>
            <a:r>
              <a:rPr sz="2600" spc="-125" dirty="0" smtClean="0">
                <a:latin typeface="Times New Roman"/>
                <a:cs typeface="Times New Roman"/>
              </a:rPr>
              <a:t>A </a:t>
            </a:r>
            <a:r>
              <a:rPr sz="2600" spc="-30" dirty="0">
                <a:latin typeface="Times New Roman"/>
                <a:cs typeface="Times New Roman"/>
              </a:rPr>
              <a:t>= </a:t>
            </a:r>
            <a:r>
              <a:rPr sz="2600" spc="-80" dirty="0">
                <a:latin typeface="Times New Roman"/>
                <a:cs typeface="Times New Roman"/>
              </a:rPr>
              <a:t>{8, </a:t>
            </a:r>
            <a:r>
              <a:rPr sz="2600" spc="-15" dirty="0">
                <a:latin typeface="Times New Roman"/>
                <a:cs typeface="Times New Roman"/>
              </a:rPr>
              <a:t>7, </a:t>
            </a:r>
            <a:r>
              <a:rPr sz="2600" spc="-50" dirty="0">
                <a:latin typeface="Times New Roman"/>
                <a:cs typeface="Times New Roman"/>
              </a:rPr>
              <a:t>3, </a:t>
            </a:r>
            <a:r>
              <a:rPr sz="2600" spc="45" dirty="0">
                <a:latin typeface="Times New Roman"/>
                <a:cs typeface="Times New Roman"/>
              </a:rPr>
              <a:t>4, </a:t>
            </a:r>
            <a:r>
              <a:rPr sz="2600" spc="-15" dirty="0">
                <a:latin typeface="Times New Roman"/>
                <a:cs typeface="Times New Roman"/>
              </a:rPr>
              <a:t>2, </a:t>
            </a:r>
            <a:r>
              <a:rPr sz="2600" spc="-235" dirty="0">
                <a:latin typeface="Times New Roman"/>
                <a:cs typeface="Times New Roman"/>
              </a:rPr>
              <a:t>1, </a:t>
            </a:r>
            <a:r>
              <a:rPr sz="2600" b="1" spc="-5" dirty="0">
                <a:latin typeface="Arial"/>
                <a:cs typeface="Arial"/>
              </a:rPr>
              <a:t>9</a:t>
            </a:r>
            <a:r>
              <a:rPr sz="2600" spc="-5" dirty="0">
                <a:latin typeface="Times New Roman"/>
                <a:cs typeface="Times New Roman"/>
              </a:rPr>
              <a:t>, </a:t>
            </a:r>
            <a:r>
              <a:rPr sz="2600" b="1" spc="-145" dirty="0">
                <a:latin typeface="Arial"/>
                <a:cs typeface="Arial"/>
              </a:rPr>
              <a:t>10</a:t>
            </a:r>
            <a:r>
              <a:rPr sz="2600" spc="-145" dirty="0">
                <a:latin typeface="Times New Roman"/>
                <a:cs typeface="Times New Roman"/>
              </a:rPr>
              <a:t>, </a:t>
            </a:r>
            <a:r>
              <a:rPr sz="2600" b="1" spc="-190" dirty="0">
                <a:latin typeface="Arial"/>
                <a:cs typeface="Arial"/>
              </a:rPr>
              <a:t>14</a:t>
            </a:r>
            <a:r>
              <a:rPr sz="2600" spc="-190" dirty="0">
                <a:latin typeface="Times New Roman"/>
                <a:cs typeface="Times New Roman"/>
              </a:rPr>
              <a:t>,</a:t>
            </a:r>
            <a:r>
              <a:rPr sz="2600" spc="105" dirty="0">
                <a:latin typeface="Times New Roman"/>
                <a:cs typeface="Times New Roman"/>
              </a:rPr>
              <a:t> </a:t>
            </a:r>
            <a:r>
              <a:rPr sz="2600" b="1" spc="-405" dirty="0">
                <a:latin typeface="Arial"/>
                <a:cs typeface="Arial"/>
              </a:rPr>
              <a:t>16</a:t>
            </a:r>
            <a:r>
              <a:rPr sz="2600" spc="-405" dirty="0">
                <a:latin typeface="Times New Roman"/>
                <a:cs typeface="Times New Roman"/>
              </a:rPr>
              <a:t>}</a:t>
            </a:r>
            <a:endParaRPr sz="2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50" dirty="0">
              <a:latin typeface="Times New Roman"/>
              <a:cs typeface="Times New Roman"/>
            </a:endParaRPr>
          </a:p>
          <a:p>
            <a:pPr marL="4156075">
              <a:lnSpc>
                <a:spcPct val="100000"/>
              </a:lnSpc>
            </a:pPr>
            <a:r>
              <a:rPr sz="1600" spc="-305" dirty="0">
                <a:latin typeface="Times New Roman"/>
                <a:cs typeface="Times New Roman"/>
              </a:rPr>
              <a:t>1</a:t>
            </a:r>
            <a:endParaRPr sz="1600" dirty="0">
              <a:latin typeface="Times New Roman"/>
              <a:cs typeface="Times New Roman"/>
            </a:endParaRPr>
          </a:p>
          <a:p>
            <a:pPr marL="4120515">
              <a:lnSpc>
                <a:spcPct val="100000"/>
              </a:lnSpc>
              <a:spcBef>
                <a:spcPts val="340"/>
              </a:spcBef>
            </a:pPr>
            <a:r>
              <a:rPr sz="2000" i="1" spc="-40" dirty="0">
                <a:latin typeface="Arial"/>
                <a:cs typeface="Arial"/>
              </a:rPr>
              <a:t>8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821051" y="3263593"/>
            <a:ext cx="212725" cy="65214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365"/>
              </a:spcBef>
            </a:pPr>
            <a:r>
              <a:rPr sz="1600" spc="-30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2000" i="1" spc="-145" dirty="0">
                <a:latin typeface="Arial"/>
                <a:cs typeface="Arial"/>
              </a:rPr>
              <a:t>7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671564" y="3298063"/>
            <a:ext cx="1181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75" dirty="0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838325" y="3793799"/>
            <a:ext cx="221615" cy="73152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1600" spc="45" dirty="0"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690"/>
              </a:spcBef>
            </a:pPr>
            <a:r>
              <a:rPr sz="2000" i="1" spc="-75" dirty="0"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738753" y="3873649"/>
            <a:ext cx="209550" cy="65151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99695">
              <a:lnSpc>
                <a:spcPct val="100000"/>
              </a:lnSpc>
              <a:spcBef>
                <a:spcPts val="365"/>
              </a:spcBef>
            </a:pPr>
            <a:r>
              <a:rPr sz="1600" spc="-45" dirty="0">
                <a:latin typeface="Times New Roman"/>
                <a:cs typeface="Times New Roman"/>
              </a:rPr>
              <a:t>5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000" i="1" spc="-195" dirty="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587746" y="3873649"/>
            <a:ext cx="156845" cy="65151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365"/>
              </a:spcBef>
            </a:pPr>
            <a:r>
              <a:rPr sz="1600" spc="60" dirty="0">
                <a:latin typeface="Times New Roman"/>
                <a:cs typeface="Times New Roman"/>
              </a:rPr>
              <a:t>6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000" i="1" spc="-500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404874" y="4803469"/>
            <a:ext cx="240029" cy="745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spc="-275" dirty="0">
                <a:latin typeface="Arial"/>
                <a:cs typeface="Arial"/>
              </a:rPr>
              <a:t>10</a:t>
            </a:r>
            <a:endParaRPr sz="2000">
              <a:latin typeface="Arial"/>
              <a:cs typeface="Arial"/>
            </a:endParaRPr>
          </a:p>
          <a:p>
            <a:pPr marL="102870">
              <a:lnSpc>
                <a:spcPct val="100000"/>
              </a:lnSpc>
              <a:spcBef>
                <a:spcPts val="1340"/>
              </a:spcBef>
            </a:pPr>
            <a:r>
              <a:rPr sz="1600" spc="55" dirty="0">
                <a:latin typeface="Times New Roman"/>
                <a:cs typeface="Times New Roman"/>
              </a:rPr>
              <a:t>8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321179" y="4803469"/>
            <a:ext cx="234950" cy="745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spc="-295" dirty="0">
                <a:latin typeface="Arial"/>
                <a:cs typeface="Arial"/>
              </a:rPr>
              <a:t>14</a:t>
            </a:r>
            <a:endParaRPr sz="2000">
              <a:latin typeface="Arial"/>
              <a:cs typeface="Arial"/>
            </a:endParaRPr>
          </a:p>
          <a:p>
            <a:pPr marL="99695">
              <a:lnSpc>
                <a:spcPct val="100000"/>
              </a:lnSpc>
              <a:spcBef>
                <a:spcPts val="1340"/>
              </a:spcBef>
            </a:pPr>
            <a:r>
              <a:rPr sz="1600" spc="70" dirty="0">
                <a:latin typeface="Times New Roman"/>
                <a:cs typeface="Times New Roman"/>
              </a:rPr>
              <a:t>9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234054" y="4803469"/>
            <a:ext cx="294640" cy="745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spc="-275" dirty="0">
                <a:latin typeface="Arial"/>
                <a:cs typeface="Arial"/>
              </a:rPr>
              <a:t>16</a:t>
            </a:r>
            <a:endParaRPr sz="2000">
              <a:latin typeface="Arial"/>
              <a:cs typeface="Arial"/>
            </a:endParaRPr>
          </a:p>
          <a:p>
            <a:pPr marL="107314">
              <a:lnSpc>
                <a:spcPct val="100000"/>
              </a:lnSpc>
              <a:spcBef>
                <a:spcPts val="1340"/>
              </a:spcBef>
            </a:pPr>
            <a:r>
              <a:rPr sz="1600" spc="-125" dirty="0">
                <a:latin typeface="Times New Roman"/>
                <a:cs typeface="Times New Roman"/>
              </a:rPr>
              <a:t>10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234173" y="4194175"/>
            <a:ext cx="393700" cy="744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6370">
              <a:lnSpc>
                <a:spcPct val="100000"/>
              </a:lnSpc>
              <a:spcBef>
                <a:spcPts val="100"/>
              </a:spcBef>
            </a:pPr>
            <a:r>
              <a:rPr sz="2000" i="1" spc="-30" dirty="0">
                <a:latin typeface="Arial"/>
                <a:cs typeface="Arial"/>
              </a:rPr>
              <a:t>9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1600" i="1" spc="75" dirty="0">
                <a:latin typeface="Arial"/>
                <a:cs typeface="Arial"/>
              </a:rPr>
              <a:t>i </a:t>
            </a:r>
            <a:r>
              <a:rPr sz="1600" spc="-25" dirty="0">
                <a:latin typeface="Times New Roman"/>
                <a:cs typeface="Times New Roman"/>
              </a:rPr>
              <a:t>=</a:t>
            </a:r>
            <a:r>
              <a:rPr sz="1600" spc="-200" dirty="0">
                <a:latin typeface="Times New Roman"/>
                <a:cs typeface="Times New Roman"/>
              </a:rPr>
              <a:t> </a:t>
            </a:r>
            <a:r>
              <a:rPr sz="1600" spc="-30" dirty="0">
                <a:latin typeface="Times New Roman"/>
                <a:cs typeface="Times New Roman"/>
              </a:rPr>
              <a:t>7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494"/>
            <a:ext cx="6489700" cy="7059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0" b="1" i="1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HeapSort()</a:t>
            </a:r>
            <a:r>
              <a:rPr sz="4500" b="1" i="1" spc="-8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500" b="1" i="1" spc="-1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9" name="object 9"/>
          <p:cNvSpPr/>
          <p:nvPr/>
        </p:nvSpPr>
        <p:spPr>
          <a:xfrm>
            <a:off x="2667761" y="2928366"/>
            <a:ext cx="4114800" cy="1066800"/>
          </a:xfrm>
          <a:custGeom>
            <a:avLst/>
            <a:gdLst/>
            <a:ahLst/>
            <a:cxnLst/>
            <a:rect l="l" t="t" r="r" b="b"/>
            <a:pathLst>
              <a:path w="4114800" h="1066800">
                <a:moveTo>
                  <a:pt x="1828800" y="228600"/>
                </a:moveTo>
                <a:lnTo>
                  <a:pt x="1833444" y="182533"/>
                </a:lnTo>
                <a:lnTo>
                  <a:pt x="1846766" y="139624"/>
                </a:lnTo>
                <a:lnTo>
                  <a:pt x="1867845" y="100793"/>
                </a:lnTo>
                <a:lnTo>
                  <a:pt x="1895760" y="66960"/>
                </a:lnTo>
                <a:lnTo>
                  <a:pt x="1929593" y="39045"/>
                </a:lnTo>
                <a:lnTo>
                  <a:pt x="1968424" y="17966"/>
                </a:lnTo>
                <a:lnTo>
                  <a:pt x="2011333" y="4644"/>
                </a:lnTo>
                <a:lnTo>
                  <a:pt x="2057400" y="0"/>
                </a:lnTo>
                <a:lnTo>
                  <a:pt x="2103466" y="4644"/>
                </a:lnTo>
                <a:lnTo>
                  <a:pt x="2146375" y="17966"/>
                </a:lnTo>
                <a:lnTo>
                  <a:pt x="2185206" y="39045"/>
                </a:lnTo>
                <a:lnTo>
                  <a:pt x="2219039" y="66960"/>
                </a:lnTo>
                <a:lnTo>
                  <a:pt x="2246954" y="100793"/>
                </a:lnTo>
                <a:lnTo>
                  <a:pt x="2268033" y="139624"/>
                </a:lnTo>
                <a:lnTo>
                  <a:pt x="2281355" y="182533"/>
                </a:lnTo>
                <a:lnTo>
                  <a:pt x="2286000" y="228600"/>
                </a:lnTo>
                <a:lnTo>
                  <a:pt x="2281355" y="274666"/>
                </a:lnTo>
                <a:lnTo>
                  <a:pt x="2268033" y="317575"/>
                </a:lnTo>
                <a:lnTo>
                  <a:pt x="2246954" y="356406"/>
                </a:lnTo>
                <a:lnTo>
                  <a:pt x="2219039" y="390239"/>
                </a:lnTo>
                <a:lnTo>
                  <a:pt x="2185206" y="418154"/>
                </a:lnTo>
                <a:lnTo>
                  <a:pt x="2146375" y="439233"/>
                </a:lnTo>
                <a:lnTo>
                  <a:pt x="2103466" y="452555"/>
                </a:lnTo>
                <a:lnTo>
                  <a:pt x="2057400" y="457200"/>
                </a:lnTo>
                <a:lnTo>
                  <a:pt x="2011333" y="452555"/>
                </a:lnTo>
                <a:lnTo>
                  <a:pt x="1968424" y="439233"/>
                </a:lnTo>
                <a:lnTo>
                  <a:pt x="1929593" y="418154"/>
                </a:lnTo>
                <a:lnTo>
                  <a:pt x="1895760" y="390239"/>
                </a:lnTo>
                <a:lnTo>
                  <a:pt x="1867845" y="356406"/>
                </a:lnTo>
                <a:lnTo>
                  <a:pt x="1846766" y="317575"/>
                </a:lnTo>
                <a:lnTo>
                  <a:pt x="1833444" y="274666"/>
                </a:lnTo>
                <a:lnTo>
                  <a:pt x="1828800" y="228600"/>
                </a:lnTo>
                <a:close/>
              </a:path>
              <a:path w="4114800" h="1066800">
                <a:moveTo>
                  <a:pt x="0" y="838200"/>
                </a:moveTo>
                <a:lnTo>
                  <a:pt x="4644" y="792133"/>
                </a:lnTo>
                <a:lnTo>
                  <a:pt x="17966" y="749224"/>
                </a:lnTo>
                <a:lnTo>
                  <a:pt x="39045" y="710393"/>
                </a:lnTo>
                <a:lnTo>
                  <a:pt x="66960" y="676560"/>
                </a:lnTo>
                <a:lnTo>
                  <a:pt x="100793" y="648645"/>
                </a:lnTo>
                <a:lnTo>
                  <a:pt x="139624" y="627566"/>
                </a:lnTo>
                <a:lnTo>
                  <a:pt x="182533" y="614244"/>
                </a:lnTo>
                <a:lnTo>
                  <a:pt x="228600" y="609600"/>
                </a:lnTo>
                <a:lnTo>
                  <a:pt x="274666" y="614244"/>
                </a:lnTo>
                <a:lnTo>
                  <a:pt x="317575" y="627566"/>
                </a:lnTo>
                <a:lnTo>
                  <a:pt x="356406" y="648645"/>
                </a:lnTo>
                <a:lnTo>
                  <a:pt x="390239" y="676560"/>
                </a:lnTo>
                <a:lnTo>
                  <a:pt x="418154" y="710393"/>
                </a:lnTo>
                <a:lnTo>
                  <a:pt x="439233" y="749224"/>
                </a:lnTo>
                <a:lnTo>
                  <a:pt x="452555" y="792133"/>
                </a:lnTo>
                <a:lnTo>
                  <a:pt x="457200" y="838200"/>
                </a:lnTo>
                <a:lnTo>
                  <a:pt x="452555" y="884266"/>
                </a:lnTo>
                <a:lnTo>
                  <a:pt x="439233" y="927175"/>
                </a:lnTo>
                <a:lnTo>
                  <a:pt x="418154" y="966006"/>
                </a:lnTo>
                <a:lnTo>
                  <a:pt x="390239" y="999839"/>
                </a:lnTo>
                <a:lnTo>
                  <a:pt x="356406" y="1027754"/>
                </a:lnTo>
                <a:lnTo>
                  <a:pt x="317575" y="1048833"/>
                </a:lnTo>
                <a:lnTo>
                  <a:pt x="274666" y="1062155"/>
                </a:lnTo>
                <a:lnTo>
                  <a:pt x="228600" y="1066800"/>
                </a:lnTo>
                <a:lnTo>
                  <a:pt x="182533" y="1062155"/>
                </a:lnTo>
                <a:lnTo>
                  <a:pt x="139624" y="1048833"/>
                </a:lnTo>
                <a:lnTo>
                  <a:pt x="100793" y="1027754"/>
                </a:lnTo>
                <a:lnTo>
                  <a:pt x="66960" y="999839"/>
                </a:lnTo>
                <a:lnTo>
                  <a:pt x="39045" y="966006"/>
                </a:lnTo>
                <a:lnTo>
                  <a:pt x="17966" y="927175"/>
                </a:lnTo>
                <a:lnTo>
                  <a:pt x="4644" y="884266"/>
                </a:lnTo>
                <a:lnTo>
                  <a:pt x="0" y="838200"/>
                </a:lnTo>
                <a:close/>
              </a:path>
              <a:path w="4114800" h="1066800">
                <a:moveTo>
                  <a:pt x="3657600" y="838200"/>
                </a:moveTo>
                <a:lnTo>
                  <a:pt x="3662244" y="792133"/>
                </a:lnTo>
                <a:lnTo>
                  <a:pt x="3675566" y="749224"/>
                </a:lnTo>
                <a:lnTo>
                  <a:pt x="3696645" y="710393"/>
                </a:lnTo>
                <a:lnTo>
                  <a:pt x="3724560" y="676560"/>
                </a:lnTo>
                <a:lnTo>
                  <a:pt x="3758393" y="648645"/>
                </a:lnTo>
                <a:lnTo>
                  <a:pt x="3797224" y="627566"/>
                </a:lnTo>
                <a:lnTo>
                  <a:pt x="3840133" y="614244"/>
                </a:lnTo>
                <a:lnTo>
                  <a:pt x="3886199" y="609600"/>
                </a:lnTo>
                <a:lnTo>
                  <a:pt x="3932266" y="614244"/>
                </a:lnTo>
                <a:lnTo>
                  <a:pt x="3975175" y="627566"/>
                </a:lnTo>
                <a:lnTo>
                  <a:pt x="4014006" y="648645"/>
                </a:lnTo>
                <a:lnTo>
                  <a:pt x="4047839" y="676560"/>
                </a:lnTo>
                <a:lnTo>
                  <a:pt x="4075754" y="710393"/>
                </a:lnTo>
                <a:lnTo>
                  <a:pt x="4096833" y="749224"/>
                </a:lnTo>
                <a:lnTo>
                  <a:pt x="4110155" y="792133"/>
                </a:lnTo>
                <a:lnTo>
                  <a:pt x="4114799" y="838200"/>
                </a:lnTo>
                <a:lnTo>
                  <a:pt x="4110155" y="884266"/>
                </a:lnTo>
                <a:lnTo>
                  <a:pt x="4096833" y="927175"/>
                </a:lnTo>
                <a:lnTo>
                  <a:pt x="4075754" y="966006"/>
                </a:lnTo>
                <a:lnTo>
                  <a:pt x="4047839" y="999839"/>
                </a:lnTo>
                <a:lnTo>
                  <a:pt x="4014006" y="1027754"/>
                </a:lnTo>
                <a:lnTo>
                  <a:pt x="3975175" y="1048833"/>
                </a:lnTo>
                <a:lnTo>
                  <a:pt x="3932266" y="1062155"/>
                </a:lnTo>
                <a:lnTo>
                  <a:pt x="3886199" y="1066800"/>
                </a:lnTo>
                <a:lnTo>
                  <a:pt x="3840133" y="1062155"/>
                </a:lnTo>
                <a:lnTo>
                  <a:pt x="3797224" y="1048833"/>
                </a:lnTo>
                <a:lnTo>
                  <a:pt x="3758393" y="1027754"/>
                </a:lnTo>
                <a:lnTo>
                  <a:pt x="3724560" y="999839"/>
                </a:lnTo>
                <a:lnTo>
                  <a:pt x="3696645" y="966006"/>
                </a:lnTo>
                <a:lnTo>
                  <a:pt x="3675566" y="927175"/>
                </a:lnTo>
                <a:lnTo>
                  <a:pt x="3662244" y="884266"/>
                </a:lnTo>
                <a:lnTo>
                  <a:pt x="3657600" y="838200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483858" y="3584575"/>
            <a:ext cx="1416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spc="-200" dirty="0"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391911" y="4128515"/>
            <a:ext cx="495300" cy="495300"/>
            <a:chOff x="5391911" y="4128515"/>
            <a:chExt cx="495300" cy="495300"/>
          </a:xfrm>
        </p:grpSpPr>
        <p:sp>
          <p:nvSpPr>
            <p:cNvPr id="12" name="object 12"/>
            <p:cNvSpPr/>
            <p:nvPr/>
          </p:nvSpPr>
          <p:spPr>
            <a:xfrm>
              <a:off x="5410961" y="41475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599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199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599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410961" y="41475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599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599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199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599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7220711" y="4128515"/>
            <a:ext cx="495300" cy="495300"/>
            <a:chOff x="7220711" y="4128515"/>
            <a:chExt cx="495300" cy="495300"/>
          </a:xfrm>
        </p:grpSpPr>
        <p:sp>
          <p:nvSpPr>
            <p:cNvPr id="15" name="object 15"/>
            <p:cNvSpPr/>
            <p:nvPr/>
          </p:nvSpPr>
          <p:spPr>
            <a:xfrm>
              <a:off x="7239761" y="41475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599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199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599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239761" y="41475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599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599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199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599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1277111" y="4738115"/>
            <a:ext cx="495300" cy="495300"/>
            <a:chOff x="1277111" y="4738115"/>
            <a:chExt cx="495300" cy="495300"/>
          </a:xfrm>
        </p:grpSpPr>
        <p:sp>
          <p:nvSpPr>
            <p:cNvPr id="18" name="object 18"/>
            <p:cNvSpPr/>
            <p:nvPr/>
          </p:nvSpPr>
          <p:spPr>
            <a:xfrm>
              <a:off x="1296161" y="47571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599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199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599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296161" y="47571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599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599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199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599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2191511" y="4738115"/>
            <a:ext cx="495300" cy="495300"/>
            <a:chOff x="2191511" y="4738115"/>
            <a:chExt cx="495300" cy="495300"/>
          </a:xfrm>
        </p:grpSpPr>
        <p:sp>
          <p:nvSpPr>
            <p:cNvPr id="21" name="object 21"/>
            <p:cNvSpPr/>
            <p:nvPr/>
          </p:nvSpPr>
          <p:spPr>
            <a:xfrm>
              <a:off x="2210561" y="47571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599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199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599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210561" y="47571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599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599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199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599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3105911" y="4738115"/>
            <a:ext cx="495300" cy="495300"/>
            <a:chOff x="3105911" y="4738115"/>
            <a:chExt cx="495300" cy="495300"/>
          </a:xfrm>
        </p:grpSpPr>
        <p:sp>
          <p:nvSpPr>
            <p:cNvPr id="24" name="object 24"/>
            <p:cNvSpPr/>
            <p:nvPr/>
          </p:nvSpPr>
          <p:spPr>
            <a:xfrm>
              <a:off x="3124961" y="47571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599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199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599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124961" y="47571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599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599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199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599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/>
          <p:nvPr/>
        </p:nvSpPr>
        <p:spPr>
          <a:xfrm>
            <a:off x="1753361" y="3338321"/>
            <a:ext cx="4638675" cy="1266825"/>
          </a:xfrm>
          <a:custGeom>
            <a:avLst/>
            <a:gdLst/>
            <a:ahLst/>
            <a:cxnLst/>
            <a:rect l="l" t="t" r="r" b="b"/>
            <a:pathLst>
              <a:path w="4638675" h="1266825">
                <a:moveTo>
                  <a:pt x="2809493" y="0"/>
                </a:moveTo>
                <a:lnTo>
                  <a:pt x="1304544" y="247650"/>
                </a:lnTo>
              </a:path>
              <a:path w="4638675" h="1266825">
                <a:moveTo>
                  <a:pt x="0" y="1037844"/>
                </a:moveTo>
                <a:lnTo>
                  <a:pt x="4644" y="991777"/>
                </a:lnTo>
                <a:lnTo>
                  <a:pt x="17966" y="948868"/>
                </a:lnTo>
                <a:lnTo>
                  <a:pt x="39045" y="910037"/>
                </a:lnTo>
                <a:lnTo>
                  <a:pt x="66960" y="876204"/>
                </a:lnTo>
                <a:lnTo>
                  <a:pt x="100793" y="848289"/>
                </a:lnTo>
                <a:lnTo>
                  <a:pt x="139624" y="827210"/>
                </a:lnTo>
                <a:lnTo>
                  <a:pt x="182533" y="813888"/>
                </a:lnTo>
                <a:lnTo>
                  <a:pt x="228600" y="809244"/>
                </a:lnTo>
                <a:lnTo>
                  <a:pt x="274666" y="813888"/>
                </a:lnTo>
                <a:lnTo>
                  <a:pt x="317575" y="827210"/>
                </a:lnTo>
                <a:lnTo>
                  <a:pt x="356406" y="848289"/>
                </a:lnTo>
                <a:lnTo>
                  <a:pt x="390239" y="876204"/>
                </a:lnTo>
                <a:lnTo>
                  <a:pt x="418154" y="910037"/>
                </a:lnTo>
                <a:lnTo>
                  <a:pt x="439233" y="948868"/>
                </a:lnTo>
                <a:lnTo>
                  <a:pt x="452555" y="991777"/>
                </a:lnTo>
                <a:lnTo>
                  <a:pt x="457200" y="1037844"/>
                </a:lnTo>
                <a:lnTo>
                  <a:pt x="452555" y="1083910"/>
                </a:lnTo>
                <a:lnTo>
                  <a:pt x="439233" y="1126819"/>
                </a:lnTo>
                <a:lnTo>
                  <a:pt x="418154" y="1165650"/>
                </a:lnTo>
                <a:lnTo>
                  <a:pt x="390239" y="1199483"/>
                </a:lnTo>
                <a:lnTo>
                  <a:pt x="356406" y="1227398"/>
                </a:lnTo>
                <a:lnTo>
                  <a:pt x="317575" y="1248477"/>
                </a:lnTo>
                <a:lnTo>
                  <a:pt x="274666" y="1261799"/>
                </a:lnTo>
                <a:lnTo>
                  <a:pt x="228600" y="1266444"/>
                </a:lnTo>
                <a:lnTo>
                  <a:pt x="182533" y="1261799"/>
                </a:lnTo>
                <a:lnTo>
                  <a:pt x="139624" y="1248477"/>
                </a:lnTo>
                <a:lnTo>
                  <a:pt x="100793" y="1227398"/>
                </a:lnTo>
                <a:lnTo>
                  <a:pt x="66960" y="1199483"/>
                </a:lnTo>
                <a:lnTo>
                  <a:pt x="39045" y="1165650"/>
                </a:lnTo>
                <a:lnTo>
                  <a:pt x="17966" y="1126819"/>
                </a:lnTo>
                <a:lnTo>
                  <a:pt x="4644" y="1083910"/>
                </a:lnTo>
                <a:lnTo>
                  <a:pt x="0" y="1037844"/>
                </a:lnTo>
                <a:close/>
              </a:path>
              <a:path w="4638675" h="1266825">
                <a:moveTo>
                  <a:pt x="980694" y="609600"/>
                </a:moveTo>
                <a:lnTo>
                  <a:pt x="390144" y="857250"/>
                </a:lnTo>
              </a:path>
              <a:path w="4638675" h="1266825">
                <a:moveTo>
                  <a:pt x="1828800" y="1037844"/>
                </a:moveTo>
                <a:lnTo>
                  <a:pt x="1833444" y="991777"/>
                </a:lnTo>
                <a:lnTo>
                  <a:pt x="1846766" y="948868"/>
                </a:lnTo>
                <a:lnTo>
                  <a:pt x="1867845" y="910037"/>
                </a:lnTo>
                <a:lnTo>
                  <a:pt x="1895760" y="876204"/>
                </a:lnTo>
                <a:lnTo>
                  <a:pt x="1929593" y="848289"/>
                </a:lnTo>
                <a:lnTo>
                  <a:pt x="1968424" y="827210"/>
                </a:lnTo>
                <a:lnTo>
                  <a:pt x="2011333" y="813888"/>
                </a:lnTo>
                <a:lnTo>
                  <a:pt x="2057400" y="809244"/>
                </a:lnTo>
                <a:lnTo>
                  <a:pt x="2103466" y="813888"/>
                </a:lnTo>
                <a:lnTo>
                  <a:pt x="2146375" y="827210"/>
                </a:lnTo>
                <a:lnTo>
                  <a:pt x="2185206" y="848289"/>
                </a:lnTo>
                <a:lnTo>
                  <a:pt x="2219039" y="876204"/>
                </a:lnTo>
                <a:lnTo>
                  <a:pt x="2246954" y="910037"/>
                </a:lnTo>
                <a:lnTo>
                  <a:pt x="2268033" y="948868"/>
                </a:lnTo>
                <a:lnTo>
                  <a:pt x="2281355" y="991777"/>
                </a:lnTo>
                <a:lnTo>
                  <a:pt x="2286000" y="1037844"/>
                </a:lnTo>
                <a:lnTo>
                  <a:pt x="2281355" y="1083910"/>
                </a:lnTo>
                <a:lnTo>
                  <a:pt x="2268033" y="1126819"/>
                </a:lnTo>
                <a:lnTo>
                  <a:pt x="2246954" y="1165650"/>
                </a:lnTo>
                <a:lnTo>
                  <a:pt x="2219039" y="1199483"/>
                </a:lnTo>
                <a:lnTo>
                  <a:pt x="2185206" y="1227398"/>
                </a:lnTo>
                <a:lnTo>
                  <a:pt x="2146375" y="1248477"/>
                </a:lnTo>
                <a:lnTo>
                  <a:pt x="2103466" y="1261799"/>
                </a:lnTo>
                <a:lnTo>
                  <a:pt x="2057400" y="1266444"/>
                </a:lnTo>
                <a:lnTo>
                  <a:pt x="2011333" y="1261799"/>
                </a:lnTo>
                <a:lnTo>
                  <a:pt x="1968424" y="1248477"/>
                </a:lnTo>
                <a:lnTo>
                  <a:pt x="1929593" y="1227398"/>
                </a:lnTo>
                <a:lnTo>
                  <a:pt x="1895760" y="1199483"/>
                </a:lnTo>
                <a:lnTo>
                  <a:pt x="1867845" y="1165650"/>
                </a:lnTo>
                <a:lnTo>
                  <a:pt x="1846766" y="1126819"/>
                </a:lnTo>
                <a:lnTo>
                  <a:pt x="1833444" y="1083910"/>
                </a:lnTo>
                <a:lnTo>
                  <a:pt x="1828800" y="1037844"/>
                </a:lnTo>
                <a:close/>
              </a:path>
              <a:path w="4638675" h="1266825">
                <a:moveTo>
                  <a:pt x="1304544" y="609600"/>
                </a:moveTo>
                <a:lnTo>
                  <a:pt x="1895093" y="857250"/>
                </a:lnTo>
              </a:path>
              <a:path w="4638675" h="1266825">
                <a:moveTo>
                  <a:pt x="3133343" y="0"/>
                </a:moveTo>
                <a:lnTo>
                  <a:pt x="4638294" y="247650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35940" y="1947799"/>
            <a:ext cx="5790820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Wingdings" panose="05000000000000000000" pitchFamily="2" charset="2"/>
              <a:buChar char="q"/>
            </a:pPr>
            <a:r>
              <a:rPr sz="2600" spc="-125" dirty="0" smtClean="0">
                <a:latin typeface="Times New Roman"/>
                <a:cs typeface="Times New Roman"/>
              </a:rPr>
              <a:t>A </a:t>
            </a:r>
            <a:r>
              <a:rPr sz="2600" spc="-30" dirty="0">
                <a:latin typeface="Times New Roman"/>
                <a:cs typeface="Times New Roman"/>
              </a:rPr>
              <a:t>= </a:t>
            </a:r>
            <a:r>
              <a:rPr sz="2600" spc="-125" dirty="0">
                <a:latin typeface="Times New Roman"/>
                <a:cs typeface="Times New Roman"/>
              </a:rPr>
              <a:t>{7, </a:t>
            </a:r>
            <a:r>
              <a:rPr sz="2600" spc="45" dirty="0">
                <a:latin typeface="Times New Roman"/>
                <a:cs typeface="Times New Roman"/>
              </a:rPr>
              <a:t>4, </a:t>
            </a:r>
            <a:r>
              <a:rPr sz="2600" spc="-50" dirty="0">
                <a:latin typeface="Times New Roman"/>
                <a:cs typeface="Times New Roman"/>
              </a:rPr>
              <a:t>3, </a:t>
            </a:r>
            <a:r>
              <a:rPr sz="2600" spc="-235" dirty="0">
                <a:latin typeface="Times New Roman"/>
                <a:cs typeface="Times New Roman"/>
              </a:rPr>
              <a:t>1, </a:t>
            </a:r>
            <a:r>
              <a:rPr sz="2600" spc="-15" dirty="0">
                <a:latin typeface="Times New Roman"/>
                <a:cs typeface="Times New Roman"/>
              </a:rPr>
              <a:t>2, </a:t>
            </a:r>
            <a:r>
              <a:rPr sz="2600" b="1" spc="-25" dirty="0">
                <a:latin typeface="Arial"/>
                <a:cs typeface="Arial"/>
              </a:rPr>
              <a:t>8</a:t>
            </a:r>
            <a:r>
              <a:rPr sz="2600" spc="-25" dirty="0">
                <a:latin typeface="Times New Roman"/>
                <a:cs typeface="Times New Roman"/>
              </a:rPr>
              <a:t>, </a:t>
            </a:r>
            <a:r>
              <a:rPr sz="2600" b="1" spc="-5" dirty="0">
                <a:latin typeface="Arial"/>
                <a:cs typeface="Arial"/>
              </a:rPr>
              <a:t>9</a:t>
            </a:r>
            <a:r>
              <a:rPr sz="2600" spc="-5" dirty="0">
                <a:latin typeface="Times New Roman"/>
                <a:cs typeface="Times New Roman"/>
              </a:rPr>
              <a:t>, </a:t>
            </a:r>
            <a:r>
              <a:rPr sz="2600" b="1" spc="-145" dirty="0">
                <a:latin typeface="Arial"/>
                <a:cs typeface="Arial"/>
              </a:rPr>
              <a:t>10</a:t>
            </a:r>
            <a:r>
              <a:rPr sz="2600" spc="-145" dirty="0">
                <a:latin typeface="Times New Roman"/>
                <a:cs typeface="Times New Roman"/>
              </a:rPr>
              <a:t>, </a:t>
            </a:r>
            <a:r>
              <a:rPr sz="2600" b="1" spc="-190" dirty="0">
                <a:latin typeface="Arial"/>
                <a:cs typeface="Arial"/>
              </a:rPr>
              <a:t>14</a:t>
            </a:r>
            <a:r>
              <a:rPr sz="2600" spc="-190" dirty="0">
                <a:latin typeface="Times New Roman"/>
                <a:cs typeface="Times New Roman"/>
              </a:rPr>
              <a:t>,</a:t>
            </a:r>
            <a:r>
              <a:rPr sz="2600" spc="155" dirty="0">
                <a:latin typeface="Times New Roman"/>
                <a:cs typeface="Times New Roman"/>
              </a:rPr>
              <a:t> </a:t>
            </a:r>
            <a:r>
              <a:rPr sz="2600" b="1" spc="-405" dirty="0">
                <a:latin typeface="Arial"/>
                <a:cs typeface="Arial"/>
              </a:rPr>
              <a:t>16</a:t>
            </a:r>
            <a:r>
              <a:rPr sz="2600" spc="-405" dirty="0">
                <a:latin typeface="Times New Roman"/>
                <a:cs typeface="Times New Roman"/>
              </a:rPr>
              <a:t>}</a:t>
            </a:r>
            <a:endParaRPr sz="2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50" dirty="0">
              <a:latin typeface="Times New Roman"/>
              <a:cs typeface="Times New Roman"/>
            </a:endParaRPr>
          </a:p>
          <a:p>
            <a:pPr marL="4156075">
              <a:lnSpc>
                <a:spcPct val="100000"/>
              </a:lnSpc>
            </a:pPr>
            <a:r>
              <a:rPr sz="1600" spc="-305" dirty="0">
                <a:latin typeface="Times New Roman"/>
                <a:cs typeface="Times New Roman"/>
              </a:rPr>
              <a:t>1</a:t>
            </a:r>
            <a:endParaRPr sz="1600" dirty="0">
              <a:latin typeface="Times New Roman"/>
              <a:cs typeface="Times New Roman"/>
            </a:endParaRPr>
          </a:p>
          <a:p>
            <a:pPr marL="4126865">
              <a:lnSpc>
                <a:spcPct val="100000"/>
              </a:lnSpc>
              <a:spcBef>
                <a:spcPts val="340"/>
              </a:spcBef>
            </a:pPr>
            <a:r>
              <a:rPr sz="2000" i="1" spc="-145" dirty="0">
                <a:latin typeface="Arial"/>
                <a:cs typeface="Arial"/>
              </a:rPr>
              <a:t>7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816479" y="3263593"/>
            <a:ext cx="217804" cy="65214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06045">
              <a:lnSpc>
                <a:spcPct val="100000"/>
              </a:lnSpc>
              <a:spcBef>
                <a:spcPts val="365"/>
              </a:spcBef>
            </a:pPr>
            <a:r>
              <a:rPr sz="1600" spc="-30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2000" i="1" spc="-75" dirty="0"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671564" y="3298063"/>
            <a:ext cx="1181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75" dirty="0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838325" y="3793799"/>
            <a:ext cx="194945" cy="73152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1600" spc="45" dirty="0"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  <a:p>
            <a:pPr marL="103505">
              <a:lnSpc>
                <a:spcPct val="100000"/>
              </a:lnSpc>
              <a:spcBef>
                <a:spcPts val="690"/>
              </a:spcBef>
            </a:pPr>
            <a:r>
              <a:rPr sz="2000" i="1" spc="-500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738753" y="3873649"/>
            <a:ext cx="209550" cy="65151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99695">
              <a:lnSpc>
                <a:spcPct val="100000"/>
              </a:lnSpc>
              <a:spcBef>
                <a:spcPts val="365"/>
              </a:spcBef>
            </a:pPr>
            <a:r>
              <a:rPr sz="1600" spc="-45" dirty="0">
                <a:latin typeface="Times New Roman"/>
                <a:cs typeface="Times New Roman"/>
              </a:rPr>
              <a:t>5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000" i="1" spc="-195" dirty="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387843" y="4194175"/>
            <a:ext cx="180340" cy="744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-30" dirty="0">
                <a:latin typeface="Arial"/>
                <a:cs typeface="Arial"/>
              </a:rPr>
              <a:t>9</a:t>
            </a:r>
            <a:endParaRPr sz="2000">
              <a:latin typeface="Arial"/>
              <a:cs typeface="Arial"/>
            </a:endParaRPr>
          </a:p>
          <a:p>
            <a:pPr marL="69215">
              <a:lnSpc>
                <a:spcPct val="100000"/>
              </a:lnSpc>
              <a:spcBef>
                <a:spcPts val="1340"/>
              </a:spcBef>
            </a:pPr>
            <a:r>
              <a:rPr sz="1600" spc="-30" dirty="0">
                <a:latin typeface="Times New Roman"/>
                <a:cs typeface="Times New Roman"/>
              </a:rPr>
              <a:t>7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404874" y="4803469"/>
            <a:ext cx="240029" cy="745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spc="-275" dirty="0">
                <a:latin typeface="Arial"/>
                <a:cs typeface="Arial"/>
              </a:rPr>
              <a:t>10</a:t>
            </a:r>
            <a:endParaRPr sz="2000">
              <a:latin typeface="Arial"/>
              <a:cs typeface="Arial"/>
            </a:endParaRPr>
          </a:p>
          <a:p>
            <a:pPr marL="102870">
              <a:lnSpc>
                <a:spcPct val="100000"/>
              </a:lnSpc>
              <a:spcBef>
                <a:spcPts val="1340"/>
              </a:spcBef>
            </a:pPr>
            <a:r>
              <a:rPr sz="1600" spc="55" dirty="0">
                <a:latin typeface="Times New Roman"/>
                <a:cs typeface="Times New Roman"/>
              </a:rPr>
              <a:t>8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321179" y="4803469"/>
            <a:ext cx="234950" cy="745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spc="-295" dirty="0">
                <a:latin typeface="Arial"/>
                <a:cs typeface="Arial"/>
              </a:rPr>
              <a:t>14</a:t>
            </a:r>
            <a:endParaRPr sz="2000">
              <a:latin typeface="Arial"/>
              <a:cs typeface="Arial"/>
            </a:endParaRPr>
          </a:p>
          <a:p>
            <a:pPr marL="99695">
              <a:lnSpc>
                <a:spcPct val="100000"/>
              </a:lnSpc>
              <a:spcBef>
                <a:spcPts val="1340"/>
              </a:spcBef>
            </a:pPr>
            <a:r>
              <a:rPr sz="1600" spc="70" dirty="0">
                <a:latin typeface="Times New Roman"/>
                <a:cs typeface="Times New Roman"/>
              </a:rPr>
              <a:t>9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234054" y="4803469"/>
            <a:ext cx="294640" cy="745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spc="-275" dirty="0">
                <a:latin typeface="Arial"/>
                <a:cs typeface="Arial"/>
              </a:rPr>
              <a:t>16</a:t>
            </a:r>
            <a:endParaRPr sz="2000">
              <a:latin typeface="Arial"/>
              <a:cs typeface="Arial"/>
            </a:endParaRPr>
          </a:p>
          <a:p>
            <a:pPr marL="107314">
              <a:lnSpc>
                <a:spcPct val="100000"/>
              </a:lnSpc>
              <a:spcBef>
                <a:spcPts val="1340"/>
              </a:spcBef>
            </a:pPr>
            <a:r>
              <a:rPr sz="1600" spc="-125" dirty="0">
                <a:latin typeface="Times New Roman"/>
                <a:cs typeface="Times New Roman"/>
              </a:rPr>
              <a:t>10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475223" y="4194175"/>
            <a:ext cx="405130" cy="744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100"/>
              </a:spcBef>
            </a:pPr>
            <a:r>
              <a:rPr sz="2000" i="1" spc="-40" dirty="0">
                <a:latin typeface="Arial"/>
                <a:cs typeface="Arial"/>
              </a:rPr>
              <a:t>8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1600" i="1" spc="75" dirty="0">
                <a:latin typeface="Arial"/>
                <a:cs typeface="Arial"/>
              </a:rPr>
              <a:t>i </a:t>
            </a:r>
            <a:r>
              <a:rPr sz="1600" spc="-25" dirty="0">
                <a:latin typeface="Times New Roman"/>
                <a:cs typeface="Times New Roman"/>
              </a:rPr>
              <a:t>=</a:t>
            </a:r>
            <a:r>
              <a:rPr sz="1600" spc="-195" dirty="0">
                <a:latin typeface="Times New Roman"/>
                <a:cs typeface="Times New Roman"/>
              </a:rPr>
              <a:t> </a:t>
            </a:r>
            <a:r>
              <a:rPr sz="1600" spc="60" dirty="0">
                <a:latin typeface="Times New Roman"/>
                <a:cs typeface="Times New Roman"/>
              </a:rPr>
              <a:t>6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494"/>
            <a:ext cx="6345174" cy="7059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0" b="1" i="1" spc="-5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HeapSort</a:t>
            </a:r>
            <a:r>
              <a:rPr sz="4500" b="1" i="1" spc="-5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sz="4500" b="1" i="1" spc="-8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500" b="1" i="1" spc="-15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sz="4500" b="1" i="1" spc="-15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67761" y="2928366"/>
            <a:ext cx="4114800" cy="1066800"/>
          </a:xfrm>
          <a:custGeom>
            <a:avLst/>
            <a:gdLst/>
            <a:ahLst/>
            <a:cxnLst/>
            <a:rect l="l" t="t" r="r" b="b"/>
            <a:pathLst>
              <a:path w="4114800" h="1066800">
                <a:moveTo>
                  <a:pt x="1828800" y="228600"/>
                </a:moveTo>
                <a:lnTo>
                  <a:pt x="1833444" y="182533"/>
                </a:lnTo>
                <a:lnTo>
                  <a:pt x="1846766" y="139624"/>
                </a:lnTo>
                <a:lnTo>
                  <a:pt x="1867845" y="100793"/>
                </a:lnTo>
                <a:lnTo>
                  <a:pt x="1895760" y="66960"/>
                </a:lnTo>
                <a:lnTo>
                  <a:pt x="1929593" y="39045"/>
                </a:lnTo>
                <a:lnTo>
                  <a:pt x="1968424" y="17966"/>
                </a:lnTo>
                <a:lnTo>
                  <a:pt x="2011333" y="4644"/>
                </a:lnTo>
                <a:lnTo>
                  <a:pt x="2057400" y="0"/>
                </a:lnTo>
                <a:lnTo>
                  <a:pt x="2103466" y="4644"/>
                </a:lnTo>
                <a:lnTo>
                  <a:pt x="2146375" y="17966"/>
                </a:lnTo>
                <a:lnTo>
                  <a:pt x="2185206" y="39045"/>
                </a:lnTo>
                <a:lnTo>
                  <a:pt x="2219039" y="66960"/>
                </a:lnTo>
                <a:lnTo>
                  <a:pt x="2246954" y="100793"/>
                </a:lnTo>
                <a:lnTo>
                  <a:pt x="2268033" y="139624"/>
                </a:lnTo>
                <a:lnTo>
                  <a:pt x="2281355" y="182533"/>
                </a:lnTo>
                <a:lnTo>
                  <a:pt x="2286000" y="228600"/>
                </a:lnTo>
                <a:lnTo>
                  <a:pt x="2281355" y="274666"/>
                </a:lnTo>
                <a:lnTo>
                  <a:pt x="2268033" y="317575"/>
                </a:lnTo>
                <a:lnTo>
                  <a:pt x="2246954" y="356406"/>
                </a:lnTo>
                <a:lnTo>
                  <a:pt x="2219039" y="390239"/>
                </a:lnTo>
                <a:lnTo>
                  <a:pt x="2185206" y="418154"/>
                </a:lnTo>
                <a:lnTo>
                  <a:pt x="2146375" y="439233"/>
                </a:lnTo>
                <a:lnTo>
                  <a:pt x="2103466" y="452555"/>
                </a:lnTo>
                <a:lnTo>
                  <a:pt x="2057400" y="457200"/>
                </a:lnTo>
                <a:lnTo>
                  <a:pt x="2011333" y="452555"/>
                </a:lnTo>
                <a:lnTo>
                  <a:pt x="1968424" y="439233"/>
                </a:lnTo>
                <a:lnTo>
                  <a:pt x="1929593" y="418154"/>
                </a:lnTo>
                <a:lnTo>
                  <a:pt x="1895760" y="390239"/>
                </a:lnTo>
                <a:lnTo>
                  <a:pt x="1867845" y="356406"/>
                </a:lnTo>
                <a:lnTo>
                  <a:pt x="1846766" y="317575"/>
                </a:lnTo>
                <a:lnTo>
                  <a:pt x="1833444" y="274666"/>
                </a:lnTo>
                <a:lnTo>
                  <a:pt x="1828800" y="228600"/>
                </a:lnTo>
                <a:close/>
              </a:path>
              <a:path w="4114800" h="1066800">
                <a:moveTo>
                  <a:pt x="0" y="838200"/>
                </a:moveTo>
                <a:lnTo>
                  <a:pt x="4644" y="792133"/>
                </a:lnTo>
                <a:lnTo>
                  <a:pt x="17966" y="749224"/>
                </a:lnTo>
                <a:lnTo>
                  <a:pt x="39045" y="710393"/>
                </a:lnTo>
                <a:lnTo>
                  <a:pt x="66960" y="676560"/>
                </a:lnTo>
                <a:lnTo>
                  <a:pt x="100793" y="648645"/>
                </a:lnTo>
                <a:lnTo>
                  <a:pt x="139624" y="627566"/>
                </a:lnTo>
                <a:lnTo>
                  <a:pt x="182533" y="614244"/>
                </a:lnTo>
                <a:lnTo>
                  <a:pt x="228600" y="609600"/>
                </a:lnTo>
                <a:lnTo>
                  <a:pt x="274666" y="614244"/>
                </a:lnTo>
                <a:lnTo>
                  <a:pt x="317575" y="627566"/>
                </a:lnTo>
                <a:lnTo>
                  <a:pt x="356406" y="648645"/>
                </a:lnTo>
                <a:lnTo>
                  <a:pt x="390239" y="676560"/>
                </a:lnTo>
                <a:lnTo>
                  <a:pt x="418154" y="710393"/>
                </a:lnTo>
                <a:lnTo>
                  <a:pt x="439233" y="749224"/>
                </a:lnTo>
                <a:lnTo>
                  <a:pt x="452555" y="792133"/>
                </a:lnTo>
                <a:lnTo>
                  <a:pt x="457200" y="838200"/>
                </a:lnTo>
                <a:lnTo>
                  <a:pt x="452555" y="884266"/>
                </a:lnTo>
                <a:lnTo>
                  <a:pt x="439233" y="927175"/>
                </a:lnTo>
                <a:lnTo>
                  <a:pt x="418154" y="966006"/>
                </a:lnTo>
                <a:lnTo>
                  <a:pt x="390239" y="999839"/>
                </a:lnTo>
                <a:lnTo>
                  <a:pt x="356406" y="1027754"/>
                </a:lnTo>
                <a:lnTo>
                  <a:pt x="317575" y="1048833"/>
                </a:lnTo>
                <a:lnTo>
                  <a:pt x="274666" y="1062155"/>
                </a:lnTo>
                <a:lnTo>
                  <a:pt x="228600" y="1066800"/>
                </a:lnTo>
                <a:lnTo>
                  <a:pt x="182533" y="1062155"/>
                </a:lnTo>
                <a:lnTo>
                  <a:pt x="139624" y="1048833"/>
                </a:lnTo>
                <a:lnTo>
                  <a:pt x="100793" y="1027754"/>
                </a:lnTo>
                <a:lnTo>
                  <a:pt x="66960" y="999839"/>
                </a:lnTo>
                <a:lnTo>
                  <a:pt x="39045" y="966006"/>
                </a:lnTo>
                <a:lnTo>
                  <a:pt x="17966" y="927175"/>
                </a:lnTo>
                <a:lnTo>
                  <a:pt x="4644" y="884266"/>
                </a:lnTo>
                <a:lnTo>
                  <a:pt x="0" y="838200"/>
                </a:lnTo>
                <a:close/>
              </a:path>
              <a:path w="4114800" h="1066800">
                <a:moveTo>
                  <a:pt x="3657600" y="838200"/>
                </a:moveTo>
                <a:lnTo>
                  <a:pt x="3662244" y="792133"/>
                </a:lnTo>
                <a:lnTo>
                  <a:pt x="3675566" y="749224"/>
                </a:lnTo>
                <a:lnTo>
                  <a:pt x="3696645" y="710393"/>
                </a:lnTo>
                <a:lnTo>
                  <a:pt x="3724560" y="676560"/>
                </a:lnTo>
                <a:lnTo>
                  <a:pt x="3758393" y="648645"/>
                </a:lnTo>
                <a:lnTo>
                  <a:pt x="3797224" y="627566"/>
                </a:lnTo>
                <a:lnTo>
                  <a:pt x="3840133" y="614244"/>
                </a:lnTo>
                <a:lnTo>
                  <a:pt x="3886199" y="609600"/>
                </a:lnTo>
                <a:lnTo>
                  <a:pt x="3932266" y="614244"/>
                </a:lnTo>
                <a:lnTo>
                  <a:pt x="3975175" y="627566"/>
                </a:lnTo>
                <a:lnTo>
                  <a:pt x="4014006" y="648645"/>
                </a:lnTo>
                <a:lnTo>
                  <a:pt x="4047839" y="676560"/>
                </a:lnTo>
                <a:lnTo>
                  <a:pt x="4075754" y="710393"/>
                </a:lnTo>
                <a:lnTo>
                  <a:pt x="4096833" y="749224"/>
                </a:lnTo>
                <a:lnTo>
                  <a:pt x="4110155" y="792133"/>
                </a:lnTo>
                <a:lnTo>
                  <a:pt x="4114799" y="838200"/>
                </a:lnTo>
                <a:lnTo>
                  <a:pt x="4110155" y="884266"/>
                </a:lnTo>
                <a:lnTo>
                  <a:pt x="4096833" y="927175"/>
                </a:lnTo>
                <a:lnTo>
                  <a:pt x="4075754" y="966006"/>
                </a:lnTo>
                <a:lnTo>
                  <a:pt x="4047839" y="999839"/>
                </a:lnTo>
                <a:lnTo>
                  <a:pt x="4014006" y="1027754"/>
                </a:lnTo>
                <a:lnTo>
                  <a:pt x="3975175" y="1048833"/>
                </a:lnTo>
                <a:lnTo>
                  <a:pt x="3932266" y="1062155"/>
                </a:lnTo>
                <a:lnTo>
                  <a:pt x="3886199" y="1066800"/>
                </a:lnTo>
                <a:lnTo>
                  <a:pt x="3840133" y="1062155"/>
                </a:lnTo>
                <a:lnTo>
                  <a:pt x="3797224" y="1048833"/>
                </a:lnTo>
                <a:lnTo>
                  <a:pt x="3758393" y="1027754"/>
                </a:lnTo>
                <a:lnTo>
                  <a:pt x="3724560" y="999839"/>
                </a:lnTo>
                <a:lnTo>
                  <a:pt x="3696645" y="966006"/>
                </a:lnTo>
                <a:lnTo>
                  <a:pt x="3675566" y="927175"/>
                </a:lnTo>
                <a:lnTo>
                  <a:pt x="3662244" y="884266"/>
                </a:lnTo>
                <a:lnTo>
                  <a:pt x="3657600" y="838200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483858" y="3584575"/>
            <a:ext cx="1416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spc="-200" dirty="0"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563111" y="4128515"/>
            <a:ext cx="495300" cy="495300"/>
            <a:chOff x="3563111" y="4128515"/>
            <a:chExt cx="495300" cy="495300"/>
          </a:xfrm>
        </p:grpSpPr>
        <p:sp>
          <p:nvSpPr>
            <p:cNvPr id="12" name="object 12"/>
            <p:cNvSpPr/>
            <p:nvPr/>
          </p:nvSpPr>
          <p:spPr>
            <a:xfrm>
              <a:off x="3582161" y="41475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599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199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599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82161" y="41475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599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599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199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599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5391911" y="4128515"/>
            <a:ext cx="495300" cy="495300"/>
            <a:chOff x="5391911" y="4128515"/>
            <a:chExt cx="495300" cy="495300"/>
          </a:xfrm>
        </p:grpSpPr>
        <p:sp>
          <p:nvSpPr>
            <p:cNvPr id="15" name="object 15"/>
            <p:cNvSpPr/>
            <p:nvPr/>
          </p:nvSpPr>
          <p:spPr>
            <a:xfrm>
              <a:off x="5410961" y="41475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599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199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599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410961" y="41475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599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599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199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599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7220711" y="4128515"/>
            <a:ext cx="495300" cy="495300"/>
            <a:chOff x="7220711" y="4128515"/>
            <a:chExt cx="495300" cy="495300"/>
          </a:xfrm>
        </p:grpSpPr>
        <p:sp>
          <p:nvSpPr>
            <p:cNvPr id="18" name="object 18"/>
            <p:cNvSpPr/>
            <p:nvPr/>
          </p:nvSpPr>
          <p:spPr>
            <a:xfrm>
              <a:off x="7239761" y="41475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599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199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599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239761" y="41475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599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599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199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599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1277111" y="4738115"/>
            <a:ext cx="495300" cy="495300"/>
            <a:chOff x="1277111" y="4738115"/>
            <a:chExt cx="495300" cy="495300"/>
          </a:xfrm>
        </p:grpSpPr>
        <p:sp>
          <p:nvSpPr>
            <p:cNvPr id="21" name="object 21"/>
            <p:cNvSpPr/>
            <p:nvPr/>
          </p:nvSpPr>
          <p:spPr>
            <a:xfrm>
              <a:off x="1296161" y="47571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599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199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599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296161" y="47571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599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599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199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599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2191511" y="4738115"/>
            <a:ext cx="495300" cy="495300"/>
            <a:chOff x="2191511" y="4738115"/>
            <a:chExt cx="495300" cy="495300"/>
          </a:xfrm>
        </p:grpSpPr>
        <p:sp>
          <p:nvSpPr>
            <p:cNvPr id="24" name="object 24"/>
            <p:cNvSpPr/>
            <p:nvPr/>
          </p:nvSpPr>
          <p:spPr>
            <a:xfrm>
              <a:off x="2210561" y="47571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599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199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599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210561" y="47571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599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599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199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599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3105911" y="4738115"/>
            <a:ext cx="495300" cy="495300"/>
            <a:chOff x="3105911" y="4738115"/>
            <a:chExt cx="495300" cy="495300"/>
          </a:xfrm>
        </p:grpSpPr>
        <p:sp>
          <p:nvSpPr>
            <p:cNvPr id="27" name="object 27"/>
            <p:cNvSpPr/>
            <p:nvPr/>
          </p:nvSpPr>
          <p:spPr>
            <a:xfrm>
              <a:off x="3124961" y="47571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599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199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599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124961" y="47571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599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599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199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599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/>
          <p:nvPr/>
        </p:nvSpPr>
        <p:spPr>
          <a:xfrm>
            <a:off x="1753361" y="3338321"/>
            <a:ext cx="4638675" cy="1266825"/>
          </a:xfrm>
          <a:custGeom>
            <a:avLst/>
            <a:gdLst/>
            <a:ahLst/>
            <a:cxnLst/>
            <a:rect l="l" t="t" r="r" b="b"/>
            <a:pathLst>
              <a:path w="4638675" h="1266825">
                <a:moveTo>
                  <a:pt x="2809493" y="0"/>
                </a:moveTo>
                <a:lnTo>
                  <a:pt x="1304544" y="247650"/>
                </a:lnTo>
              </a:path>
              <a:path w="4638675" h="1266825">
                <a:moveTo>
                  <a:pt x="0" y="1037844"/>
                </a:moveTo>
                <a:lnTo>
                  <a:pt x="4644" y="991777"/>
                </a:lnTo>
                <a:lnTo>
                  <a:pt x="17966" y="948868"/>
                </a:lnTo>
                <a:lnTo>
                  <a:pt x="39045" y="910037"/>
                </a:lnTo>
                <a:lnTo>
                  <a:pt x="66960" y="876204"/>
                </a:lnTo>
                <a:lnTo>
                  <a:pt x="100793" y="848289"/>
                </a:lnTo>
                <a:lnTo>
                  <a:pt x="139624" y="827210"/>
                </a:lnTo>
                <a:lnTo>
                  <a:pt x="182533" y="813888"/>
                </a:lnTo>
                <a:lnTo>
                  <a:pt x="228600" y="809244"/>
                </a:lnTo>
                <a:lnTo>
                  <a:pt x="274666" y="813888"/>
                </a:lnTo>
                <a:lnTo>
                  <a:pt x="317575" y="827210"/>
                </a:lnTo>
                <a:lnTo>
                  <a:pt x="356406" y="848289"/>
                </a:lnTo>
                <a:lnTo>
                  <a:pt x="390239" y="876204"/>
                </a:lnTo>
                <a:lnTo>
                  <a:pt x="418154" y="910037"/>
                </a:lnTo>
                <a:lnTo>
                  <a:pt x="439233" y="948868"/>
                </a:lnTo>
                <a:lnTo>
                  <a:pt x="452555" y="991777"/>
                </a:lnTo>
                <a:lnTo>
                  <a:pt x="457200" y="1037844"/>
                </a:lnTo>
                <a:lnTo>
                  <a:pt x="452555" y="1083910"/>
                </a:lnTo>
                <a:lnTo>
                  <a:pt x="439233" y="1126819"/>
                </a:lnTo>
                <a:lnTo>
                  <a:pt x="418154" y="1165650"/>
                </a:lnTo>
                <a:lnTo>
                  <a:pt x="390239" y="1199483"/>
                </a:lnTo>
                <a:lnTo>
                  <a:pt x="356406" y="1227398"/>
                </a:lnTo>
                <a:lnTo>
                  <a:pt x="317575" y="1248477"/>
                </a:lnTo>
                <a:lnTo>
                  <a:pt x="274666" y="1261799"/>
                </a:lnTo>
                <a:lnTo>
                  <a:pt x="228600" y="1266444"/>
                </a:lnTo>
                <a:lnTo>
                  <a:pt x="182533" y="1261799"/>
                </a:lnTo>
                <a:lnTo>
                  <a:pt x="139624" y="1248477"/>
                </a:lnTo>
                <a:lnTo>
                  <a:pt x="100793" y="1227398"/>
                </a:lnTo>
                <a:lnTo>
                  <a:pt x="66960" y="1199483"/>
                </a:lnTo>
                <a:lnTo>
                  <a:pt x="39045" y="1165650"/>
                </a:lnTo>
                <a:lnTo>
                  <a:pt x="17966" y="1126819"/>
                </a:lnTo>
                <a:lnTo>
                  <a:pt x="4644" y="1083910"/>
                </a:lnTo>
                <a:lnTo>
                  <a:pt x="0" y="1037844"/>
                </a:lnTo>
                <a:close/>
              </a:path>
              <a:path w="4638675" h="1266825">
                <a:moveTo>
                  <a:pt x="980694" y="609600"/>
                </a:moveTo>
                <a:lnTo>
                  <a:pt x="390144" y="857250"/>
                </a:lnTo>
              </a:path>
              <a:path w="4638675" h="1266825">
                <a:moveTo>
                  <a:pt x="3133343" y="0"/>
                </a:moveTo>
                <a:lnTo>
                  <a:pt x="4638294" y="247650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35939" y="1947799"/>
            <a:ext cx="5332221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Wingdings" panose="05000000000000000000" pitchFamily="2" charset="2"/>
              <a:buChar char="q"/>
            </a:pPr>
            <a:r>
              <a:rPr sz="2600" spc="-125" dirty="0" smtClean="0">
                <a:latin typeface="Times New Roman"/>
                <a:cs typeface="Times New Roman"/>
              </a:rPr>
              <a:t>A </a:t>
            </a:r>
            <a:r>
              <a:rPr sz="2600" spc="-30" dirty="0">
                <a:latin typeface="Times New Roman"/>
                <a:cs typeface="Times New Roman"/>
              </a:rPr>
              <a:t>= </a:t>
            </a:r>
            <a:r>
              <a:rPr sz="2600" spc="-85" dirty="0">
                <a:latin typeface="Times New Roman"/>
                <a:cs typeface="Times New Roman"/>
              </a:rPr>
              <a:t>{4, </a:t>
            </a:r>
            <a:r>
              <a:rPr sz="2600" spc="-15" dirty="0">
                <a:latin typeface="Times New Roman"/>
                <a:cs typeface="Times New Roman"/>
              </a:rPr>
              <a:t>2, </a:t>
            </a:r>
            <a:r>
              <a:rPr sz="2600" spc="-50" dirty="0">
                <a:latin typeface="Times New Roman"/>
                <a:cs typeface="Times New Roman"/>
              </a:rPr>
              <a:t>3, </a:t>
            </a:r>
            <a:r>
              <a:rPr sz="2600" spc="-235" dirty="0">
                <a:latin typeface="Times New Roman"/>
                <a:cs typeface="Times New Roman"/>
              </a:rPr>
              <a:t>1, </a:t>
            </a:r>
            <a:r>
              <a:rPr sz="2600" b="1" spc="-110" dirty="0">
                <a:latin typeface="Arial"/>
                <a:cs typeface="Arial"/>
              </a:rPr>
              <a:t>7</a:t>
            </a:r>
            <a:r>
              <a:rPr sz="2600" spc="-110" dirty="0">
                <a:latin typeface="Times New Roman"/>
                <a:cs typeface="Times New Roman"/>
              </a:rPr>
              <a:t>, </a:t>
            </a:r>
            <a:r>
              <a:rPr sz="2600" b="1" spc="-25" dirty="0">
                <a:latin typeface="Arial"/>
                <a:cs typeface="Arial"/>
              </a:rPr>
              <a:t>8</a:t>
            </a:r>
            <a:r>
              <a:rPr sz="2600" spc="-25" dirty="0">
                <a:latin typeface="Times New Roman"/>
                <a:cs typeface="Times New Roman"/>
              </a:rPr>
              <a:t>, </a:t>
            </a:r>
            <a:r>
              <a:rPr sz="2600" b="1" spc="-5" dirty="0">
                <a:latin typeface="Arial"/>
                <a:cs typeface="Arial"/>
              </a:rPr>
              <a:t>9</a:t>
            </a:r>
            <a:r>
              <a:rPr sz="2600" spc="-5" dirty="0">
                <a:latin typeface="Times New Roman"/>
                <a:cs typeface="Times New Roman"/>
              </a:rPr>
              <a:t>, </a:t>
            </a:r>
            <a:r>
              <a:rPr sz="2600" b="1" spc="-145" dirty="0">
                <a:latin typeface="Arial"/>
                <a:cs typeface="Arial"/>
              </a:rPr>
              <a:t>10</a:t>
            </a:r>
            <a:r>
              <a:rPr sz="2600" spc="-145" dirty="0">
                <a:latin typeface="Times New Roman"/>
                <a:cs typeface="Times New Roman"/>
              </a:rPr>
              <a:t>, </a:t>
            </a:r>
            <a:r>
              <a:rPr sz="2600" b="1" spc="-190" dirty="0">
                <a:latin typeface="Arial"/>
                <a:cs typeface="Arial"/>
              </a:rPr>
              <a:t>14</a:t>
            </a:r>
            <a:r>
              <a:rPr sz="2600" spc="-190" dirty="0">
                <a:latin typeface="Times New Roman"/>
                <a:cs typeface="Times New Roman"/>
              </a:rPr>
              <a:t>,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b="1" spc="-400" dirty="0">
                <a:latin typeface="Arial"/>
                <a:cs typeface="Arial"/>
              </a:rPr>
              <a:t>16</a:t>
            </a:r>
            <a:r>
              <a:rPr sz="2600" spc="-400" dirty="0">
                <a:latin typeface="Times New Roman"/>
                <a:cs typeface="Times New Roman"/>
              </a:rPr>
              <a:t>}</a:t>
            </a:r>
            <a:endParaRPr sz="2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50" dirty="0">
              <a:latin typeface="Times New Roman"/>
              <a:cs typeface="Times New Roman"/>
            </a:endParaRPr>
          </a:p>
          <a:p>
            <a:pPr marL="4156075">
              <a:lnSpc>
                <a:spcPct val="100000"/>
              </a:lnSpc>
            </a:pPr>
            <a:r>
              <a:rPr sz="1600" spc="-305" dirty="0">
                <a:latin typeface="Times New Roman"/>
                <a:cs typeface="Times New Roman"/>
              </a:rPr>
              <a:t>1</a:t>
            </a:r>
            <a:endParaRPr sz="1600" dirty="0">
              <a:latin typeface="Times New Roman"/>
              <a:cs typeface="Times New Roman"/>
            </a:endParaRPr>
          </a:p>
          <a:p>
            <a:pPr marL="4121785">
              <a:lnSpc>
                <a:spcPct val="100000"/>
              </a:lnSpc>
              <a:spcBef>
                <a:spcPts val="340"/>
              </a:spcBef>
            </a:pPr>
            <a:r>
              <a:rPr sz="2000" i="1" spc="-75" dirty="0">
                <a:latin typeface="Arial"/>
                <a:cs typeface="Arial"/>
              </a:rPr>
              <a:t>4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824098" y="3263593"/>
            <a:ext cx="210185" cy="65214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98425">
              <a:lnSpc>
                <a:spcPct val="100000"/>
              </a:lnSpc>
              <a:spcBef>
                <a:spcPts val="365"/>
              </a:spcBef>
            </a:pPr>
            <a:r>
              <a:rPr sz="1600" spc="-30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2000" i="1" spc="-195" dirty="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671564" y="3298063"/>
            <a:ext cx="1181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75" dirty="0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838325" y="3793799"/>
            <a:ext cx="194945" cy="73152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1600" spc="45" dirty="0"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  <a:p>
            <a:pPr marL="103505">
              <a:lnSpc>
                <a:spcPct val="100000"/>
              </a:lnSpc>
              <a:spcBef>
                <a:spcPts val="690"/>
              </a:spcBef>
            </a:pPr>
            <a:r>
              <a:rPr sz="2000" i="1" spc="-500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558790" y="4194175"/>
            <a:ext cx="162560" cy="744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-40" dirty="0">
                <a:latin typeface="Arial"/>
                <a:cs typeface="Arial"/>
              </a:rPr>
              <a:t>8</a:t>
            </a:r>
            <a:endParaRPr sz="2000">
              <a:latin typeface="Arial"/>
              <a:cs typeface="Arial"/>
            </a:endParaRPr>
          </a:p>
          <a:p>
            <a:pPr marL="24765">
              <a:lnSpc>
                <a:spcPct val="100000"/>
              </a:lnSpc>
              <a:spcBef>
                <a:spcPts val="1340"/>
              </a:spcBef>
            </a:pPr>
            <a:r>
              <a:rPr sz="1600" spc="60" dirty="0">
                <a:latin typeface="Times New Roman"/>
                <a:cs typeface="Times New Roman"/>
              </a:rPr>
              <a:t>6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387843" y="4194175"/>
            <a:ext cx="180340" cy="744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-30" dirty="0">
                <a:latin typeface="Arial"/>
                <a:cs typeface="Arial"/>
              </a:rPr>
              <a:t>9</a:t>
            </a:r>
            <a:endParaRPr sz="2000">
              <a:latin typeface="Arial"/>
              <a:cs typeface="Arial"/>
            </a:endParaRPr>
          </a:p>
          <a:p>
            <a:pPr marL="69215">
              <a:lnSpc>
                <a:spcPct val="100000"/>
              </a:lnSpc>
              <a:spcBef>
                <a:spcPts val="1340"/>
              </a:spcBef>
            </a:pPr>
            <a:r>
              <a:rPr sz="1600" spc="-30" dirty="0">
                <a:latin typeface="Times New Roman"/>
                <a:cs typeface="Times New Roman"/>
              </a:rPr>
              <a:t>7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404874" y="4803469"/>
            <a:ext cx="240029" cy="745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spc="-275" dirty="0">
                <a:latin typeface="Arial"/>
                <a:cs typeface="Arial"/>
              </a:rPr>
              <a:t>10</a:t>
            </a:r>
            <a:endParaRPr sz="2000">
              <a:latin typeface="Arial"/>
              <a:cs typeface="Arial"/>
            </a:endParaRPr>
          </a:p>
          <a:p>
            <a:pPr marL="102870">
              <a:lnSpc>
                <a:spcPct val="100000"/>
              </a:lnSpc>
              <a:spcBef>
                <a:spcPts val="1340"/>
              </a:spcBef>
            </a:pPr>
            <a:r>
              <a:rPr sz="1600" spc="55" dirty="0">
                <a:latin typeface="Times New Roman"/>
                <a:cs typeface="Times New Roman"/>
              </a:rPr>
              <a:t>8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321179" y="4803469"/>
            <a:ext cx="234950" cy="745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spc="-295" dirty="0">
                <a:latin typeface="Arial"/>
                <a:cs typeface="Arial"/>
              </a:rPr>
              <a:t>14</a:t>
            </a:r>
            <a:endParaRPr sz="2000">
              <a:latin typeface="Arial"/>
              <a:cs typeface="Arial"/>
            </a:endParaRPr>
          </a:p>
          <a:p>
            <a:pPr marL="99695">
              <a:lnSpc>
                <a:spcPct val="100000"/>
              </a:lnSpc>
              <a:spcBef>
                <a:spcPts val="1340"/>
              </a:spcBef>
            </a:pPr>
            <a:r>
              <a:rPr sz="1600" spc="70" dirty="0">
                <a:latin typeface="Times New Roman"/>
                <a:cs typeface="Times New Roman"/>
              </a:rPr>
              <a:t>9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234054" y="4803469"/>
            <a:ext cx="294640" cy="745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spc="-275" dirty="0">
                <a:latin typeface="Arial"/>
                <a:cs typeface="Arial"/>
              </a:rPr>
              <a:t>16</a:t>
            </a:r>
            <a:endParaRPr sz="2000">
              <a:latin typeface="Arial"/>
              <a:cs typeface="Arial"/>
            </a:endParaRPr>
          </a:p>
          <a:p>
            <a:pPr marL="107314">
              <a:lnSpc>
                <a:spcPct val="100000"/>
              </a:lnSpc>
              <a:spcBef>
                <a:spcPts val="1340"/>
              </a:spcBef>
            </a:pPr>
            <a:r>
              <a:rPr sz="1600" spc="-125" dirty="0">
                <a:latin typeface="Times New Roman"/>
                <a:cs typeface="Times New Roman"/>
              </a:rPr>
              <a:t>10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728465" y="3736763"/>
            <a:ext cx="391795" cy="78867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600" i="1" spc="75" dirty="0">
                <a:latin typeface="Arial"/>
                <a:cs typeface="Arial"/>
              </a:rPr>
              <a:t>i </a:t>
            </a:r>
            <a:r>
              <a:rPr sz="1600" spc="-25" dirty="0">
                <a:latin typeface="Times New Roman"/>
                <a:cs typeface="Times New Roman"/>
              </a:rPr>
              <a:t>=</a:t>
            </a:r>
            <a:r>
              <a:rPr sz="1600" spc="-195" dirty="0">
                <a:latin typeface="Times New Roman"/>
                <a:cs typeface="Times New Roman"/>
              </a:rPr>
              <a:t> </a:t>
            </a:r>
            <a:r>
              <a:rPr sz="1600" spc="-45" dirty="0">
                <a:latin typeface="Times New Roman"/>
                <a:cs typeface="Times New Roman"/>
              </a:rPr>
              <a:t>5</a:t>
            </a:r>
            <a:endParaRPr sz="1600">
              <a:latin typeface="Times New Roman"/>
              <a:cs typeface="Times New Roman"/>
            </a:endParaRPr>
          </a:p>
          <a:p>
            <a:pPr marL="19685">
              <a:lnSpc>
                <a:spcPct val="100000"/>
              </a:lnSpc>
              <a:spcBef>
                <a:spcPts val="944"/>
              </a:spcBef>
            </a:pPr>
            <a:r>
              <a:rPr sz="2000" i="1" spc="-145" dirty="0">
                <a:latin typeface="Arial"/>
                <a:cs typeface="Arial"/>
              </a:rPr>
              <a:t>7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494"/>
            <a:ext cx="6489700" cy="7059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0" b="1" i="1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HeapSort()</a:t>
            </a:r>
            <a:r>
              <a:rPr sz="4500" b="1" i="1" spc="-8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500" b="1" i="1" spc="-1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9" name="object 9"/>
          <p:cNvSpPr/>
          <p:nvPr/>
        </p:nvSpPr>
        <p:spPr>
          <a:xfrm>
            <a:off x="2667761" y="2928366"/>
            <a:ext cx="4114800" cy="1066800"/>
          </a:xfrm>
          <a:custGeom>
            <a:avLst/>
            <a:gdLst/>
            <a:ahLst/>
            <a:cxnLst/>
            <a:rect l="l" t="t" r="r" b="b"/>
            <a:pathLst>
              <a:path w="4114800" h="1066800">
                <a:moveTo>
                  <a:pt x="1828800" y="228600"/>
                </a:moveTo>
                <a:lnTo>
                  <a:pt x="1833444" y="182533"/>
                </a:lnTo>
                <a:lnTo>
                  <a:pt x="1846766" y="139624"/>
                </a:lnTo>
                <a:lnTo>
                  <a:pt x="1867845" y="100793"/>
                </a:lnTo>
                <a:lnTo>
                  <a:pt x="1895760" y="66960"/>
                </a:lnTo>
                <a:lnTo>
                  <a:pt x="1929593" y="39045"/>
                </a:lnTo>
                <a:lnTo>
                  <a:pt x="1968424" y="17966"/>
                </a:lnTo>
                <a:lnTo>
                  <a:pt x="2011333" y="4644"/>
                </a:lnTo>
                <a:lnTo>
                  <a:pt x="2057400" y="0"/>
                </a:lnTo>
                <a:lnTo>
                  <a:pt x="2103466" y="4644"/>
                </a:lnTo>
                <a:lnTo>
                  <a:pt x="2146375" y="17966"/>
                </a:lnTo>
                <a:lnTo>
                  <a:pt x="2185206" y="39045"/>
                </a:lnTo>
                <a:lnTo>
                  <a:pt x="2219039" y="66960"/>
                </a:lnTo>
                <a:lnTo>
                  <a:pt x="2246954" y="100793"/>
                </a:lnTo>
                <a:lnTo>
                  <a:pt x="2268033" y="139624"/>
                </a:lnTo>
                <a:lnTo>
                  <a:pt x="2281355" y="182533"/>
                </a:lnTo>
                <a:lnTo>
                  <a:pt x="2286000" y="228600"/>
                </a:lnTo>
                <a:lnTo>
                  <a:pt x="2281355" y="274666"/>
                </a:lnTo>
                <a:lnTo>
                  <a:pt x="2268033" y="317575"/>
                </a:lnTo>
                <a:lnTo>
                  <a:pt x="2246954" y="356406"/>
                </a:lnTo>
                <a:lnTo>
                  <a:pt x="2219039" y="390239"/>
                </a:lnTo>
                <a:lnTo>
                  <a:pt x="2185206" y="418154"/>
                </a:lnTo>
                <a:lnTo>
                  <a:pt x="2146375" y="439233"/>
                </a:lnTo>
                <a:lnTo>
                  <a:pt x="2103466" y="452555"/>
                </a:lnTo>
                <a:lnTo>
                  <a:pt x="2057400" y="457200"/>
                </a:lnTo>
                <a:lnTo>
                  <a:pt x="2011333" y="452555"/>
                </a:lnTo>
                <a:lnTo>
                  <a:pt x="1968424" y="439233"/>
                </a:lnTo>
                <a:lnTo>
                  <a:pt x="1929593" y="418154"/>
                </a:lnTo>
                <a:lnTo>
                  <a:pt x="1895760" y="390239"/>
                </a:lnTo>
                <a:lnTo>
                  <a:pt x="1867845" y="356406"/>
                </a:lnTo>
                <a:lnTo>
                  <a:pt x="1846766" y="317575"/>
                </a:lnTo>
                <a:lnTo>
                  <a:pt x="1833444" y="274666"/>
                </a:lnTo>
                <a:lnTo>
                  <a:pt x="1828800" y="228600"/>
                </a:lnTo>
                <a:close/>
              </a:path>
              <a:path w="4114800" h="1066800">
                <a:moveTo>
                  <a:pt x="0" y="838200"/>
                </a:moveTo>
                <a:lnTo>
                  <a:pt x="4644" y="792133"/>
                </a:lnTo>
                <a:lnTo>
                  <a:pt x="17966" y="749224"/>
                </a:lnTo>
                <a:lnTo>
                  <a:pt x="39045" y="710393"/>
                </a:lnTo>
                <a:lnTo>
                  <a:pt x="66960" y="676560"/>
                </a:lnTo>
                <a:lnTo>
                  <a:pt x="100793" y="648645"/>
                </a:lnTo>
                <a:lnTo>
                  <a:pt x="139624" y="627566"/>
                </a:lnTo>
                <a:lnTo>
                  <a:pt x="182533" y="614244"/>
                </a:lnTo>
                <a:lnTo>
                  <a:pt x="228600" y="609600"/>
                </a:lnTo>
                <a:lnTo>
                  <a:pt x="274666" y="614244"/>
                </a:lnTo>
                <a:lnTo>
                  <a:pt x="317575" y="627566"/>
                </a:lnTo>
                <a:lnTo>
                  <a:pt x="356406" y="648645"/>
                </a:lnTo>
                <a:lnTo>
                  <a:pt x="390239" y="676560"/>
                </a:lnTo>
                <a:lnTo>
                  <a:pt x="418154" y="710393"/>
                </a:lnTo>
                <a:lnTo>
                  <a:pt x="439233" y="749224"/>
                </a:lnTo>
                <a:lnTo>
                  <a:pt x="452555" y="792133"/>
                </a:lnTo>
                <a:lnTo>
                  <a:pt x="457200" y="838200"/>
                </a:lnTo>
                <a:lnTo>
                  <a:pt x="452555" y="884266"/>
                </a:lnTo>
                <a:lnTo>
                  <a:pt x="439233" y="927175"/>
                </a:lnTo>
                <a:lnTo>
                  <a:pt x="418154" y="966006"/>
                </a:lnTo>
                <a:lnTo>
                  <a:pt x="390239" y="999839"/>
                </a:lnTo>
                <a:lnTo>
                  <a:pt x="356406" y="1027754"/>
                </a:lnTo>
                <a:lnTo>
                  <a:pt x="317575" y="1048833"/>
                </a:lnTo>
                <a:lnTo>
                  <a:pt x="274666" y="1062155"/>
                </a:lnTo>
                <a:lnTo>
                  <a:pt x="228600" y="1066800"/>
                </a:lnTo>
                <a:lnTo>
                  <a:pt x="182533" y="1062155"/>
                </a:lnTo>
                <a:lnTo>
                  <a:pt x="139624" y="1048833"/>
                </a:lnTo>
                <a:lnTo>
                  <a:pt x="100793" y="1027754"/>
                </a:lnTo>
                <a:lnTo>
                  <a:pt x="66960" y="999839"/>
                </a:lnTo>
                <a:lnTo>
                  <a:pt x="39045" y="966006"/>
                </a:lnTo>
                <a:lnTo>
                  <a:pt x="17966" y="927175"/>
                </a:lnTo>
                <a:lnTo>
                  <a:pt x="4644" y="884266"/>
                </a:lnTo>
                <a:lnTo>
                  <a:pt x="0" y="838200"/>
                </a:lnTo>
                <a:close/>
              </a:path>
              <a:path w="4114800" h="1066800">
                <a:moveTo>
                  <a:pt x="3657600" y="838200"/>
                </a:moveTo>
                <a:lnTo>
                  <a:pt x="3662244" y="792133"/>
                </a:lnTo>
                <a:lnTo>
                  <a:pt x="3675566" y="749224"/>
                </a:lnTo>
                <a:lnTo>
                  <a:pt x="3696645" y="710393"/>
                </a:lnTo>
                <a:lnTo>
                  <a:pt x="3724560" y="676560"/>
                </a:lnTo>
                <a:lnTo>
                  <a:pt x="3758393" y="648645"/>
                </a:lnTo>
                <a:lnTo>
                  <a:pt x="3797224" y="627566"/>
                </a:lnTo>
                <a:lnTo>
                  <a:pt x="3840133" y="614244"/>
                </a:lnTo>
                <a:lnTo>
                  <a:pt x="3886199" y="609600"/>
                </a:lnTo>
                <a:lnTo>
                  <a:pt x="3932266" y="614244"/>
                </a:lnTo>
                <a:lnTo>
                  <a:pt x="3975175" y="627566"/>
                </a:lnTo>
                <a:lnTo>
                  <a:pt x="4014006" y="648645"/>
                </a:lnTo>
                <a:lnTo>
                  <a:pt x="4047839" y="676560"/>
                </a:lnTo>
                <a:lnTo>
                  <a:pt x="4075754" y="710393"/>
                </a:lnTo>
                <a:lnTo>
                  <a:pt x="4096833" y="749224"/>
                </a:lnTo>
                <a:lnTo>
                  <a:pt x="4110155" y="792133"/>
                </a:lnTo>
                <a:lnTo>
                  <a:pt x="4114799" y="838200"/>
                </a:lnTo>
                <a:lnTo>
                  <a:pt x="4110155" y="884266"/>
                </a:lnTo>
                <a:lnTo>
                  <a:pt x="4096833" y="927175"/>
                </a:lnTo>
                <a:lnTo>
                  <a:pt x="4075754" y="966006"/>
                </a:lnTo>
                <a:lnTo>
                  <a:pt x="4047839" y="999839"/>
                </a:lnTo>
                <a:lnTo>
                  <a:pt x="4014006" y="1027754"/>
                </a:lnTo>
                <a:lnTo>
                  <a:pt x="3975175" y="1048833"/>
                </a:lnTo>
                <a:lnTo>
                  <a:pt x="3932266" y="1062155"/>
                </a:lnTo>
                <a:lnTo>
                  <a:pt x="3886199" y="1066800"/>
                </a:lnTo>
                <a:lnTo>
                  <a:pt x="3840133" y="1062155"/>
                </a:lnTo>
                <a:lnTo>
                  <a:pt x="3797224" y="1048833"/>
                </a:lnTo>
                <a:lnTo>
                  <a:pt x="3758393" y="1027754"/>
                </a:lnTo>
                <a:lnTo>
                  <a:pt x="3724560" y="999839"/>
                </a:lnTo>
                <a:lnTo>
                  <a:pt x="3696645" y="966006"/>
                </a:lnTo>
                <a:lnTo>
                  <a:pt x="3675566" y="927175"/>
                </a:lnTo>
                <a:lnTo>
                  <a:pt x="3662244" y="884266"/>
                </a:lnTo>
                <a:lnTo>
                  <a:pt x="3657600" y="838200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502146" y="3584575"/>
            <a:ext cx="10413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spc="-500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734311" y="4128515"/>
            <a:ext cx="495300" cy="495300"/>
            <a:chOff x="1734311" y="4128515"/>
            <a:chExt cx="495300" cy="495300"/>
          </a:xfrm>
        </p:grpSpPr>
        <p:sp>
          <p:nvSpPr>
            <p:cNvPr id="12" name="object 12"/>
            <p:cNvSpPr/>
            <p:nvPr/>
          </p:nvSpPr>
          <p:spPr>
            <a:xfrm>
              <a:off x="1753361" y="41475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599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199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599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53361" y="41475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599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599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199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599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902079" y="4194175"/>
            <a:ext cx="1574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-75" dirty="0"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563111" y="4128515"/>
            <a:ext cx="495300" cy="495300"/>
            <a:chOff x="3563111" y="4128515"/>
            <a:chExt cx="495300" cy="495300"/>
          </a:xfrm>
        </p:grpSpPr>
        <p:sp>
          <p:nvSpPr>
            <p:cNvPr id="16" name="object 16"/>
            <p:cNvSpPr/>
            <p:nvPr/>
          </p:nvSpPr>
          <p:spPr>
            <a:xfrm>
              <a:off x="3582161" y="41475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599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199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599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82161" y="41475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599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599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199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599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5391911" y="4128515"/>
            <a:ext cx="495300" cy="495300"/>
            <a:chOff x="5391911" y="4128515"/>
            <a:chExt cx="495300" cy="495300"/>
          </a:xfrm>
        </p:grpSpPr>
        <p:sp>
          <p:nvSpPr>
            <p:cNvPr id="19" name="object 19"/>
            <p:cNvSpPr/>
            <p:nvPr/>
          </p:nvSpPr>
          <p:spPr>
            <a:xfrm>
              <a:off x="5410961" y="41475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599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199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599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410961" y="41475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599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599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199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599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7220711" y="4128515"/>
            <a:ext cx="495300" cy="495300"/>
            <a:chOff x="7220711" y="4128515"/>
            <a:chExt cx="495300" cy="495300"/>
          </a:xfrm>
        </p:grpSpPr>
        <p:sp>
          <p:nvSpPr>
            <p:cNvPr id="22" name="object 22"/>
            <p:cNvSpPr/>
            <p:nvPr/>
          </p:nvSpPr>
          <p:spPr>
            <a:xfrm>
              <a:off x="7239761" y="41475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599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199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599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239761" y="41475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599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599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199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599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1277111" y="4738115"/>
            <a:ext cx="495300" cy="495300"/>
            <a:chOff x="1277111" y="4738115"/>
            <a:chExt cx="495300" cy="495300"/>
          </a:xfrm>
        </p:grpSpPr>
        <p:sp>
          <p:nvSpPr>
            <p:cNvPr id="25" name="object 25"/>
            <p:cNvSpPr/>
            <p:nvPr/>
          </p:nvSpPr>
          <p:spPr>
            <a:xfrm>
              <a:off x="1296161" y="47571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599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199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599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96161" y="47571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599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599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199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599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2191511" y="4738115"/>
            <a:ext cx="495300" cy="495300"/>
            <a:chOff x="2191511" y="4738115"/>
            <a:chExt cx="495300" cy="495300"/>
          </a:xfrm>
        </p:grpSpPr>
        <p:sp>
          <p:nvSpPr>
            <p:cNvPr id="28" name="object 28"/>
            <p:cNvSpPr/>
            <p:nvPr/>
          </p:nvSpPr>
          <p:spPr>
            <a:xfrm>
              <a:off x="2210561" y="47571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599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199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599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210561" y="47571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599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599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199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599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3105911" y="4738115"/>
            <a:ext cx="495300" cy="495300"/>
            <a:chOff x="3105911" y="4738115"/>
            <a:chExt cx="495300" cy="495300"/>
          </a:xfrm>
        </p:grpSpPr>
        <p:sp>
          <p:nvSpPr>
            <p:cNvPr id="31" name="object 31"/>
            <p:cNvSpPr/>
            <p:nvPr/>
          </p:nvSpPr>
          <p:spPr>
            <a:xfrm>
              <a:off x="3124961" y="47571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599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199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599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124961" y="47571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599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599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199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599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/>
          <p:nvPr/>
        </p:nvSpPr>
        <p:spPr>
          <a:xfrm>
            <a:off x="3057905" y="3338321"/>
            <a:ext cx="3333750" cy="247650"/>
          </a:xfrm>
          <a:custGeom>
            <a:avLst/>
            <a:gdLst/>
            <a:ahLst/>
            <a:cxnLst/>
            <a:rect l="l" t="t" r="r" b="b"/>
            <a:pathLst>
              <a:path w="3333750" h="247650">
                <a:moveTo>
                  <a:pt x="1504949" y="0"/>
                </a:moveTo>
                <a:lnTo>
                  <a:pt x="0" y="247650"/>
                </a:lnTo>
              </a:path>
              <a:path w="3333750" h="247650">
                <a:moveTo>
                  <a:pt x="1828799" y="0"/>
                </a:moveTo>
                <a:lnTo>
                  <a:pt x="3333750" y="247650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535940" y="1947799"/>
            <a:ext cx="4605020" cy="1357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Wingdings" panose="05000000000000000000" pitchFamily="2" charset="2"/>
              <a:buChar char="q"/>
            </a:pPr>
            <a:r>
              <a:rPr sz="2600" spc="-125" dirty="0" smtClean="0">
                <a:latin typeface="Times New Roman"/>
                <a:cs typeface="Times New Roman"/>
              </a:rPr>
              <a:t>A </a:t>
            </a:r>
            <a:r>
              <a:rPr sz="2600" spc="-30" dirty="0">
                <a:latin typeface="Times New Roman"/>
                <a:cs typeface="Times New Roman"/>
              </a:rPr>
              <a:t>= </a:t>
            </a:r>
            <a:r>
              <a:rPr sz="2600" spc="-150" dirty="0">
                <a:latin typeface="Times New Roman"/>
                <a:cs typeface="Times New Roman"/>
              </a:rPr>
              <a:t>{3, </a:t>
            </a:r>
            <a:r>
              <a:rPr sz="2600" spc="-15" dirty="0">
                <a:latin typeface="Times New Roman"/>
                <a:cs typeface="Times New Roman"/>
              </a:rPr>
              <a:t>2, </a:t>
            </a:r>
            <a:r>
              <a:rPr sz="2600" spc="-235" dirty="0">
                <a:latin typeface="Times New Roman"/>
                <a:cs typeface="Times New Roman"/>
              </a:rPr>
              <a:t>1, </a:t>
            </a:r>
            <a:r>
              <a:rPr sz="2600" b="1" spc="-35" dirty="0">
                <a:latin typeface="Arial"/>
                <a:cs typeface="Arial"/>
              </a:rPr>
              <a:t>4</a:t>
            </a:r>
            <a:r>
              <a:rPr sz="2600" spc="-35" dirty="0">
                <a:latin typeface="Times New Roman"/>
                <a:cs typeface="Times New Roman"/>
              </a:rPr>
              <a:t>, </a:t>
            </a:r>
            <a:r>
              <a:rPr sz="2600" b="1" spc="-110" dirty="0">
                <a:latin typeface="Arial"/>
                <a:cs typeface="Arial"/>
              </a:rPr>
              <a:t>7</a:t>
            </a:r>
            <a:r>
              <a:rPr sz="2600" spc="-110" dirty="0">
                <a:latin typeface="Times New Roman"/>
                <a:cs typeface="Times New Roman"/>
              </a:rPr>
              <a:t>, </a:t>
            </a:r>
            <a:r>
              <a:rPr sz="2600" b="1" spc="-25" dirty="0">
                <a:latin typeface="Arial"/>
                <a:cs typeface="Arial"/>
              </a:rPr>
              <a:t>8</a:t>
            </a:r>
            <a:r>
              <a:rPr sz="2600" spc="-25" dirty="0">
                <a:latin typeface="Times New Roman"/>
                <a:cs typeface="Times New Roman"/>
              </a:rPr>
              <a:t>, </a:t>
            </a:r>
            <a:r>
              <a:rPr sz="2600" b="1" spc="-5" dirty="0">
                <a:latin typeface="Arial"/>
                <a:cs typeface="Arial"/>
              </a:rPr>
              <a:t>9</a:t>
            </a:r>
            <a:r>
              <a:rPr sz="2600" spc="-5" dirty="0">
                <a:latin typeface="Times New Roman"/>
                <a:cs typeface="Times New Roman"/>
              </a:rPr>
              <a:t>, </a:t>
            </a:r>
            <a:r>
              <a:rPr sz="2600" b="1" spc="-145" dirty="0">
                <a:latin typeface="Arial"/>
                <a:cs typeface="Arial"/>
              </a:rPr>
              <a:t>10</a:t>
            </a:r>
            <a:r>
              <a:rPr sz="2600" spc="-145" dirty="0">
                <a:latin typeface="Times New Roman"/>
                <a:cs typeface="Times New Roman"/>
              </a:rPr>
              <a:t>, </a:t>
            </a:r>
            <a:r>
              <a:rPr sz="2600" b="1" spc="-190" dirty="0">
                <a:latin typeface="Arial"/>
                <a:cs typeface="Arial"/>
              </a:rPr>
              <a:t>14</a:t>
            </a:r>
            <a:r>
              <a:rPr sz="2600" spc="-190" dirty="0">
                <a:latin typeface="Times New Roman"/>
                <a:cs typeface="Times New Roman"/>
              </a:rPr>
              <a:t>,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b="1" spc="-405" dirty="0">
                <a:latin typeface="Arial"/>
                <a:cs typeface="Arial"/>
              </a:rPr>
              <a:t>16</a:t>
            </a:r>
            <a:r>
              <a:rPr sz="2600" spc="-405" dirty="0">
                <a:latin typeface="Times New Roman"/>
                <a:cs typeface="Times New Roman"/>
              </a:rPr>
              <a:t>}</a:t>
            </a:r>
            <a:endParaRPr sz="2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50" dirty="0">
              <a:latin typeface="Times New Roman"/>
              <a:cs typeface="Times New Roman"/>
            </a:endParaRPr>
          </a:p>
          <a:p>
            <a:pPr marL="4156075">
              <a:lnSpc>
                <a:spcPct val="100000"/>
              </a:lnSpc>
            </a:pPr>
            <a:r>
              <a:rPr sz="1600" spc="-305" dirty="0">
                <a:latin typeface="Times New Roman"/>
                <a:cs typeface="Times New Roman"/>
              </a:rPr>
              <a:t>1</a:t>
            </a:r>
            <a:endParaRPr sz="1600" dirty="0">
              <a:latin typeface="Times New Roman"/>
              <a:cs typeface="Times New Roman"/>
            </a:endParaRPr>
          </a:p>
          <a:p>
            <a:pPr marL="4131310">
              <a:lnSpc>
                <a:spcPct val="100000"/>
              </a:lnSpc>
              <a:spcBef>
                <a:spcPts val="340"/>
              </a:spcBef>
            </a:pPr>
            <a:r>
              <a:rPr sz="2000" i="1" spc="-200" dirty="0">
                <a:latin typeface="Arial"/>
                <a:cs typeface="Arial"/>
              </a:rPr>
              <a:t>3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824098" y="3263593"/>
            <a:ext cx="210185" cy="65214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98425">
              <a:lnSpc>
                <a:spcPct val="100000"/>
              </a:lnSpc>
              <a:spcBef>
                <a:spcPts val="365"/>
              </a:spcBef>
            </a:pPr>
            <a:r>
              <a:rPr sz="1600" spc="-30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2000" i="1" spc="-195" dirty="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671564" y="3298063"/>
            <a:ext cx="1181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75" dirty="0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735704" y="4075978"/>
            <a:ext cx="148590" cy="786765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2000" i="1" spc="-145" dirty="0">
                <a:latin typeface="Arial"/>
                <a:cs typeface="Arial"/>
              </a:rPr>
              <a:t>7</a:t>
            </a:r>
            <a:endParaRPr sz="2000">
              <a:latin typeface="Arial"/>
              <a:cs typeface="Arial"/>
            </a:endParaRPr>
          </a:p>
          <a:p>
            <a:pPr marL="26670">
              <a:lnSpc>
                <a:spcPct val="100000"/>
              </a:lnSpc>
              <a:spcBef>
                <a:spcPts val="735"/>
              </a:spcBef>
            </a:pPr>
            <a:r>
              <a:rPr sz="1600" spc="-45" dirty="0">
                <a:latin typeface="Times New Roman"/>
                <a:cs typeface="Times New Roman"/>
              </a:rPr>
              <a:t>5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558790" y="4194175"/>
            <a:ext cx="162560" cy="744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-40" dirty="0">
                <a:latin typeface="Arial"/>
                <a:cs typeface="Arial"/>
              </a:rPr>
              <a:t>8</a:t>
            </a:r>
            <a:endParaRPr sz="2000">
              <a:latin typeface="Arial"/>
              <a:cs typeface="Arial"/>
            </a:endParaRPr>
          </a:p>
          <a:p>
            <a:pPr marL="24765">
              <a:lnSpc>
                <a:spcPct val="100000"/>
              </a:lnSpc>
              <a:spcBef>
                <a:spcPts val="1340"/>
              </a:spcBef>
            </a:pPr>
            <a:r>
              <a:rPr sz="1600" spc="60" dirty="0">
                <a:latin typeface="Times New Roman"/>
                <a:cs typeface="Times New Roman"/>
              </a:rPr>
              <a:t>6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387843" y="4194175"/>
            <a:ext cx="180340" cy="744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-30" dirty="0">
                <a:latin typeface="Arial"/>
                <a:cs typeface="Arial"/>
              </a:rPr>
              <a:t>9</a:t>
            </a:r>
            <a:endParaRPr sz="2000">
              <a:latin typeface="Arial"/>
              <a:cs typeface="Arial"/>
            </a:endParaRPr>
          </a:p>
          <a:p>
            <a:pPr marL="69215">
              <a:lnSpc>
                <a:spcPct val="100000"/>
              </a:lnSpc>
              <a:spcBef>
                <a:spcPts val="1340"/>
              </a:spcBef>
            </a:pPr>
            <a:r>
              <a:rPr sz="1600" spc="-30" dirty="0">
                <a:latin typeface="Times New Roman"/>
                <a:cs typeface="Times New Roman"/>
              </a:rPr>
              <a:t>7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404874" y="4803469"/>
            <a:ext cx="240029" cy="745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spc="-275" dirty="0">
                <a:latin typeface="Arial"/>
                <a:cs typeface="Arial"/>
              </a:rPr>
              <a:t>10</a:t>
            </a:r>
            <a:endParaRPr sz="2000">
              <a:latin typeface="Arial"/>
              <a:cs typeface="Arial"/>
            </a:endParaRPr>
          </a:p>
          <a:p>
            <a:pPr marL="102870">
              <a:lnSpc>
                <a:spcPct val="100000"/>
              </a:lnSpc>
              <a:spcBef>
                <a:spcPts val="1340"/>
              </a:spcBef>
            </a:pPr>
            <a:r>
              <a:rPr sz="1600" spc="55" dirty="0">
                <a:latin typeface="Times New Roman"/>
                <a:cs typeface="Times New Roman"/>
              </a:rPr>
              <a:t>8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321179" y="4803469"/>
            <a:ext cx="234950" cy="745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spc="-295" dirty="0">
                <a:latin typeface="Arial"/>
                <a:cs typeface="Arial"/>
              </a:rPr>
              <a:t>14</a:t>
            </a:r>
            <a:endParaRPr sz="2000">
              <a:latin typeface="Arial"/>
              <a:cs typeface="Arial"/>
            </a:endParaRPr>
          </a:p>
          <a:p>
            <a:pPr marL="99695">
              <a:lnSpc>
                <a:spcPct val="100000"/>
              </a:lnSpc>
              <a:spcBef>
                <a:spcPts val="1340"/>
              </a:spcBef>
            </a:pPr>
            <a:r>
              <a:rPr sz="1600" spc="70" dirty="0">
                <a:latin typeface="Times New Roman"/>
                <a:cs typeface="Times New Roman"/>
              </a:rPr>
              <a:t>9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234054" y="4803469"/>
            <a:ext cx="294640" cy="745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spc="-275" dirty="0">
                <a:latin typeface="Arial"/>
                <a:cs typeface="Arial"/>
              </a:rPr>
              <a:t>16</a:t>
            </a:r>
            <a:endParaRPr sz="2000">
              <a:latin typeface="Arial"/>
              <a:cs typeface="Arial"/>
            </a:endParaRPr>
          </a:p>
          <a:p>
            <a:pPr marL="107314">
              <a:lnSpc>
                <a:spcPct val="100000"/>
              </a:lnSpc>
              <a:spcBef>
                <a:spcPts val="1340"/>
              </a:spcBef>
            </a:pPr>
            <a:r>
              <a:rPr sz="1600" spc="-125" dirty="0">
                <a:latin typeface="Times New Roman"/>
                <a:cs typeface="Times New Roman"/>
              </a:rPr>
              <a:t>10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78814" y="4212716"/>
            <a:ext cx="40322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i="1" spc="75" dirty="0" err="1" smtClean="0">
                <a:latin typeface="Arial"/>
                <a:cs typeface="Arial"/>
              </a:rPr>
              <a:t>i</a:t>
            </a:r>
            <a:r>
              <a:rPr sz="1600" b="1" i="1" spc="75" dirty="0" smtClean="0">
                <a:latin typeface="Arial"/>
                <a:cs typeface="Arial"/>
              </a:rPr>
              <a:t> </a:t>
            </a:r>
            <a:r>
              <a:rPr sz="1600" b="1" spc="-25" dirty="0" smtClean="0">
                <a:latin typeface="Times New Roman"/>
                <a:cs typeface="Times New Roman"/>
              </a:rPr>
              <a:t>=</a:t>
            </a:r>
            <a:r>
              <a:rPr sz="1600" b="1" spc="-200" dirty="0" smtClean="0">
                <a:latin typeface="Times New Roman"/>
                <a:cs typeface="Times New Roman"/>
              </a:rPr>
              <a:t> </a:t>
            </a:r>
            <a:r>
              <a:rPr sz="1600" b="1" spc="45" dirty="0" smtClean="0">
                <a:latin typeface="Times New Roman"/>
                <a:cs typeface="Times New Roman"/>
              </a:rPr>
              <a:t>4</a:t>
            </a:r>
            <a:endParaRPr sz="1600" b="1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499" y="1031494"/>
            <a:ext cx="6795261" cy="7059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0" b="1" i="1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HeapSort()</a:t>
            </a:r>
            <a:r>
              <a:rPr sz="4500" b="1" i="1" spc="-8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500" b="1" i="1" spc="-1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35940" y="1947799"/>
            <a:ext cx="460502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Wingdings" panose="05000000000000000000" pitchFamily="2" charset="2"/>
              <a:buChar char="q"/>
            </a:pPr>
            <a:r>
              <a:rPr sz="2600" spc="-125" dirty="0" smtClean="0">
                <a:latin typeface="Times New Roman"/>
                <a:cs typeface="Times New Roman"/>
              </a:rPr>
              <a:t>A </a:t>
            </a:r>
            <a:r>
              <a:rPr sz="2600" spc="-30" dirty="0">
                <a:latin typeface="Times New Roman"/>
                <a:cs typeface="Times New Roman"/>
              </a:rPr>
              <a:t>= </a:t>
            </a:r>
            <a:r>
              <a:rPr sz="2600" spc="-125" dirty="0">
                <a:latin typeface="Times New Roman"/>
                <a:cs typeface="Times New Roman"/>
              </a:rPr>
              <a:t>{2, </a:t>
            </a:r>
            <a:r>
              <a:rPr sz="2600" spc="-235" dirty="0">
                <a:latin typeface="Times New Roman"/>
                <a:cs typeface="Times New Roman"/>
              </a:rPr>
              <a:t>1, </a:t>
            </a:r>
            <a:r>
              <a:rPr sz="2600" b="1" spc="-125" dirty="0">
                <a:latin typeface="Arial"/>
                <a:cs typeface="Arial"/>
              </a:rPr>
              <a:t>3</a:t>
            </a:r>
            <a:r>
              <a:rPr sz="2600" spc="-125" dirty="0">
                <a:latin typeface="Times New Roman"/>
                <a:cs typeface="Times New Roman"/>
              </a:rPr>
              <a:t>, </a:t>
            </a:r>
            <a:r>
              <a:rPr sz="2600" b="1" spc="-35" dirty="0">
                <a:latin typeface="Arial"/>
                <a:cs typeface="Arial"/>
              </a:rPr>
              <a:t>4</a:t>
            </a:r>
            <a:r>
              <a:rPr sz="2600" spc="-35" dirty="0">
                <a:latin typeface="Times New Roman"/>
                <a:cs typeface="Times New Roman"/>
              </a:rPr>
              <a:t>, </a:t>
            </a:r>
            <a:r>
              <a:rPr sz="2600" b="1" spc="-110" dirty="0">
                <a:latin typeface="Arial"/>
                <a:cs typeface="Arial"/>
              </a:rPr>
              <a:t>7</a:t>
            </a:r>
            <a:r>
              <a:rPr sz="2600" spc="-110" dirty="0">
                <a:latin typeface="Times New Roman"/>
                <a:cs typeface="Times New Roman"/>
              </a:rPr>
              <a:t>, </a:t>
            </a:r>
            <a:r>
              <a:rPr sz="2600" b="1" spc="-25" dirty="0">
                <a:latin typeface="Arial"/>
                <a:cs typeface="Arial"/>
              </a:rPr>
              <a:t>8</a:t>
            </a:r>
            <a:r>
              <a:rPr sz="2600" spc="-25" dirty="0">
                <a:latin typeface="Times New Roman"/>
                <a:cs typeface="Times New Roman"/>
              </a:rPr>
              <a:t>, </a:t>
            </a:r>
            <a:r>
              <a:rPr sz="2600" b="1" spc="-5" dirty="0">
                <a:latin typeface="Arial"/>
                <a:cs typeface="Arial"/>
              </a:rPr>
              <a:t>9</a:t>
            </a:r>
            <a:r>
              <a:rPr sz="2600" spc="-5" dirty="0">
                <a:latin typeface="Times New Roman"/>
                <a:cs typeface="Times New Roman"/>
              </a:rPr>
              <a:t>, </a:t>
            </a:r>
            <a:r>
              <a:rPr sz="2600" b="1" spc="-145" dirty="0">
                <a:latin typeface="Arial"/>
                <a:cs typeface="Arial"/>
              </a:rPr>
              <a:t>10</a:t>
            </a:r>
            <a:r>
              <a:rPr sz="2600" spc="-145" dirty="0">
                <a:latin typeface="Times New Roman"/>
                <a:cs typeface="Times New Roman"/>
              </a:rPr>
              <a:t>, </a:t>
            </a:r>
            <a:r>
              <a:rPr sz="2600" b="1" spc="-190" dirty="0">
                <a:latin typeface="Arial"/>
                <a:cs typeface="Arial"/>
              </a:rPr>
              <a:t>14</a:t>
            </a:r>
            <a:r>
              <a:rPr sz="2600" spc="-190" dirty="0">
                <a:latin typeface="Times New Roman"/>
                <a:cs typeface="Times New Roman"/>
              </a:rPr>
              <a:t>,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b="1" spc="-405" dirty="0">
                <a:latin typeface="Arial"/>
                <a:cs typeface="Arial"/>
              </a:rPr>
              <a:t>16</a:t>
            </a:r>
            <a:r>
              <a:rPr sz="2600" spc="-405" dirty="0">
                <a:latin typeface="Times New Roman"/>
                <a:cs typeface="Times New Roman"/>
              </a:rPr>
              <a:t>}</a:t>
            </a:r>
            <a:endParaRPr sz="2600" dirty="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306311" y="3518915"/>
            <a:ext cx="495300" cy="495300"/>
            <a:chOff x="6306311" y="3518915"/>
            <a:chExt cx="495300" cy="495300"/>
          </a:xfrm>
        </p:grpSpPr>
        <p:sp>
          <p:nvSpPr>
            <p:cNvPr id="11" name="object 11"/>
            <p:cNvSpPr/>
            <p:nvPr/>
          </p:nvSpPr>
          <p:spPr>
            <a:xfrm>
              <a:off x="6325361" y="35379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599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599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199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599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325361" y="35379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599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199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599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099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1734311" y="4128515"/>
            <a:ext cx="495300" cy="495300"/>
            <a:chOff x="1734311" y="4128515"/>
            <a:chExt cx="495300" cy="495300"/>
          </a:xfrm>
        </p:grpSpPr>
        <p:sp>
          <p:nvSpPr>
            <p:cNvPr id="14" name="object 14"/>
            <p:cNvSpPr/>
            <p:nvPr/>
          </p:nvSpPr>
          <p:spPr>
            <a:xfrm>
              <a:off x="1753361" y="41475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599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199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599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53361" y="41475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599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599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199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599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2667761" y="2928366"/>
            <a:ext cx="2286000" cy="1066800"/>
          </a:xfrm>
          <a:custGeom>
            <a:avLst/>
            <a:gdLst/>
            <a:ahLst/>
            <a:cxnLst/>
            <a:rect l="l" t="t" r="r" b="b"/>
            <a:pathLst>
              <a:path w="2286000" h="1066800">
                <a:moveTo>
                  <a:pt x="1828800" y="228600"/>
                </a:moveTo>
                <a:lnTo>
                  <a:pt x="1833444" y="182533"/>
                </a:lnTo>
                <a:lnTo>
                  <a:pt x="1846766" y="139624"/>
                </a:lnTo>
                <a:lnTo>
                  <a:pt x="1867845" y="100793"/>
                </a:lnTo>
                <a:lnTo>
                  <a:pt x="1895760" y="66960"/>
                </a:lnTo>
                <a:lnTo>
                  <a:pt x="1929593" y="39045"/>
                </a:lnTo>
                <a:lnTo>
                  <a:pt x="1968424" y="17966"/>
                </a:lnTo>
                <a:lnTo>
                  <a:pt x="2011333" y="4644"/>
                </a:lnTo>
                <a:lnTo>
                  <a:pt x="2057400" y="0"/>
                </a:lnTo>
                <a:lnTo>
                  <a:pt x="2103466" y="4644"/>
                </a:lnTo>
                <a:lnTo>
                  <a:pt x="2146375" y="17966"/>
                </a:lnTo>
                <a:lnTo>
                  <a:pt x="2185206" y="39045"/>
                </a:lnTo>
                <a:lnTo>
                  <a:pt x="2219039" y="66960"/>
                </a:lnTo>
                <a:lnTo>
                  <a:pt x="2246954" y="100793"/>
                </a:lnTo>
                <a:lnTo>
                  <a:pt x="2268033" y="139624"/>
                </a:lnTo>
                <a:lnTo>
                  <a:pt x="2281355" y="182533"/>
                </a:lnTo>
                <a:lnTo>
                  <a:pt x="2286000" y="228600"/>
                </a:lnTo>
                <a:lnTo>
                  <a:pt x="2281355" y="274666"/>
                </a:lnTo>
                <a:lnTo>
                  <a:pt x="2268033" y="317575"/>
                </a:lnTo>
                <a:lnTo>
                  <a:pt x="2246954" y="356406"/>
                </a:lnTo>
                <a:lnTo>
                  <a:pt x="2219039" y="390239"/>
                </a:lnTo>
                <a:lnTo>
                  <a:pt x="2185206" y="418154"/>
                </a:lnTo>
                <a:lnTo>
                  <a:pt x="2146375" y="439233"/>
                </a:lnTo>
                <a:lnTo>
                  <a:pt x="2103466" y="452555"/>
                </a:lnTo>
                <a:lnTo>
                  <a:pt x="2057400" y="457200"/>
                </a:lnTo>
                <a:lnTo>
                  <a:pt x="2011333" y="452555"/>
                </a:lnTo>
                <a:lnTo>
                  <a:pt x="1968424" y="439233"/>
                </a:lnTo>
                <a:lnTo>
                  <a:pt x="1929593" y="418154"/>
                </a:lnTo>
                <a:lnTo>
                  <a:pt x="1895760" y="390239"/>
                </a:lnTo>
                <a:lnTo>
                  <a:pt x="1867845" y="356406"/>
                </a:lnTo>
                <a:lnTo>
                  <a:pt x="1846766" y="317575"/>
                </a:lnTo>
                <a:lnTo>
                  <a:pt x="1833444" y="274666"/>
                </a:lnTo>
                <a:lnTo>
                  <a:pt x="1828800" y="228600"/>
                </a:lnTo>
                <a:close/>
              </a:path>
              <a:path w="2286000" h="1066800">
                <a:moveTo>
                  <a:pt x="0" y="838200"/>
                </a:moveTo>
                <a:lnTo>
                  <a:pt x="4644" y="792133"/>
                </a:lnTo>
                <a:lnTo>
                  <a:pt x="17966" y="749224"/>
                </a:lnTo>
                <a:lnTo>
                  <a:pt x="39045" y="710393"/>
                </a:lnTo>
                <a:lnTo>
                  <a:pt x="66960" y="676560"/>
                </a:lnTo>
                <a:lnTo>
                  <a:pt x="100793" y="648645"/>
                </a:lnTo>
                <a:lnTo>
                  <a:pt x="139624" y="627566"/>
                </a:lnTo>
                <a:lnTo>
                  <a:pt x="182533" y="614244"/>
                </a:lnTo>
                <a:lnTo>
                  <a:pt x="228600" y="609600"/>
                </a:lnTo>
                <a:lnTo>
                  <a:pt x="274666" y="614244"/>
                </a:lnTo>
                <a:lnTo>
                  <a:pt x="317575" y="627566"/>
                </a:lnTo>
                <a:lnTo>
                  <a:pt x="356406" y="648645"/>
                </a:lnTo>
                <a:lnTo>
                  <a:pt x="390239" y="676560"/>
                </a:lnTo>
                <a:lnTo>
                  <a:pt x="418154" y="710393"/>
                </a:lnTo>
                <a:lnTo>
                  <a:pt x="439233" y="749224"/>
                </a:lnTo>
                <a:lnTo>
                  <a:pt x="452555" y="792133"/>
                </a:lnTo>
                <a:lnTo>
                  <a:pt x="457200" y="838200"/>
                </a:lnTo>
                <a:lnTo>
                  <a:pt x="452555" y="884266"/>
                </a:lnTo>
                <a:lnTo>
                  <a:pt x="439233" y="927175"/>
                </a:lnTo>
                <a:lnTo>
                  <a:pt x="418154" y="966006"/>
                </a:lnTo>
                <a:lnTo>
                  <a:pt x="390239" y="999839"/>
                </a:lnTo>
                <a:lnTo>
                  <a:pt x="356406" y="1027754"/>
                </a:lnTo>
                <a:lnTo>
                  <a:pt x="317575" y="1048833"/>
                </a:lnTo>
                <a:lnTo>
                  <a:pt x="274666" y="1062155"/>
                </a:lnTo>
                <a:lnTo>
                  <a:pt x="228600" y="1066800"/>
                </a:lnTo>
                <a:lnTo>
                  <a:pt x="182533" y="1062155"/>
                </a:lnTo>
                <a:lnTo>
                  <a:pt x="139624" y="1048833"/>
                </a:lnTo>
                <a:lnTo>
                  <a:pt x="100793" y="1027754"/>
                </a:lnTo>
                <a:lnTo>
                  <a:pt x="66960" y="999839"/>
                </a:lnTo>
                <a:lnTo>
                  <a:pt x="39045" y="966006"/>
                </a:lnTo>
                <a:lnTo>
                  <a:pt x="17966" y="927175"/>
                </a:lnTo>
                <a:lnTo>
                  <a:pt x="4644" y="884266"/>
                </a:lnTo>
                <a:lnTo>
                  <a:pt x="0" y="838200"/>
                </a:lnTo>
                <a:close/>
              </a:path>
              <a:path w="2286000" h="1066800">
                <a:moveTo>
                  <a:pt x="1895093" y="409956"/>
                </a:moveTo>
                <a:lnTo>
                  <a:pt x="390144" y="657606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902079" y="4194175"/>
            <a:ext cx="1574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-75" dirty="0"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563111" y="4128515"/>
            <a:ext cx="495300" cy="495300"/>
            <a:chOff x="3563111" y="4128515"/>
            <a:chExt cx="495300" cy="495300"/>
          </a:xfrm>
        </p:grpSpPr>
        <p:sp>
          <p:nvSpPr>
            <p:cNvPr id="19" name="object 19"/>
            <p:cNvSpPr/>
            <p:nvPr/>
          </p:nvSpPr>
          <p:spPr>
            <a:xfrm>
              <a:off x="3582161" y="41475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599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199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599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582161" y="41475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599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599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199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599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5391911" y="4128515"/>
            <a:ext cx="495300" cy="495300"/>
            <a:chOff x="5391911" y="4128515"/>
            <a:chExt cx="495300" cy="495300"/>
          </a:xfrm>
        </p:grpSpPr>
        <p:sp>
          <p:nvSpPr>
            <p:cNvPr id="22" name="object 22"/>
            <p:cNvSpPr/>
            <p:nvPr/>
          </p:nvSpPr>
          <p:spPr>
            <a:xfrm>
              <a:off x="5410961" y="41475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599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199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599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410961" y="41475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599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599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199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599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7220711" y="4128515"/>
            <a:ext cx="495300" cy="495300"/>
            <a:chOff x="7220711" y="4128515"/>
            <a:chExt cx="495300" cy="495300"/>
          </a:xfrm>
        </p:grpSpPr>
        <p:sp>
          <p:nvSpPr>
            <p:cNvPr id="25" name="object 25"/>
            <p:cNvSpPr/>
            <p:nvPr/>
          </p:nvSpPr>
          <p:spPr>
            <a:xfrm>
              <a:off x="7239761" y="41475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599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199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599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239761" y="41475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599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599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199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599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1277111" y="4738115"/>
            <a:ext cx="495300" cy="495300"/>
            <a:chOff x="1277111" y="4738115"/>
            <a:chExt cx="495300" cy="495300"/>
          </a:xfrm>
        </p:grpSpPr>
        <p:sp>
          <p:nvSpPr>
            <p:cNvPr id="28" name="object 28"/>
            <p:cNvSpPr/>
            <p:nvPr/>
          </p:nvSpPr>
          <p:spPr>
            <a:xfrm>
              <a:off x="1296161" y="47571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599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199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599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296161" y="47571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599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599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199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599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2191511" y="4738115"/>
            <a:ext cx="495300" cy="495300"/>
            <a:chOff x="2191511" y="4738115"/>
            <a:chExt cx="495300" cy="495300"/>
          </a:xfrm>
        </p:grpSpPr>
        <p:sp>
          <p:nvSpPr>
            <p:cNvPr id="31" name="object 31"/>
            <p:cNvSpPr/>
            <p:nvPr/>
          </p:nvSpPr>
          <p:spPr>
            <a:xfrm>
              <a:off x="2210561" y="47571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599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199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599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210561" y="47571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599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599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199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599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3105911" y="4738115"/>
            <a:ext cx="495300" cy="495300"/>
            <a:chOff x="3105911" y="4738115"/>
            <a:chExt cx="495300" cy="495300"/>
          </a:xfrm>
        </p:grpSpPr>
        <p:sp>
          <p:nvSpPr>
            <p:cNvPr id="34" name="object 34"/>
            <p:cNvSpPr/>
            <p:nvPr/>
          </p:nvSpPr>
          <p:spPr>
            <a:xfrm>
              <a:off x="3124961" y="47571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599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199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599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124961" y="47571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599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599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199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599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4653153" y="2654296"/>
            <a:ext cx="142875" cy="65151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38735">
              <a:lnSpc>
                <a:spcPct val="100000"/>
              </a:lnSpc>
              <a:spcBef>
                <a:spcPts val="365"/>
              </a:spcBef>
            </a:pPr>
            <a:r>
              <a:rPr sz="1600" spc="-305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000" i="1" spc="-195" dirty="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843910" y="3263593"/>
            <a:ext cx="189865" cy="65214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78740">
              <a:lnSpc>
                <a:spcPct val="100000"/>
              </a:lnSpc>
              <a:spcBef>
                <a:spcPts val="365"/>
              </a:spcBef>
            </a:pPr>
            <a:r>
              <a:rPr sz="1600" spc="-30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2000" i="1" spc="-500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405508" y="4136516"/>
            <a:ext cx="1333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45" dirty="0"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735704" y="4075978"/>
            <a:ext cx="148590" cy="786765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2000" i="1" spc="-145" dirty="0">
                <a:latin typeface="Arial"/>
                <a:cs typeface="Arial"/>
              </a:rPr>
              <a:t>7</a:t>
            </a:r>
            <a:endParaRPr sz="2000">
              <a:latin typeface="Arial"/>
              <a:cs typeface="Arial"/>
            </a:endParaRPr>
          </a:p>
          <a:p>
            <a:pPr marL="26670">
              <a:lnSpc>
                <a:spcPct val="100000"/>
              </a:lnSpc>
              <a:spcBef>
                <a:spcPts val="735"/>
              </a:spcBef>
            </a:pPr>
            <a:r>
              <a:rPr sz="1600" spc="-45" dirty="0">
                <a:latin typeface="Times New Roman"/>
                <a:cs typeface="Times New Roman"/>
              </a:rPr>
              <a:t>5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558790" y="4194175"/>
            <a:ext cx="162560" cy="744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-40" dirty="0">
                <a:latin typeface="Arial"/>
                <a:cs typeface="Arial"/>
              </a:rPr>
              <a:t>8</a:t>
            </a:r>
            <a:endParaRPr sz="2000">
              <a:latin typeface="Arial"/>
              <a:cs typeface="Arial"/>
            </a:endParaRPr>
          </a:p>
          <a:p>
            <a:pPr marL="24765">
              <a:lnSpc>
                <a:spcPct val="100000"/>
              </a:lnSpc>
              <a:spcBef>
                <a:spcPts val="1340"/>
              </a:spcBef>
            </a:pPr>
            <a:r>
              <a:rPr sz="1600" spc="60" dirty="0">
                <a:latin typeface="Times New Roman"/>
                <a:cs typeface="Times New Roman"/>
              </a:rPr>
              <a:t>6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387843" y="4194175"/>
            <a:ext cx="180340" cy="744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-30" dirty="0">
                <a:latin typeface="Arial"/>
                <a:cs typeface="Arial"/>
              </a:rPr>
              <a:t>9</a:t>
            </a:r>
            <a:endParaRPr sz="2000">
              <a:latin typeface="Arial"/>
              <a:cs typeface="Arial"/>
            </a:endParaRPr>
          </a:p>
          <a:p>
            <a:pPr marL="69215">
              <a:lnSpc>
                <a:spcPct val="100000"/>
              </a:lnSpc>
              <a:spcBef>
                <a:spcPts val="1340"/>
              </a:spcBef>
            </a:pPr>
            <a:r>
              <a:rPr sz="1600" spc="-30" dirty="0">
                <a:latin typeface="Times New Roman"/>
                <a:cs typeface="Times New Roman"/>
              </a:rPr>
              <a:t>7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404874" y="4803469"/>
            <a:ext cx="240029" cy="745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spc="-275" dirty="0">
                <a:latin typeface="Arial"/>
                <a:cs typeface="Arial"/>
              </a:rPr>
              <a:t>10</a:t>
            </a:r>
            <a:endParaRPr sz="2000">
              <a:latin typeface="Arial"/>
              <a:cs typeface="Arial"/>
            </a:endParaRPr>
          </a:p>
          <a:p>
            <a:pPr marL="102870">
              <a:lnSpc>
                <a:spcPct val="100000"/>
              </a:lnSpc>
              <a:spcBef>
                <a:spcPts val="1340"/>
              </a:spcBef>
            </a:pPr>
            <a:r>
              <a:rPr sz="1600" spc="55" dirty="0">
                <a:latin typeface="Times New Roman"/>
                <a:cs typeface="Times New Roman"/>
              </a:rPr>
              <a:t>8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321179" y="4803469"/>
            <a:ext cx="234950" cy="745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spc="-295" dirty="0">
                <a:latin typeface="Arial"/>
                <a:cs typeface="Arial"/>
              </a:rPr>
              <a:t>14</a:t>
            </a:r>
            <a:endParaRPr sz="2000">
              <a:latin typeface="Arial"/>
              <a:cs typeface="Arial"/>
            </a:endParaRPr>
          </a:p>
          <a:p>
            <a:pPr marL="99695">
              <a:lnSpc>
                <a:spcPct val="100000"/>
              </a:lnSpc>
              <a:spcBef>
                <a:spcPts val="1340"/>
              </a:spcBef>
            </a:pPr>
            <a:r>
              <a:rPr sz="1600" spc="70" dirty="0">
                <a:latin typeface="Times New Roman"/>
                <a:cs typeface="Times New Roman"/>
              </a:rPr>
              <a:t>9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234054" y="4803469"/>
            <a:ext cx="294640" cy="745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spc="-275" dirty="0">
                <a:latin typeface="Arial"/>
                <a:cs typeface="Arial"/>
              </a:rPr>
              <a:t>16</a:t>
            </a:r>
            <a:endParaRPr sz="2000">
              <a:latin typeface="Arial"/>
              <a:cs typeface="Arial"/>
            </a:endParaRPr>
          </a:p>
          <a:p>
            <a:pPr marL="107314">
              <a:lnSpc>
                <a:spcPct val="100000"/>
              </a:lnSpc>
              <a:spcBef>
                <a:spcPts val="1340"/>
              </a:spcBef>
            </a:pPr>
            <a:r>
              <a:rPr sz="1600" spc="-125" dirty="0">
                <a:latin typeface="Times New Roman"/>
                <a:cs typeface="Times New Roman"/>
              </a:rPr>
              <a:t>10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397244" y="3126707"/>
            <a:ext cx="387985" cy="789305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z="1600" i="1" spc="75" dirty="0">
                <a:latin typeface="Arial"/>
                <a:cs typeface="Arial"/>
              </a:rPr>
              <a:t>i </a:t>
            </a:r>
            <a:r>
              <a:rPr sz="1600" spc="-25" dirty="0">
                <a:latin typeface="Times New Roman"/>
                <a:cs typeface="Times New Roman"/>
              </a:rPr>
              <a:t>=</a:t>
            </a:r>
            <a:r>
              <a:rPr sz="1600" spc="-195" dirty="0">
                <a:latin typeface="Times New Roman"/>
                <a:cs typeface="Times New Roman"/>
              </a:rPr>
              <a:t> </a:t>
            </a:r>
            <a:r>
              <a:rPr sz="1600" spc="-75" dirty="0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  <a:p>
            <a:pPr marL="99060">
              <a:lnSpc>
                <a:spcPct val="100000"/>
              </a:lnSpc>
              <a:spcBef>
                <a:spcPts val="945"/>
              </a:spcBef>
            </a:pPr>
            <a:r>
              <a:rPr sz="2000" i="1" spc="-200" dirty="0"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52368" y="1312308"/>
            <a:ext cx="8839198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000" b="1" i="1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4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heap sort </a:t>
            </a:r>
            <a:r>
              <a:rPr sz="4000" b="1" i="1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  <a:r>
              <a:rPr lang="en-US" sz="4000" b="1" i="1" spc="-1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b="1" i="1" spc="-1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sz="4000" b="1" i="1" spc="-1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sz="4000" b="1" i="1" spc="-1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 </a:t>
            </a:r>
            <a:r>
              <a:rPr sz="4000" b="1" i="1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major </a:t>
            </a:r>
            <a:r>
              <a:rPr sz="4000" b="1" i="1" spc="-3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r>
              <a:rPr sz="4000" b="1" i="1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4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3130" y="2805015"/>
            <a:ext cx="7941945" cy="23980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685" marR="5080" indent="-51562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3750"/>
              <a:buFont typeface="Times New Roman"/>
              <a:buAutoNum type="romanLcPeriod"/>
              <a:tabLst>
                <a:tab pos="673735" algn="l"/>
                <a:tab pos="675005" algn="l"/>
              </a:tabLst>
            </a:pPr>
            <a:r>
              <a:rPr sz="2400" spc="90" dirty="0" smtClean="0">
                <a:latin typeface="Times New Roman"/>
                <a:cs typeface="Times New Roman"/>
              </a:rPr>
              <a:t>The</a:t>
            </a:r>
            <a:r>
              <a:rPr sz="2400" spc="-65" dirty="0" smtClean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first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major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step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Times New Roman"/>
                <a:cs typeface="Times New Roman"/>
              </a:rPr>
              <a:t>involves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transforming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the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complete  </a:t>
            </a:r>
            <a:r>
              <a:rPr sz="2400" spc="105" dirty="0">
                <a:latin typeface="Times New Roman"/>
                <a:cs typeface="Times New Roman"/>
              </a:rPr>
              <a:t>tree </a:t>
            </a:r>
            <a:r>
              <a:rPr sz="2400" spc="110" dirty="0">
                <a:latin typeface="Times New Roman"/>
                <a:cs typeface="Times New Roman"/>
              </a:rPr>
              <a:t>into</a:t>
            </a:r>
            <a:r>
              <a:rPr sz="2400" spc="-434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a heap.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AD0D9"/>
              </a:buClr>
              <a:buFont typeface="Times New Roman"/>
              <a:buAutoNum type="romanLcPeriod"/>
            </a:pPr>
            <a:endParaRPr sz="3500" dirty="0">
              <a:latin typeface="Times New Roman"/>
              <a:cs typeface="Times New Roman"/>
            </a:endParaRPr>
          </a:p>
          <a:p>
            <a:pPr marL="527685" marR="318135" indent="-515620" algn="just">
              <a:lnSpc>
                <a:spcPct val="100000"/>
              </a:lnSpc>
              <a:spcBef>
                <a:spcPts val="5"/>
              </a:spcBef>
              <a:buClr>
                <a:srgbClr val="0AD0D9"/>
              </a:buClr>
              <a:buSzPct val="93750"/>
              <a:buAutoNum type="romanLcPeriod"/>
              <a:tabLst>
                <a:tab pos="528320" algn="l"/>
              </a:tabLst>
            </a:pPr>
            <a:r>
              <a:rPr sz="2400" spc="90" dirty="0">
                <a:latin typeface="Times New Roman"/>
                <a:cs typeface="Times New Roman"/>
              </a:rPr>
              <a:t>The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second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major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step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is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to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perform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the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actual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sort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Times New Roman"/>
                <a:cs typeface="Times New Roman"/>
              </a:rPr>
              <a:t>by  </a:t>
            </a:r>
            <a:r>
              <a:rPr sz="2400" spc="80" dirty="0">
                <a:latin typeface="Times New Roman"/>
                <a:cs typeface="Times New Roman"/>
              </a:rPr>
              <a:t>extracting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largest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or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lowerst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element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from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the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114" dirty="0">
                <a:latin typeface="Times New Roman"/>
                <a:cs typeface="Times New Roman"/>
              </a:rPr>
              <a:t>root  </a:t>
            </a:r>
            <a:r>
              <a:rPr sz="2400" spc="145" dirty="0">
                <a:latin typeface="Times New Roman"/>
                <a:cs typeface="Times New Roman"/>
              </a:rPr>
              <a:t>and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transforming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the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remaining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tree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110" dirty="0">
                <a:latin typeface="Times New Roman"/>
                <a:cs typeface="Times New Roman"/>
              </a:rPr>
              <a:t>into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heap.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499" y="1031494"/>
            <a:ext cx="6795261" cy="7059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0" b="1" i="1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HeapSort()</a:t>
            </a:r>
            <a:r>
              <a:rPr sz="4500" b="1" i="1" spc="-8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500" b="1" i="1" spc="-1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35940" y="1947799"/>
            <a:ext cx="616775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Wingdings" panose="05000000000000000000" pitchFamily="2" charset="2"/>
              <a:buChar char="q"/>
            </a:pPr>
            <a:r>
              <a:rPr sz="2600" spc="-125" dirty="0" smtClean="0">
                <a:latin typeface="Times New Roman"/>
                <a:cs typeface="Times New Roman"/>
              </a:rPr>
              <a:t>A </a:t>
            </a:r>
            <a:r>
              <a:rPr sz="2600" spc="-30" dirty="0">
                <a:latin typeface="Times New Roman"/>
                <a:cs typeface="Times New Roman"/>
              </a:rPr>
              <a:t>= </a:t>
            </a:r>
            <a:r>
              <a:rPr sz="2600" spc="-270" dirty="0">
                <a:latin typeface="Times New Roman"/>
                <a:cs typeface="Times New Roman"/>
              </a:rPr>
              <a:t>{1, </a:t>
            </a:r>
            <a:r>
              <a:rPr sz="2600" b="1" spc="-90" dirty="0">
                <a:latin typeface="Arial"/>
                <a:cs typeface="Arial"/>
              </a:rPr>
              <a:t>2</a:t>
            </a:r>
            <a:r>
              <a:rPr sz="2600" spc="-90" dirty="0">
                <a:latin typeface="Times New Roman"/>
                <a:cs typeface="Times New Roman"/>
              </a:rPr>
              <a:t>, </a:t>
            </a:r>
            <a:r>
              <a:rPr sz="2600" b="1" spc="-125" dirty="0">
                <a:latin typeface="Arial"/>
                <a:cs typeface="Arial"/>
              </a:rPr>
              <a:t>3</a:t>
            </a:r>
            <a:r>
              <a:rPr sz="2600" spc="-125" dirty="0">
                <a:latin typeface="Times New Roman"/>
                <a:cs typeface="Times New Roman"/>
              </a:rPr>
              <a:t>, </a:t>
            </a:r>
            <a:r>
              <a:rPr sz="2600" b="1" spc="-35" dirty="0">
                <a:latin typeface="Arial"/>
                <a:cs typeface="Arial"/>
              </a:rPr>
              <a:t>4</a:t>
            </a:r>
            <a:r>
              <a:rPr sz="2600" spc="-35" dirty="0">
                <a:latin typeface="Times New Roman"/>
                <a:cs typeface="Times New Roman"/>
              </a:rPr>
              <a:t>, </a:t>
            </a:r>
            <a:r>
              <a:rPr sz="2600" b="1" spc="-110" dirty="0">
                <a:latin typeface="Arial"/>
                <a:cs typeface="Arial"/>
              </a:rPr>
              <a:t>7</a:t>
            </a:r>
            <a:r>
              <a:rPr sz="2600" spc="-110" dirty="0">
                <a:latin typeface="Times New Roman"/>
                <a:cs typeface="Times New Roman"/>
              </a:rPr>
              <a:t>, </a:t>
            </a:r>
            <a:r>
              <a:rPr sz="2600" b="1" spc="-25" dirty="0">
                <a:latin typeface="Arial"/>
                <a:cs typeface="Arial"/>
              </a:rPr>
              <a:t>8</a:t>
            </a:r>
            <a:r>
              <a:rPr sz="2600" spc="-25" dirty="0">
                <a:latin typeface="Times New Roman"/>
                <a:cs typeface="Times New Roman"/>
              </a:rPr>
              <a:t>, </a:t>
            </a:r>
            <a:r>
              <a:rPr sz="2600" b="1" spc="-5" dirty="0">
                <a:latin typeface="Arial"/>
                <a:cs typeface="Arial"/>
              </a:rPr>
              <a:t>9</a:t>
            </a:r>
            <a:r>
              <a:rPr sz="2600" spc="-5" dirty="0">
                <a:latin typeface="Times New Roman"/>
                <a:cs typeface="Times New Roman"/>
              </a:rPr>
              <a:t>, </a:t>
            </a:r>
            <a:r>
              <a:rPr sz="2600" b="1" spc="-145" dirty="0">
                <a:latin typeface="Arial"/>
                <a:cs typeface="Arial"/>
              </a:rPr>
              <a:t>10</a:t>
            </a:r>
            <a:r>
              <a:rPr sz="2600" spc="-145" dirty="0">
                <a:latin typeface="Times New Roman"/>
                <a:cs typeface="Times New Roman"/>
              </a:rPr>
              <a:t>, </a:t>
            </a:r>
            <a:r>
              <a:rPr sz="2600" b="1" spc="-190" dirty="0">
                <a:latin typeface="Arial"/>
                <a:cs typeface="Arial"/>
              </a:rPr>
              <a:t>14</a:t>
            </a:r>
            <a:r>
              <a:rPr sz="2600" spc="-190" dirty="0">
                <a:latin typeface="Times New Roman"/>
                <a:cs typeface="Times New Roman"/>
              </a:rPr>
              <a:t>, </a:t>
            </a:r>
            <a:r>
              <a:rPr sz="2600" b="1" spc="-285" dirty="0">
                <a:latin typeface="Arial"/>
                <a:cs typeface="Arial"/>
              </a:rPr>
              <a:t>16</a:t>
            </a:r>
            <a:r>
              <a:rPr sz="2600" spc="-285" dirty="0">
                <a:latin typeface="Times New Roman"/>
                <a:cs typeface="Times New Roman"/>
              </a:rPr>
              <a:t>}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45" dirty="0">
                <a:latin typeface="Times New Roman"/>
                <a:cs typeface="Times New Roman"/>
              </a:rPr>
              <a:t>&gt;&gt;</a:t>
            </a:r>
            <a:r>
              <a:rPr sz="2600" spc="45" dirty="0" smtClean="0">
                <a:latin typeface="Times New Roman"/>
                <a:cs typeface="Times New Roman"/>
              </a:rPr>
              <a:t>order</a:t>
            </a:r>
            <a:r>
              <a:rPr lang="en-US" sz="2600" spc="45" dirty="0" smtClean="0">
                <a:latin typeface="Times New Roman"/>
                <a:cs typeface="Times New Roman"/>
              </a:rPr>
              <a:t>e</a:t>
            </a:r>
            <a:r>
              <a:rPr sz="2600" spc="45" dirty="0" smtClean="0">
                <a:latin typeface="Times New Roman"/>
                <a:cs typeface="Times New Roman"/>
              </a:rPr>
              <a:t>d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496561" y="2928366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2648711" y="3518915"/>
            <a:ext cx="495300" cy="495300"/>
            <a:chOff x="2648711" y="3518915"/>
            <a:chExt cx="495300" cy="495300"/>
          </a:xfrm>
        </p:grpSpPr>
        <p:sp>
          <p:nvSpPr>
            <p:cNvPr id="12" name="object 12"/>
            <p:cNvSpPr/>
            <p:nvPr/>
          </p:nvSpPr>
          <p:spPr>
            <a:xfrm>
              <a:off x="2667761" y="35379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667761" y="35379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6306311" y="3518915"/>
            <a:ext cx="495300" cy="495300"/>
            <a:chOff x="6306311" y="3518915"/>
            <a:chExt cx="495300" cy="495300"/>
          </a:xfrm>
        </p:grpSpPr>
        <p:sp>
          <p:nvSpPr>
            <p:cNvPr id="15" name="object 15"/>
            <p:cNvSpPr/>
            <p:nvPr/>
          </p:nvSpPr>
          <p:spPr>
            <a:xfrm>
              <a:off x="6325361" y="35379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599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599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199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599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325361" y="35379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599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199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599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099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1734311" y="4128515"/>
            <a:ext cx="495300" cy="495300"/>
            <a:chOff x="1734311" y="4128515"/>
            <a:chExt cx="495300" cy="495300"/>
          </a:xfrm>
        </p:grpSpPr>
        <p:sp>
          <p:nvSpPr>
            <p:cNvPr id="18" name="object 18"/>
            <p:cNvSpPr/>
            <p:nvPr/>
          </p:nvSpPr>
          <p:spPr>
            <a:xfrm>
              <a:off x="1753361" y="41475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599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199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599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753361" y="41475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599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599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199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599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902079" y="4194175"/>
            <a:ext cx="1574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-75" dirty="0"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563111" y="4128515"/>
            <a:ext cx="495300" cy="495300"/>
            <a:chOff x="3563111" y="4128515"/>
            <a:chExt cx="495300" cy="495300"/>
          </a:xfrm>
        </p:grpSpPr>
        <p:sp>
          <p:nvSpPr>
            <p:cNvPr id="22" name="object 22"/>
            <p:cNvSpPr/>
            <p:nvPr/>
          </p:nvSpPr>
          <p:spPr>
            <a:xfrm>
              <a:off x="3582161" y="41475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599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199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599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582161" y="41475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599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599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199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599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5391911" y="4128515"/>
            <a:ext cx="495300" cy="495300"/>
            <a:chOff x="5391911" y="4128515"/>
            <a:chExt cx="495300" cy="495300"/>
          </a:xfrm>
        </p:grpSpPr>
        <p:sp>
          <p:nvSpPr>
            <p:cNvPr id="25" name="object 25"/>
            <p:cNvSpPr/>
            <p:nvPr/>
          </p:nvSpPr>
          <p:spPr>
            <a:xfrm>
              <a:off x="5410961" y="41475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599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199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599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410961" y="41475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599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599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199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599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7220711" y="4128515"/>
            <a:ext cx="495300" cy="495300"/>
            <a:chOff x="7220711" y="4128515"/>
            <a:chExt cx="495300" cy="495300"/>
          </a:xfrm>
        </p:grpSpPr>
        <p:sp>
          <p:nvSpPr>
            <p:cNvPr id="28" name="object 28"/>
            <p:cNvSpPr/>
            <p:nvPr/>
          </p:nvSpPr>
          <p:spPr>
            <a:xfrm>
              <a:off x="7239761" y="41475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599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199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599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239761" y="41475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599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599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199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599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1277111" y="4738115"/>
            <a:ext cx="495300" cy="495300"/>
            <a:chOff x="1277111" y="4738115"/>
            <a:chExt cx="495300" cy="495300"/>
          </a:xfrm>
        </p:grpSpPr>
        <p:sp>
          <p:nvSpPr>
            <p:cNvPr id="31" name="object 31"/>
            <p:cNvSpPr/>
            <p:nvPr/>
          </p:nvSpPr>
          <p:spPr>
            <a:xfrm>
              <a:off x="1296161" y="47571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599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199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599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296161" y="47571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599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599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199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599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2191511" y="4738115"/>
            <a:ext cx="495300" cy="495300"/>
            <a:chOff x="2191511" y="4738115"/>
            <a:chExt cx="495300" cy="495300"/>
          </a:xfrm>
        </p:grpSpPr>
        <p:sp>
          <p:nvSpPr>
            <p:cNvPr id="34" name="object 34"/>
            <p:cNvSpPr/>
            <p:nvPr/>
          </p:nvSpPr>
          <p:spPr>
            <a:xfrm>
              <a:off x="2210561" y="47571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599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199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599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210561" y="47571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599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599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199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599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3105911" y="4738115"/>
            <a:ext cx="495300" cy="495300"/>
            <a:chOff x="3105911" y="4738115"/>
            <a:chExt cx="495300" cy="495300"/>
          </a:xfrm>
        </p:grpSpPr>
        <p:sp>
          <p:nvSpPr>
            <p:cNvPr id="37" name="object 37"/>
            <p:cNvSpPr/>
            <p:nvPr/>
          </p:nvSpPr>
          <p:spPr>
            <a:xfrm>
              <a:off x="3124961" y="47571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599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199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599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124961" y="47571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599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599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199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599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4672965" y="2654296"/>
            <a:ext cx="104139" cy="65151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365"/>
              </a:spcBef>
            </a:pPr>
            <a:r>
              <a:rPr sz="1600" spc="-305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000" i="1" spc="-500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483858" y="3126707"/>
            <a:ext cx="205104" cy="789305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99695">
              <a:lnSpc>
                <a:spcPct val="100000"/>
              </a:lnSpc>
              <a:spcBef>
                <a:spcPts val="844"/>
              </a:spcBef>
            </a:pPr>
            <a:r>
              <a:rPr sz="1600" spc="-75" dirty="0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45"/>
              </a:spcBef>
            </a:pPr>
            <a:r>
              <a:rPr sz="2000" i="1" spc="-200" dirty="0"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405508" y="4136516"/>
            <a:ext cx="1333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45" dirty="0"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735704" y="4075978"/>
            <a:ext cx="148590" cy="786765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2000" i="1" spc="-145" dirty="0">
                <a:latin typeface="Arial"/>
                <a:cs typeface="Arial"/>
              </a:rPr>
              <a:t>7</a:t>
            </a:r>
            <a:endParaRPr sz="2000">
              <a:latin typeface="Arial"/>
              <a:cs typeface="Arial"/>
            </a:endParaRPr>
          </a:p>
          <a:p>
            <a:pPr marL="26670">
              <a:lnSpc>
                <a:spcPct val="100000"/>
              </a:lnSpc>
              <a:spcBef>
                <a:spcPts val="735"/>
              </a:spcBef>
            </a:pPr>
            <a:r>
              <a:rPr sz="1600" spc="-45" dirty="0">
                <a:latin typeface="Times New Roman"/>
                <a:cs typeface="Times New Roman"/>
              </a:rPr>
              <a:t>5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558790" y="4194175"/>
            <a:ext cx="162560" cy="744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-40" dirty="0">
                <a:latin typeface="Arial"/>
                <a:cs typeface="Arial"/>
              </a:rPr>
              <a:t>8</a:t>
            </a:r>
            <a:endParaRPr sz="2000">
              <a:latin typeface="Arial"/>
              <a:cs typeface="Arial"/>
            </a:endParaRPr>
          </a:p>
          <a:p>
            <a:pPr marL="24765">
              <a:lnSpc>
                <a:spcPct val="100000"/>
              </a:lnSpc>
              <a:spcBef>
                <a:spcPts val="1340"/>
              </a:spcBef>
            </a:pPr>
            <a:r>
              <a:rPr sz="1600" spc="60" dirty="0">
                <a:latin typeface="Times New Roman"/>
                <a:cs typeface="Times New Roman"/>
              </a:rPr>
              <a:t>6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387843" y="4194175"/>
            <a:ext cx="180340" cy="744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-30" dirty="0">
                <a:latin typeface="Arial"/>
                <a:cs typeface="Arial"/>
              </a:rPr>
              <a:t>9</a:t>
            </a:r>
            <a:endParaRPr sz="2000">
              <a:latin typeface="Arial"/>
              <a:cs typeface="Arial"/>
            </a:endParaRPr>
          </a:p>
          <a:p>
            <a:pPr marL="69215">
              <a:lnSpc>
                <a:spcPct val="100000"/>
              </a:lnSpc>
              <a:spcBef>
                <a:spcPts val="1340"/>
              </a:spcBef>
            </a:pPr>
            <a:r>
              <a:rPr sz="1600" spc="-30" dirty="0">
                <a:latin typeface="Times New Roman"/>
                <a:cs typeface="Times New Roman"/>
              </a:rPr>
              <a:t>7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404874" y="4803469"/>
            <a:ext cx="240029" cy="745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spc="-275" dirty="0">
                <a:latin typeface="Arial"/>
                <a:cs typeface="Arial"/>
              </a:rPr>
              <a:t>10</a:t>
            </a:r>
            <a:endParaRPr sz="2000">
              <a:latin typeface="Arial"/>
              <a:cs typeface="Arial"/>
            </a:endParaRPr>
          </a:p>
          <a:p>
            <a:pPr marL="102870">
              <a:lnSpc>
                <a:spcPct val="100000"/>
              </a:lnSpc>
              <a:spcBef>
                <a:spcPts val="1340"/>
              </a:spcBef>
            </a:pPr>
            <a:r>
              <a:rPr sz="1600" spc="55" dirty="0">
                <a:latin typeface="Times New Roman"/>
                <a:cs typeface="Times New Roman"/>
              </a:rPr>
              <a:t>8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321179" y="4803469"/>
            <a:ext cx="234950" cy="745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spc="-295" dirty="0">
                <a:latin typeface="Arial"/>
                <a:cs typeface="Arial"/>
              </a:rPr>
              <a:t>14</a:t>
            </a:r>
            <a:endParaRPr sz="2000">
              <a:latin typeface="Arial"/>
              <a:cs typeface="Arial"/>
            </a:endParaRPr>
          </a:p>
          <a:p>
            <a:pPr marL="99695">
              <a:lnSpc>
                <a:spcPct val="100000"/>
              </a:lnSpc>
              <a:spcBef>
                <a:spcPts val="1340"/>
              </a:spcBef>
            </a:pPr>
            <a:r>
              <a:rPr sz="1600" spc="70" dirty="0">
                <a:latin typeface="Times New Roman"/>
                <a:cs typeface="Times New Roman"/>
              </a:rPr>
              <a:t>9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234054" y="4803469"/>
            <a:ext cx="294640" cy="745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spc="-275" dirty="0">
                <a:latin typeface="Arial"/>
                <a:cs typeface="Arial"/>
              </a:rPr>
              <a:t>16</a:t>
            </a:r>
            <a:endParaRPr sz="2000">
              <a:latin typeface="Arial"/>
              <a:cs typeface="Arial"/>
            </a:endParaRPr>
          </a:p>
          <a:p>
            <a:pPr marL="107314">
              <a:lnSpc>
                <a:spcPct val="100000"/>
              </a:lnSpc>
              <a:spcBef>
                <a:spcPts val="1340"/>
              </a:spcBef>
            </a:pPr>
            <a:r>
              <a:rPr sz="1600" spc="-125" dirty="0">
                <a:latin typeface="Times New Roman"/>
                <a:cs typeface="Times New Roman"/>
              </a:rPr>
              <a:t>10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824098" y="3126707"/>
            <a:ext cx="357505" cy="789305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844"/>
              </a:spcBef>
            </a:pPr>
            <a:r>
              <a:rPr sz="1600" i="1" spc="75" dirty="0">
                <a:latin typeface="Arial"/>
                <a:cs typeface="Arial"/>
              </a:rPr>
              <a:t>i</a:t>
            </a:r>
            <a:r>
              <a:rPr sz="1600" i="1" spc="-114" dirty="0">
                <a:latin typeface="Arial"/>
                <a:cs typeface="Arial"/>
              </a:rPr>
              <a:t> </a:t>
            </a:r>
            <a:r>
              <a:rPr sz="1600" spc="-30" dirty="0">
                <a:latin typeface="Times New Roman"/>
                <a:cs typeface="Times New Roman"/>
              </a:rPr>
              <a:t>=2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45"/>
              </a:spcBef>
            </a:pPr>
            <a:r>
              <a:rPr sz="2000" i="1" spc="-195" dirty="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3000" y="1828800"/>
            <a:ext cx="4724400" cy="17501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5274" y="3654534"/>
            <a:ext cx="4722125" cy="304860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71306" y="1084045"/>
            <a:ext cx="81106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75155">
              <a:lnSpc>
                <a:spcPct val="100000"/>
              </a:lnSpc>
              <a:spcBef>
                <a:spcPts val="105"/>
              </a:spcBef>
            </a:pPr>
            <a:r>
              <a:rPr lang="en-US" sz="4000" b="1" i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Heap </a:t>
            </a:r>
            <a:r>
              <a:rPr lang="en-US" sz="4000" b="1" i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en-US" sz="4000" b="1" i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pseducode</a:t>
            </a:r>
            <a:endParaRPr lang="en-US" sz="4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7322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3000" y="1524000"/>
            <a:ext cx="6086475" cy="428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2283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970533"/>
            <a:ext cx="4356100" cy="7059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2-Min </a:t>
            </a:r>
            <a:r>
              <a:rPr sz="4500" b="1" i="1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heap</a:t>
            </a:r>
            <a:r>
              <a:rPr sz="4500" b="1" i="1" spc="-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5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44500" y="1774952"/>
            <a:ext cx="8266464" cy="4438651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lang="en-US" sz="3600" spc="185" dirty="0">
                <a:latin typeface="Times New Roman"/>
                <a:cs typeface="Times New Roman"/>
              </a:rPr>
              <a:t>M</a:t>
            </a:r>
            <a:r>
              <a:rPr sz="3600" spc="185" dirty="0" smtClean="0">
                <a:latin typeface="Times New Roman"/>
                <a:cs typeface="Times New Roman"/>
              </a:rPr>
              <a:t>in-heap</a:t>
            </a:r>
            <a:r>
              <a:rPr sz="3600" spc="-100" dirty="0" smtClean="0">
                <a:latin typeface="Times New Roman"/>
                <a:cs typeface="Times New Roman"/>
              </a:rPr>
              <a:t> </a:t>
            </a:r>
            <a:r>
              <a:rPr sz="3500" spc="105" dirty="0">
                <a:latin typeface="Times New Roman"/>
                <a:cs typeface="Times New Roman"/>
              </a:rPr>
              <a:t>Definition:</a:t>
            </a:r>
            <a:endParaRPr sz="3500" dirty="0">
              <a:latin typeface="Times New Roman"/>
              <a:cs typeface="Times New Roman"/>
            </a:endParaRPr>
          </a:p>
          <a:p>
            <a:pPr marL="286385" marR="5080" indent="-180340">
              <a:lnSpc>
                <a:spcPct val="100000"/>
              </a:lnSpc>
              <a:spcBef>
                <a:spcPts val="755"/>
              </a:spcBef>
            </a:pPr>
            <a:r>
              <a:rPr sz="3000" spc="25" dirty="0">
                <a:latin typeface="Times New Roman"/>
                <a:cs typeface="Times New Roman"/>
              </a:rPr>
              <a:t>is </a:t>
            </a:r>
            <a:r>
              <a:rPr sz="3000" spc="105" dirty="0">
                <a:latin typeface="Times New Roman"/>
                <a:cs typeface="Times New Roman"/>
              </a:rPr>
              <a:t>a </a:t>
            </a:r>
            <a:r>
              <a:rPr sz="3000" spc="114" dirty="0">
                <a:latin typeface="Times New Roman"/>
                <a:cs typeface="Times New Roman"/>
              </a:rPr>
              <a:t>complete </a:t>
            </a:r>
            <a:r>
              <a:rPr sz="3000" spc="110" dirty="0">
                <a:latin typeface="Times New Roman"/>
                <a:cs typeface="Times New Roman"/>
              </a:rPr>
              <a:t>binary </a:t>
            </a:r>
            <a:r>
              <a:rPr sz="3000" spc="130" dirty="0">
                <a:latin typeface="Times New Roman"/>
                <a:cs typeface="Times New Roman"/>
              </a:rPr>
              <a:t>tree </a:t>
            </a:r>
            <a:r>
              <a:rPr sz="3000" spc="125" dirty="0">
                <a:latin typeface="Times New Roman"/>
                <a:cs typeface="Times New Roman"/>
              </a:rPr>
              <a:t>in </a:t>
            </a:r>
            <a:r>
              <a:rPr sz="3000" spc="110" dirty="0">
                <a:latin typeface="Times New Roman"/>
                <a:cs typeface="Times New Roman"/>
              </a:rPr>
              <a:t>which </a:t>
            </a:r>
            <a:r>
              <a:rPr sz="3000" spc="185" dirty="0">
                <a:latin typeface="Times New Roman"/>
                <a:cs typeface="Times New Roman"/>
              </a:rPr>
              <a:t>the </a:t>
            </a:r>
            <a:r>
              <a:rPr sz="3000" spc="70" dirty="0">
                <a:latin typeface="Times New Roman"/>
                <a:cs typeface="Times New Roman"/>
              </a:rPr>
              <a:t>value </a:t>
            </a:r>
            <a:r>
              <a:rPr sz="3000" spc="125" dirty="0">
                <a:latin typeface="Times New Roman"/>
                <a:cs typeface="Times New Roman"/>
              </a:rPr>
              <a:t>in  each</a:t>
            </a:r>
            <a:r>
              <a:rPr sz="3000" spc="-50" dirty="0">
                <a:latin typeface="Times New Roman"/>
                <a:cs typeface="Times New Roman"/>
              </a:rPr>
              <a:t> </a:t>
            </a:r>
            <a:r>
              <a:rPr sz="3000" spc="130" dirty="0">
                <a:latin typeface="Times New Roman"/>
                <a:cs typeface="Times New Roman"/>
              </a:rPr>
              <a:t>internal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spc="165" dirty="0">
                <a:latin typeface="Times New Roman"/>
                <a:cs typeface="Times New Roman"/>
              </a:rPr>
              <a:t>node</a:t>
            </a:r>
            <a:r>
              <a:rPr sz="3000" spc="-65" dirty="0">
                <a:latin typeface="Times New Roman"/>
                <a:cs typeface="Times New Roman"/>
              </a:rPr>
              <a:t> </a:t>
            </a:r>
            <a:r>
              <a:rPr sz="3000" spc="25" dirty="0">
                <a:latin typeface="Times New Roman"/>
                <a:cs typeface="Times New Roman"/>
              </a:rPr>
              <a:t>is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spc="55" dirty="0">
                <a:latin typeface="Times New Roman"/>
                <a:cs typeface="Times New Roman"/>
              </a:rPr>
              <a:t>lower</a:t>
            </a:r>
            <a:r>
              <a:rPr sz="3000" spc="-135" dirty="0">
                <a:latin typeface="Times New Roman"/>
                <a:cs typeface="Times New Roman"/>
              </a:rPr>
              <a:t> </a:t>
            </a:r>
            <a:r>
              <a:rPr sz="3000" spc="200" dirty="0">
                <a:latin typeface="Times New Roman"/>
                <a:cs typeface="Times New Roman"/>
              </a:rPr>
              <a:t>than</a:t>
            </a:r>
            <a:r>
              <a:rPr sz="3000" spc="-120" dirty="0">
                <a:latin typeface="Times New Roman"/>
                <a:cs typeface="Times New Roman"/>
              </a:rPr>
              <a:t> </a:t>
            </a:r>
            <a:r>
              <a:rPr sz="3000" spc="135" dirty="0">
                <a:latin typeface="Times New Roman"/>
                <a:cs typeface="Times New Roman"/>
              </a:rPr>
              <a:t>or</a:t>
            </a:r>
            <a:r>
              <a:rPr sz="3000" spc="-175" dirty="0">
                <a:latin typeface="Times New Roman"/>
                <a:cs typeface="Times New Roman"/>
              </a:rPr>
              <a:t> </a:t>
            </a:r>
            <a:r>
              <a:rPr sz="3000" spc="114" dirty="0">
                <a:latin typeface="Times New Roman"/>
                <a:cs typeface="Times New Roman"/>
              </a:rPr>
              <a:t>equal</a:t>
            </a:r>
            <a:r>
              <a:rPr sz="3000" spc="-30" dirty="0">
                <a:latin typeface="Times New Roman"/>
                <a:cs typeface="Times New Roman"/>
              </a:rPr>
              <a:t> </a:t>
            </a:r>
            <a:r>
              <a:rPr sz="3000" spc="145" dirty="0">
                <a:latin typeface="Times New Roman"/>
                <a:cs typeface="Times New Roman"/>
              </a:rPr>
              <a:t>to</a:t>
            </a:r>
            <a:r>
              <a:rPr sz="3000" spc="-95" dirty="0">
                <a:latin typeface="Times New Roman"/>
                <a:cs typeface="Times New Roman"/>
              </a:rPr>
              <a:t> </a:t>
            </a:r>
            <a:r>
              <a:rPr sz="3000" spc="180" dirty="0">
                <a:latin typeface="Times New Roman"/>
                <a:cs typeface="Times New Roman"/>
              </a:rPr>
              <a:t>the  </a:t>
            </a:r>
            <a:r>
              <a:rPr sz="3000" spc="65" dirty="0">
                <a:latin typeface="Times New Roman"/>
                <a:cs typeface="Times New Roman"/>
              </a:rPr>
              <a:t>values</a:t>
            </a:r>
            <a:r>
              <a:rPr sz="3000" spc="-70" dirty="0">
                <a:latin typeface="Times New Roman"/>
                <a:cs typeface="Times New Roman"/>
              </a:rPr>
              <a:t> </a:t>
            </a:r>
            <a:r>
              <a:rPr sz="3000" spc="125" dirty="0">
                <a:latin typeface="Times New Roman"/>
                <a:cs typeface="Times New Roman"/>
              </a:rPr>
              <a:t>in</a:t>
            </a:r>
            <a:r>
              <a:rPr sz="3000" spc="-80" dirty="0">
                <a:latin typeface="Times New Roman"/>
                <a:cs typeface="Times New Roman"/>
              </a:rPr>
              <a:t> </a:t>
            </a:r>
            <a:r>
              <a:rPr sz="3000" spc="185" dirty="0">
                <a:latin typeface="Times New Roman"/>
                <a:cs typeface="Times New Roman"/>
              </a:rPr>
              <a:t>the</a:t>
            </a:r>
            <a:r>
              <a:rPr sz="3000" spc="-140" dirty="0">
                <a:latin typeface="Times New Roman"/>
                <a:cs typeface="Times New Roman"/>
              </a:rPr>
              <a:t> </a:t>
            </a:r>
            <a:r>
              <a:rPr sz="3000" spc="114" dirty="0">
                <a:latin typeface="Times New Roman"/>
                <a:cs typeface="Times New Roman"/>
              </a:rPr>
              <a:t>children</a:t>
            </a:r>
            <a:r>
              <a:rPr sz="3000" spc="-120" dirty="0">
                <a:latin typeface="Times New Roman"/>
                <a:cs typeface="Times New Roman"/>
              </a:rPr>
              <a:t> </a:t>
            </a:r>
            <a:r>
              <a:rPr sz="3000" spc="25" dirty="0">
                <a:latin typeface="Times New Roman"/>
                <a:cs typeface="Times New Roman"/>
              </a:rPr>
              <a:t>of</a:t>
            </a:r>
            <a:r>
              <a:rPr sz="3000" spc="35" dirty="0">
                <a:latin typeface="Times New Roman"/>
                <a:cs typeface="Times New Roman"/>
              </a:rPr>
              <a:t> </a:t>
            </a:r>
            <a:r>
              <a:rPr sz="3000" spc="195" dirty="0">
                <a:latin typeface="Times New Roman"/>
                <a:cs typeface="Times New Roman"/>
              </a:rPr>
              <a:t>that</a:t>
            </a:r>
            <a:r>
              <a:rPr sz="3000" spc="-80" dirty="0">
                <a:latin typeface="Times New Roman"/>
                <a:cs typeface="Times New Roman"/>
              </a:rPr>
              <a:t> </a:t>
            </a:r>
            <a:r>
              <a:rPr sz="3000" spc="135" dirty="0">
                <a:latin typeface="Times New Roman"/>
                <a:cs typeface="Times New Roman"/>
              </a:rPr>
              <a:t>node.</a:t>
            </a:r>
            <a:endParaRPr sz="3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sz="3500" spc="145" dirty="0">
                <a:latin typeface="Times New Roman"/>
                <a:cs typeface="Times New Roman"/>
              </a:rPr>
              <a:t>Min-heap</a:t>
            </a:r>
            <a:r>
              <a:rPr sz="3500" spc="-180" dirty="0">
                <a:latin typeface="Times New Roman"/>
                <a:cs typeface="Times New Roman"/>
              </a:rPr>
              <a:t> </a:t>
            </a:r>
            <a:r>
              <a:rPr sz="3500" spc="125" dirty="0">
                <a:latin typeface="Times New Roman"/>
                <a:cs typeface="Times New Roman"/>
              </a:rPr>
              <a:t>property:</a:t>
            </a:r>
            <a:endParaRPr sz="3500" dirty="0">
              <a:latin typeface="Times New Roman"/>
              <a:cs typeface="Times New Roman"/>
            </a:endParaRPr>
          </a:p>
          <a:p>
            <a:pPr marL="286385" marR="1264920" indent="-274320">
              <a:lnSpc>
                <a:spcPct val="100699"/>
              </a:lnSpc>
              <a:spcBef>
                <a:spcPts val="695"/>
              </a:spcBef>
              <a:buClr>
                <a:srgbClr val="0AD0D9"/>
              </a:buClr>
              <a:buSzPct val="94642"/>
              <a:buFont typeface="Wingdings"/>
              <a:buChar char=""/>
              <a:tabLst>
                <a:tab pos="287020" algn="l"/>
              </a:tabLst>
            </a:pPr>
            <a:r>
              <a:rPr sz="2800" spc="100" dirty="0">
                <a:latin typeface="Times New Roman"/>
                <a:cs typeface="Times New Roman"/>
              </a:rPr>
              <a:t>The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20" dirty="0">
                <a:latin typeface="Times New Roman"/>
                <a:cs typeface="Times New Roman"/>
              </a:rPr>
              <a:t>key</a:t>
            </a:r>
            <a:r>
              <a:rPr sz="2800" spc="-135" dirty="0">
                <a:latin typeface="Times New Roman"/>
                <a:cs typeface="Times New Roman"/>
              </a:rPr>
              <a:t> </a:t>
            </a:r>
            <a:r>
              <a:rPr sz="2800" spc="20" dirty="0">
                <a:latin typeface="Times New Roman"/>
                <a:cs typeface="Times New Roman"/>
              </a:rPr>
              <a:t>of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95" dirty="0">
                <a:latin typeface="Times New Roman"/>
                <a:cs typeface="Times New Roman"/>
              </a:rPr>
              <a:t>a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155" dirty="0">
                <a:latin typeface="Times New Roman"/>
                <a:cs typeface="Times New Roman"/>
              </a:rPr>
              <a:t>node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25" dirty="0">
                <a:latin typeface="Times New Roman"/>
                <a:cs typeface="Times New Roman"/>
              </a:rPr>
              <a:t>is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Times New Roman"/>
                <a:cs typeface="Times New Roman"/>
              </a:rPr>
              <a:t>&lt;=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185" dirty="0">
                <a:latin typeface="Times New Roman"/>
                <a:cs typeface="Times New Roman"/>
              </a:rPr>
              <a:t>than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170" dirty="0">
                <a:latin typeface="Times New Roman"/>
                <a:cs typeface="Times New Roman"/>
              </a:rPr>
              <a:t>the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25" dirty="0">
                <a:latin typeface="Times New Roman"/>
                <a:cs typeface="Times New Roman"/>
              </a:rPr>
              <a:t>keys</a:t>
            </a:r>
            <a:r>
              <a:rPr sz="2800" spc="-130" dirty="0">
                <a:latin typeface="Times New Roman"/>
                <a:cs typeface="Times New Roman"/>
              </a:rPr>
              <a:t> </a:t>
            </a:r>
            <a:r>
              <a:rPr sz="2800" spc="20" dirty="0">
                <a:latin typeface="Times New Roman"/>
                <a:cs typeface="Times New Roman"/>
              </a:rPr>
              <a:t>of</a:t>
            </a:r>
            <a:r>
              <a:rPr sz="2800" spc="65" dirty="0">
                <a:latin typeface="Times New Roman"/>
                <a:cs typeface="Times New Roman"/>
              </a:rPr>
              <a:t> </a:t>
            </a:r>
            <a:r>
              <a:rPr sz="2800" spc="80" dirty="0" smtClean="0">
                <a:latin typeface="Times New Roman"/>
                <a:cs typeface="Times New Roman"/>
              </a:rPr>
              <a:t>its</a:t>
            </a:r>
            <a:r>
              <a:rPr lang="en-US" sz="2800" spc="80" dirty="0" smtClean="0">
                <a:latin typeface="Times New Roman"/>
                <a:cs typeface="Times New Roman"/>
              </a:rPr>
              <a:t> </a:t>
            </a:r>
            <a:r>
              <a:rPr sz="2800" spc="95" dirty="0" smtClean="0">
                <a:latin typeface="Times New Roman"/>
                <a:cs typeface="Times New Roman"/>
              </a:rPr>
              <a:t>children</a:t>
            </a:r>
            <a:r>
              <a:rPr sz="2800" spc="95" dirty="0"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85887" y="5930268"/>
            <a:ext cx="3516431" cy="599438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494"/>
            <a:ext cx="6108700" cy="7059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 </a:t>
            </a:r>
            <a:r>
              <a:rPr sz="4500" b="1" i="1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heap</a:t>
            </a:r>
            <a:r>
              <a:rPr sz="4500" b="1" i="1" spc="-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500" b="1" i="1" spc="-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85800" y="2076894"/>
            <a:ext cx="4817110" cy="2261870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20"/>
              </a:spcBef>
              <a:buClr>
                <a:srgbClr val="0AD0D9"/>
              </a:buClr>
              <a:buSzPct val="93750"/>
              <a:buFont typeface="Wingdings" panose="05000000000000000000" pitchFamily="2" charset="2"/>
              <a:buChar char="q"/>
              <a:tabLst>
                <a:tab pos="287020" algn="l"/>
              </a:tabLst>
            </a:pPr>
            <a:r>
              <a:rPr sz="2400" spc="-114" dirty="0">
                <a:latin typeface="Times New Roman"/>
                <a:cs typeface="Times New Roman"/>
              </a:rPr>
              <a:t>A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heap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can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be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stored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as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140" dirty="0">
                <a:latin typeface="Times New Roman"/>
                <a:cs typeface="Times New Roman"/>
              </a:rPr>
              <a:t>an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array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i="1" spc="-160" dirty="0">
                <a:latin typeface="Arial"/>
                <a:cs typeface="Arial"/>
              </a:rPr>
              <a:t>A</a:t>
            </a:r>
            <a:r>
              <a:rPr sz="2400" spc="-160" dirty="0"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  <a:p>
            <a:pPr marL="748030" lvl="1" indent="-342900">
              <a:lnSpc>
                <a:spcPct val="100000"/>
              </a:lnSpc>
              <a:spcBef>
                <a:spcPts val="1025"/>
              </a:spcBef>
              <a:buClr>
                <a:srgbClr val="0E6EC5"/>
              </a:buClr>
              <a:buSzPct val="85000"/>
              <a:buFont typeface="Wingdings" panose="05000000000000000000" pitchFamily="2" charset="2"/>
              <a:buChar char="v"/>
              <a:tabLst>
                <a:tab pos="652780" algn="l"/>
                <a:tab pos="653415" algn="l"/>
              </a:tabLst>
            </a:pPr>
            <a:r>
              <a:rPr sz="2000" spc="50" dirty="0">
                <a:latin typeface="Times New Roman"/>
                <a:cs typeface="Times New Roman"/>
              </a:rPr>
              <a:t>Root </a:t>
            </a:r>
            <a:r>
              <a:rPr sz="2000" spc="15" dirty="0">
                <a:latin typeface="Times New Roman"/>
                <a:cs typeface="Times New Roman"/>
              </a:rPr>
              <a:t>of </a:t>
            </a:r>
            <a:r>
              <a:rPr sz="2000" spc="90" dirty="0">
                <a:latin typeface="Times New Roman"/>
                <a:cs typeface="Times New Roman"/>
              </a:rPr>
              <a:t>tree</a:t>
            </a:r>
            <a:r>
              <a:rPr sz="2000" spc="-300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Times New Roman"/>
                <a:cs typeface="Times New Roman"/>
              </a:rPr>
              <a:t>is </a:t>
            </a:r>
            <a:r>
              <a:rPr sz="2000" dirty="0" smtClean="0">
                <a:latin typeface="Comic Sans MS"/>
                <a:cs typeface="Comic Sans MS"/>
              </a:rPr>
              <a:t>A[</a:t>
            </a:r>
            <a:r>
              <a:rPr lang="en-US" sz="2000" dirty="0" smtClean="0">
                <a:latin typeface="Comic Sans MS"/>
                <a:cs typeface="Comic Sans MS"/>
              </a:rPr>
              <a:t>1</a:t>
            </a:r>
            <a:r>
              <a:rPr sz="2000" dirty="0" smtClean="0">
                <a:latin typeface="Comic Sans MS"/>
                <a:cs typeface="Comic Sans MS"/>
              </a:rPr>
              <a:t>]</a:t>
            </a:r>
            <a:endParaRPr sz="2000" dirty="0">
              <a:latin typeface="Comic Sans MS"/>
              <a:cs typeface="Comic Sans MS"/>
            </a:endParaRPr>
          </a:p>
          <a:p>
            <a:pPr marL="748030" lvl="1" indent="-342900">
              <a:lnSpc>
                <a:spcPct val="100000"/>
              </a:lnSpc>
              <a:spcBef>
                <a:spcPts val="960"/>
              </a:spcBef>
              <a:buClr>
                <a:srgbClr val="0E6EC5"/>
              </a:buClr>
              <a:buSzPct val="85000"/>
              <a:buFont typeface="Wingdings" panose="05000000000000000000" pitchFamily="2" charset="2"/>
              <a:buChar char="v"/>
              <a:tabLst>
                <a:tab pos="652780" algn="l"/>
                <a:tab pos="653415" algn="l"/>
              </a:tabLst>
            </a:pPr>
            <a:r>
              <a:rPr sz="2000" spc="20" dirty="0">
                <a:latin typeface="Times New Roman"/>
                <a:cs typeface="Times New Roman"/>
              </a:rPr>
              <a:t>Left </a:t>
            </a:r>
            <a:r>
              <a:rPr sz="2000" spc="65" dirty="0">
                <a:latin typeface="Times New Roman"/>
                <a:cs typeface="Times New Roman"/>
              </a:rPr>
              <a:t>child </a:t>
            </a:r>
            <a:r>
              <a:rPr sz="2000" spc="15" dirty="0">
                <a:latin typeface="Times New Roman"/>
                <a:cs typeface="Times New Roman"/>
              </a:rPr>
              <a:t>of </a:t>
            </a:r>
            <a:r>
              <a:rPr sz="2000" dirty="0">
                <a:latin typeface="Comic Sans MS"/>
                <a:cs typeface="Comic Sans MS"/>
              </a:rPr>
              <a:t>A[i] =</a:t>
            </a:r>
            <a:r>
              <a:rPr sz="2000" spc="-220" dirty="0">
                <a:latin typeface="Comic Sans MS"/>
                <a:cs typeface="Comic Sans MS"/>
              </a:rPr>
              <a:t> </a:t>
            </a:r>
            <a:r>
              <a:rPr sz="2000" spc="-5" dirty="0" smtClean="0">
                <a:latin typeface="Comic Sans MS"/>
                <a:cs typeface="Comic Sans MS"/>
              </a:rPr>
              <a:t>A[2i]</a:t>
            </a:r>
            <a:endParaRPr sz="2000" dirty="0">
              <a:latin typeface="Comic Sans MS"/>
              <a:cs typeface="Comic Sans MS"/>
            </a:endParaRPr>
          </a:p>
          <a:p>
            <a:pPr marL="748030" lvl="1" indent="-342900">
              <a:lnSpc>
                <a:spcPct val="100000"/>
              </a:lnSpc>
              <a:spcBef>
                <a:spcPts val="960"/>
              </a:spcBef>
              <a:buClr>
                <a:srgbClr val="0E6EC5"/>
              </a:buClr>
              <a:buSzPct val="85000"/>
              <a:buFont typeface="Wingdings" panose="05000000000000000000" pitchFamily="2" charset="2"/>
              <a:buChar char="v"/>
              <a:tabLst>
                <a:tab pos="652780" algn="l"/>
                <a:tab pos="653415" algn="l"/>
              </a:tabLst>
            </a:pPr>
            <a:r>
              <a:rPr sz="2000" spc="45" dirty="0">
                <a:latin typeface="Times New Roman"/>
                <a:cs typeface="Times New Roman"/>
              </a:rPr>
              <a:t>Right </a:t>
            </a:r>
            <a:r>
              <a:rPr sz="2000" spc="65" dirty="0">
                <a:latin typeface="Times New Roman"/>
                <a:cs typeface="Times New Roman"/>
              </a:rPr>
              <a:t>child </a:t>
            </a:r>
            <a:r>
              <a:rPr sz="2000" spc="15" dirty="0">
                <a:latin typeface="Times New Roman"/>
                <a:cs typeface="Times New Roman"/>
              </a:rPr>
              <a:t>of </a:t>
            </a:r>
            <a:r>
              <a:rPr sz="2000" dirty="0">
                <a:latin typeface="Comic Sans MS"/>
                <a:cs typeface="Comic Sans MS"/>
              </a:rPr>
              <a:t>A[i] = A[2i +</a:t>
            </a:r>
            <a:r>
              <a:rPr sz="2000" spc="-270" dirty="0">
                <a:latin typeface="Comic Sans MS"/>
                <a:cs typeface="Comic Sans MS"/>
              </a:rPr>
              <a:t> </a:t>
            </a:r>
            <a:r>
              <a:rPr lang="en-US" sz="2000" dirty="0">
                <a:latin typeface="Comic Sans MS"/>
                <a:cs typeface="Comic Sans MS"/>
              </a:rPr>
              <a:t>1</a:t>
            </a:r>
            <a:r>
              <a:rPr sz="2000" dirty="0" smtClean="0">
                <a:latin typeface="Comic Sans MS"/>
                <a:cs typeface="Comic Sans MS"/>
              </a:rPr>
              <a:t>]</a:t>
            </a:r>
            <a:endParaRPr sz="2000" dirty="0">
              <a:latin typeface="Comic Sans MS"/>
              <a:cs typeface="Comic Sans MS"/>
            </a:endParaRPr>
          </a:p>
          <a:p>
            <a:pPr marL="748665" lvl="1" indent="-342900">
              <a:lnSpc>
                <a:spcPct val="100000"/>
              </a:lnSpc>
              <a:spcBef>
                <a:spcPts val="960"/>
              </a:spcBef>
              <a:buClr>
                <a:srgbClr val="0E6EC5"/>
              </a:buClr>
              <a:buSzPct val="85000"/>
              <a:buFont typeface="Wingdings" panose="05000000000000000000" pitchFamily="2" charset="2"/>
              <a:buChar char="v"/>
              <a:tabLst>
                <a:tab pos="652780" algn="l"/>
              </a:tabLst>
            </a:pPr>
            <a:r>
              <a:rPr lang="en-US" sz="2000" spc="90" dirty="0">
                <a:latin typeface="Times New Roman"/>
                <a:cs typeface="Times New Roman"/>
              </a:rPr>
              <a:t>Parent </a:t>
            </a:r>
            <a:r>
              <a:rPr lang="en-US" sz="2000" spc="15" dirty="0">
                <a:latin typeface="Times New Roman"/>
                <a:cs typeface="Times New Roman"/>
              </a:rPr>
              <a:t>of </a:t>
            </a:r>
            <a:r>
              <a:rPr lang="en-US" sz="2000" dirty="0">
                <a:latin typeface="Comic Sans MS"/>
                <a:cs typeface="Comic Sans MS"/>
              </a:rPr>
              <a:t>A[</a:t>
            </a:r>
            <a:r>
              <a:rPr lang="en-US" sz="2000" dirty="0" err="1">
                <a:latin typeface="Comic Sans MS"/>
                <a:cs typeface="Comic Sans MS"/>
              </a:rPr>
              <a:t>i</a:t>
            </a:r>
            <a:r>
              <a:rPr lang="en-US" sz="2000" dirty="0">
                <a:latin typeface="Comic Sans MS"/>
                <a:cs typeface="Comic Sans MS"/>
              </a:rPr>
              <a:t>] = </a:t>
            </a:r>
            <a:r>
              <a:rPr lang="en-US" sz="2000" spc="-5" dirty="0">
                <a:latin typeface="Comic Sans MS"/>
                <a:cs typeface="Comic Sans MS"/>
              </a:rPr>
              <a:t>A[ </a:t>
            </a:r>
            <a:r>
              <a:rPr lang="en-US" sz="2000" spc="-5" dirty="0">
                <a:latin typeface="Symbol"/>
                <a:cs typeface="Symbol"/>
              </a:rPr>
              <a:t></a:t>
            </a:r>
            <a:r>
              <a:rPr lang="en-US" sz="2000" spc="-5" dirty="0" err="1">
                <a:latin typeface="Comic Sans MS"/>
                <a:cs typeface="Comic Sans MS"/>
              </a:rPr>
              <a:t>i</a:t>
            </a:r>
            <a:r>
              <a:rPr lang="en-US" sz="2000" spc="-5" dirty="0">
                <a:latin typeface="Comic Sans MS"/>
                <a:cs typeface="Comic Sans MS"/>
              </a:rPr>
              <a:t>/2</a:t>
            </a:r>
            <a:r>
              <a:rPr lang="en-US" sz="2000" spc="-5" dirty="0">
                <a:latin typeface="Symbol"/>
                <a:cs typeface="Symbol"/>
              </a:rPr>
              <a:t></a:t>
            </a:r>
            <a:r>
              <a:rPr lang="en-US" sz="2000" spc="-13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Comic Sans MS"/>
                <a:cs typeface="Comic Sans MS"/>
              </a:rPr>
              <a:t>]</a:t>
            </a:r>
            <a:endParaRPr lang="en-US" sz="2000" dirty="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536685" y="6517944"/>
            <a:ext cx="1625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5" dirty="0">
                <a:solidFill>
                  <a:srgbClr val="045C75"/>
                </a:solidFill>
                <a:latin typeface="Times New Roman"/>
                <a:cs typeface="Times New Roman"/>
              </a:rPr>
              <a:t>33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73762" y="1295400"/>
            <a:ext cx="365087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sz="4500" b="1" i="1" spc="-9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5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Heap</a:t>
            </a:r>
          </a:p>
        </p:txBody>
      </p:sp>
      <p:sp>
        <p:nvSpPr>
          <p:cNvPr id="9" name="object 9"/>
          <p:cNvSpPr/>
          <p:nvPr/>
        </p:nvSpPr>
        <p:spPr>
          <a:xfrm>
            <a:off x="3733800" y="28194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4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4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5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5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889375" y="2921634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19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971800" y="37338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5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5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4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4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127375" y="3836289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572000" y="37338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5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5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4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4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727575" y="3836289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16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429000" y="48768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5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5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4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4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584575" y="4978984"/>
            <a:ext cx="1403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286000" y="49530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5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5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4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4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517394" y="5055184"/>
            <a:ext cx="1403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191000" y="48768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5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5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4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4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346575" y="4978984"/>
            <a:ext cx="1403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7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667000" y="3276600"/>
            <a:ext cx="2133600" cy="1676400"/>
          </a:xfrm>
          <a:custGeom>
            <a:avLst/>
            <a:gdLst/>
            <a:ahLst/>
            <a:cxnLst/>
            <a:rect l="l" t="t" r="r" b="b"/>
            <a:pathLst>
              <a:path w="2133600" h="1676400">
                <a:moveTo>
                  <a:pt x="1143000" y="0"/>
                </a:moveTo>
                <a:lnTo>
                  <a:pt x="762000" y="533400"/>
                </a:lnTo>
              </a:path>
              <a:path w="2133600" h="1676400">
                <a:moveTo>
                  <a:pt x="457200" y="990600"/>
                </a:moveTo>
                <a:lnTo>
                  <a:pt x="0" y="1676400"/>
                </a:lnTo>
              </a:path>
              <a:path w="2133600" h="1676400">
                <a:moveTo>
                  <a:pt x="762000" y="990600"/>
                </a:moveTo>
                <a:lnTo>
                  <a:pt x="990600" y="1600200"/>
                </a:lnTo>
              </a:path>
              <a:path w="2133600" h="1676400">
                <a:moveTo>
                  <a:pt x="1600200" y="0"/>
                </a:moveTo>
                <a:lnTo>
                  <a:pt x="1981200" y="533400"/>
                </a:lnTo>
              </a:path>
              <a:path w="2133600" h="1676400">
                <a:moveTo>
                  <a:pt x="2133600" y="990600"/>
                </a:moveTo>
                <a:lnTo>
                  <a:pt x="1828800" y="1600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2894076" y="5637276"/>
          <a:ext cx="2293620" cy="3703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1645"/>
                <a:gridCol w="445135"/>
                <a:gridCol w="457200"/>
                <a:gridCol w="316230"/>
                <a:gridCol w="304800"/>
                <a:gridCol w="308610"/>
              </a:tblGrid>
              <a:tr h="37033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3" name="object 23"/>
          <p:cNvSpPr txBox="1"/>
          <p:nvPr/>
        </p:nvSpPr>
        <p:spPr>
          <a:xfrm>
            <a:off x="3584575" y="6198819"/>
            <a:ext cx="768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Array</a:t>
            </a:r>
            <a:r>
              <a:rPr sz="1800" spc="-1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51027" y="1488949"/>
            <a:ext cx="508914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 Heap </a:t>
            </a:r>
            <a:r>
              <a:rPr sz="4500" b="1" i="1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  <a:r>
              <a:rPr sz="4500" b="1" i="1" spc="-1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5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9" name="object 9"/>
          <p:cNvSpPr/>
          <p:nvPr/>
        </p:nvSpPr>
        <p:spPr>
          <a:xfrm>
            <a:off x="3733800" y="28194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4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4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5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5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889375" y="2921634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19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971800" y="37338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5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5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4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4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127375" y="383628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572000" y="37338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5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5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4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4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727575" y="3836289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16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429000" y="48768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5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5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4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4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584575" y="4978984"/>
            <a:ext cx="1403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286000" y="49530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5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5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4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4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517394" y="5055184"/>
            <a:ext cx="254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12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191000" y="48768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5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5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4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4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359655" y="4986604"/>
            <a:ext cx="1403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7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667000" y="3276600"/>
            <a:ext cx="2133600" cy="1676400"/>
          </a:xfrm>
          <a:custGeom>
            <a:avLst/>
            <a:gdLst/>
            <a:ahLst/>
            <a:cxnLst/>
            <a:rect l="l" t="t" r="r" b="b"/>
            <a:pathLst>
              <a:path w="2133600" h="1676400">
                <a:moveTo>
                  <a:pt x="1143000" y="0"/>
                </a:moveTo>
                <a:lnTo>
                  <a:pt x="762000" y="533400"/>
                </a:lnTo>
              </a:path>
              <a:path w="2133600" h="1676400">
                <a:moveTo>
                  <a:pt x="457200" y="990600"/>
                </a:moveTo>
                <a:lnTo>
                  <a:pt x="0" y="1676400"/>
                </a:lnTo>
              </a:path>
              <a:path w="2133600" h="1676400">
                <a:moveTo>
                  <a:pt x="762000" y="990600"/>
                </a:moveTo>
                <a:lnTo>
                  <a:pt x="990600" y="1600200"/>
                </a:lnTo>
              </a:path>
              <a:path w="2133600" h="1676400">
                <a:moveTo>
                  <a:pt x="1600200" y="0"/>
                </a:moveTo>
                <a:lnTo>
                  <a:pt x="1981200" y="533400"/>
                </a:lnTo>
              </a:path>
              <a:path w="2133600" h="1676400">
                <a:moveTo>
                  <a:pt x="2133600" y="990600"/>
                </a:moveTo>
                <a:lnTo>
                  <a:pt x="1828800" y="1600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10497" y="1524000"/>
            <a:ext cx="501294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 Heap </a:t>
            </a:r>
            <a:r>
              <a:rPr sz="4500" b="1" i="1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  <a:r>
              <a:rPr sz="4500" b="1" i="1" spc="-1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5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9" name="object 9"/>
          <p:cNvSpPr/>
          <p:nvPr/>
        </p:nvSpPr>
        <p:spPr>
          <a:xfrm>
            <a:off x="3733800" y="28194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4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4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5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5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889375" y="2921634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971800" y="37338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5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5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4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4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127375" y="3836289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19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572000" y="37338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5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5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4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4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727575" y="383628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7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429000" y="48768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5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5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4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4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584575" y="4978984"/>
            <a:ext cx="1403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286000" y="49530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5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5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4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4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517394" y="5055184"/>
            <a:ext cx="254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12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191000" y="48768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5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5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4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4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359655" y="4986604"/>
            <a:ext cx="254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16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667000" y="3276600"/>
            <a:ext cx="2133600" cy="1676400"/>
          </a:xfrm>
          <a:custGeom>
            <a:avLst/>
            <a:gdLst/>
            <a:ahLst/>
            <a:cxnLst/>
            <a:rect l="l" t="t" r="r" b="b"/>
            <a:pathLst>
              <a:path w="2133600" h="1676400">
                <a:moveTo>
                  <a:pt x="1143000" y="0"/>
                </a:moveTo>
                <a:lnTo>
                  <a:pt x="762000" y="533400"/>
                </a:lnTo>
              </a:path>
              <a:path w="2133600" h="1676400">
                <a:moveTo>
                  <a:pt x="457200" y="990600"/>
                </a:moveTo>
                <a:lnTo>
                  <a:pt x="0" y="1676400"/>
                </a:lnTo>
              </a:path>
              <a:path w="2133600" h="1676400">
                <a:moveTo>
                  <a:pt x="762000" y="990600"/>
                </a:moveTo>
                <a:lnTo>
                  <a:pt x="990600" y="1600200"/>
                </a:lnTo>
              </a:path>
              <a:path w="2133600" h="1676400">
                <a:moveTo>
                  <a:pt x="1600200" y="0"/>
                </a:moveTo>
                <a:lnTo>
                  <a:pt x="1981200" y="533400"/>
                </a:lnTo>
              </a:path>
              <a:path w="2133600" h="1676400">
                <a:moveTo>
                  <a:pt x="2133600" y="990600"/>
                </a:moveTo>
                <a:lnTo>
                  <a:pt x="1828800" y="1600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89127" y="1350772"/>
            <a:ext cx="5402073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 Heap phase 1</a:t>
            </a:r>
          </a:p>
        </p:txBody>
      </p:sp>
      <p:sp>
        <p:nvSpPr>
          <p:cNvPr id="9" name="object 9"/>
          <p:cNvSpPr/>
          <p:nvPr/>
        </p:nvSpPr>
        <p:spPr>
          <a:xfrm>
            <a:off x="3733800" y="28194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4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4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5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5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889375" y="2921634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971800" y="37338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5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5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4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4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127375" y="383628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572000" y="37338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5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5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4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4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727575" y="383628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7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429000" y="48768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5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5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4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4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584575" y="4978984"/>
            <a:ext cx="254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19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286000" y="49530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5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5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4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4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517394" y="5055184"/>
            <a:ext cx="254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12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191000" y="48768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5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5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4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4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359655" y="4986604"/>
            <a:ext cx="254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16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667000" y="3276600"/>
            <a:ext cx="2133600" cy="1676400"/>
          </a:xfrm>
          <a:custGeom>
            <a:avLst/>
            <a:gdLst/>
            <a:ahLst/>
            <a:cxnLst/>
            <a:rect l="l" t="t" r="r" b="b"/>
            <a:pathLst>
              <a:path w="2133600" h="1676400">
                <a:moveTo>
                  <a:pt x="1143000" y="0"/>
                </a:moveTo>
                <a:lnTo>
                  <a:pt x="762000" y="533400"/>
                </a:lnTo>
              </a:path>
              <a:path w="2133600" h="1676400">
                <a:moveTo>
                  <a:pt x="457200" y="990600"/>
                </a:moveTo>
                <a:lnTo>
                  <a:pt x="0" y="1676400"/>
                </a:lnTo>
              </a:path>
              <a:path w="2133600" h="1676400">
                <a:moveTo>
                  <a:pt x="762000" y="990600"/>
                </a:moveTo>
                <a:lnTo>
                  <a:pt x="990600" y="1600200"/>
                </a:lnTo>
              </a:path>
              <a:path w="2133600" h="1676400">
                <a:moveTo>
                  <a:pt x="1600200" y="0"/>
                </a:moveTo>
                <a:lnTo>
                  <a:pt x="1981200" y="533400"/>
                </a:lnTo>
              </a:path>
              <a:path w="2133600" h="1676400">
                <a:moveTo>
                  <a:pt x="2133600" y="990600"/>
                </a:moveTo>
                <a:lnTo>
                  <a:pt x="1828800" y="1600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365750" y="5948273"/>
            <a:ext cx="155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40" dirty="0">
                <a:latin typeface="Times New Roman"/>
                <a:cs typeface="Times New Roman"/>
              </a:rPr>
              <a:t>1</a:t>
            </a:r>
            <a:r>
              <a:rPr sz="1800" spc="10" dirty="0">
                <a:latin typeface="Times New Roman"/>
                <a:cs typeface="Times New Roman"/>
              </a:rPr>
              <a:t>,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98627" y="1297428"/>
            <a:ext cx="539394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 Heap </a:t>
            </a:r>
            <a:r>
              <a:rPr sz="4500" b="1" i="1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  <a:r>
              <a:rPr sz="4500" b="1" i="1" spc="-1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5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9" name="object 9"/>
          <p:cNvSpPr/>
          <p:nvPr/>
        </p:nvSpPr>
        <p:spPr>
          <a:xfrm>
            <a:off x="3733800" y="28194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4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4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5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5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889375" y="2921634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16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971800" y="37338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5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5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4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4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127375" y="383628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572000" y="37338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5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5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4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4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727575" y="383628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7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429000" y="48768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5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5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4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4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584575" y="4978984"/>
            <a:ext cx="254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19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286000" y="49530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5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5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4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4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517394" y="5055184"/>
            <a:ext cx="254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12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667000" y="3276600"/>
            <a:ext cx="1981200" cy="1676400"/>
          </a:xfrm>
          <a:custGeom>
            <a:avLst/>
            <a:gdLst/>
            <a:ahLst/>
            <a:cxnLst/>
            <a:rect l="l" t="t" r="r" b="b"/>
            <a:pathLst>
              <a:path w="1981200" h="1676400">
                <a:moveTo>
                  <a:pt x="1143000" y="0"/>
                </a:moveTo>
                <a:lnTo>
                  <a:pt x="762000" y="533400"/>
                </a:lnTo>
              </a:path>
              <a:path w="1981200" h="1676400">
                <a:moveTo>
                  <a:pt x="457200" y="990600"/>
                </a:moveTo>
                <a:lnTo>
                  <a:pt x="0" y="1676400"/>
                </a:lnTo>
              </a:path>
              <a:path w="1981200" h="1676400">
                <a:moveTo>
                  <a:pt x="762000" y="990600"/>
                </a:moveTo>
                <a:lnTo>
                  <a:pt x="990600" y="1600200"/>
                </a:lnTo>
              </a:path>
              <a:path w="1981200" h="1676400">
                <a:moveTo>
                  <a:pt x="1600200" y="0"/>
                </a:moveTo>
                <a:lnTo>
                  <a:pt x="1981200" y="5334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785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49891" y="1984468"/>
            <a:ext cx="4819650" cy="33670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74827" y="1422400"/>
            <a:ext cx="539394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 Heap </a:t>
            </a:r>
            <a:r>
              <a:rPr sz="4500" b="1" i="1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  <a:r>
              <a:rPr sz="4500" b="1" i="1" spc="-1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5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9" name="object 9"/>
          <p:cNvSpPr/>
          <p:nvPr/>
        </p:nvSpPr>
        <p:spPr>
          <a:xfrm>
            <a:off x="3733800" y="28194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4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4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5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5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889375" y="2921634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971800" y="37338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5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5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4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4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127375" y="3836289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16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572000" y="37338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5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5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4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4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727575" y="383628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7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429000" y="48768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5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5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4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4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584575" y="4978984"/>
            <a:ext cx="254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19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286000" y="49530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5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5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4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4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517394" y="5055184"/>
            <a:ext cx="254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12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667000" y="3276600"/>
            <a:ext cx="1981200" cy="1676400"/>
          </a:xfrm>
          <a:custGeom>
            <a:avLst/>
            <a:gdLst/>
            <a:ahLst/>
            <a:cxnLst/>
            <a:rect l="l" t="t" r="r" b="b"/>
            <a:pathLst>
              <a:path w="1981200" h="1676400">
                <a:moveTo>
                  <a:pt x="1143000" y="0"/>
                </a:moveTo>
                <a:lnTo>
                  <a:pt x="762000" y="533400"/>
                </a:lnTo>
              </a:path>
              <a:path w="1981200" h="1676400">
                <a:moveTo>
                  <a:pt x="457200" y="990600"/>
                </a:moveTo>
                <a:lnTo>
                  <a:pt x="0" y="1676400"/>
                </a:lnTo>
              </a:path>
              <a:path w="1981200" h="1676400">
                <a:moveTo>
                  <a:pt x="762000" y="990600"/>
                </a:moveTo>
                <a:lnTo>
                  <a:pt x="990600" y="1600200"/>
                </a:lnTo>
              </a:path>
              <a:path w="1981200" h="1676400">
                <a:moveTo>
                  <a:pt x="1600200" y="0"/>
                </a:moveTo>
                <a:lnTo>
                  <a:pt x="1981200" y="5334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74827" y="1380419"/>
            <a:ext cx="5393945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 Heap </a:t>
            </a:r>
            <a:r>
              <a:rPr sz="4500" b="1" i="1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  <a:r>
              <a:rPr sz="4500" b="1" i="1" spc="-1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5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9" name="object 9"/>
          <p:cNvSpPr/>
          <p:nvPr/>
        </p:nvSpPr>
        <p:spPr>
          <a:xfrm>
            <a:off x="3733800" y="28194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4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4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5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5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889375" y="2921634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971800" y="37338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5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5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4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4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127375" y="3836289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572000" y="37338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5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5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4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4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727575" y="383628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7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429000" y="48768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5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5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4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4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584575" y="4978984"/>
            <a:ext cx="254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19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286000" y="49530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5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5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4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4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517394" y="5055184"/>
            <a:ext cx="254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16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667000" y="3276600"/>
            <a:ext cx="1981200" cy="1676400"/>
          </a:xfrm>
          <a:custGeom>
            <a:avLst/>
            <a:gdLst/>
            <a:ahLst/>
            <a:cxnLst/>
            <a:rect l="l" t="t" r="r" b="b"/>
            <a:pathLst>
              <a:path w="1981200" h="1676400">
                <a:moveTo>
                  <a:pt x="1143000" y="0"/>
                </a:moveTo>
                <a:lnTo>
                  <a:pt x="762000" y="533400"/>
                </a:lnTo>
              </a:path>
              <a:path w="1981200" h="1676400">
                <a:moveTo>
                  <a:pt x="457200" y="990600"/>
                </a:moveTo>
                <a:lnTo>
                  <a:pt x="0" y="1676400"/>
                </a:lnTo>
              </a:path>
              <a:path w="1981200" h="1676400">
                <a:moveTo>
                  <a:pt x="762000" y="990600"/>
                </a:moveTo>
                <a:lnTo>
                  <a:pt x="990600" y="1600200"/>
                </a:lnTo>
              </a:path>
              <a:path w="1981200" h="1676400">
                <a:moveTo>
                  <a:pt x="1600200" y="0"/>
                </a:moveTo>
                <a:lnTo>
                  <a:pt x="1981200" y="5334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365750" y="5948273"/>
            <a:ext cx="276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5" dirty="0">
                <a:latin typeface="Times New Roman"/>
                <a:cs typeface="Times New Roman"/>
              </a:rPr>
              <a:t>1,4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88721" y="1532718"/>
            <a:ext cx="516534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 Heap </a:t>
            </a:r>
            <a:r>
              <a:rPr sz="4500" b="1" i="1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  <a:r>
              <a:rPr sz="4500" b="1" i="1" spc="-1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5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9" name="object 9"/>
          <p:cNvSpPr/>
          <p:nvPr/>
        </p:nvSpPr>
        <p:spPr>
          <a:xfrm>
            <a:off x="3733800" y="28194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4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4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5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5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889375" y="2921634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19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971800" y="37338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5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5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4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4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127375" y="3836289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572000" y="37338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5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5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4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4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727575" y="383628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7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286000" y="49530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5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5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4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4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517394" y="5055184"/>
            <a:ext cx="254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16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667000" y="3276600"/>
            <a:ext cx="1981200" cy="1676400"/>
          </a:xfrm>
          <a:custGeom>
            <a:avLst/>
            <a:gdLst/>
            <a:ahLst/>
            <a:cxnLst/>
            <a:rect l="l" t="t" r="r" b="b"/>
            <a:pathLst>
              <a:path w="1981200" h="1676400">
                <a:moveTo>
                  <a:pt x="1143000" y="0"/>
                </a:moveTo>
                <a:lnTo>
                  <a:pt x="762000" y="533400"/>
                </a:lnTo>
              </a:path>
              <a:path w="1981200" h="1676400">
                <a:moveTo>
                  <a:pt x="457200" y="990600"/>
                </a:moveTo>
                <a:lnTo>
                  <a:pt x="0" y="1676400"/>
                </a:lnTo>
              </a:path>
              <a:path w="1981200" h="1676400">
                <a:moveTo>
                  <a:pt x="1600200" y="0"/>
                </a:moveTo>
                <a:lnTo>
                  <a:pt x="1981200" y="5334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25593" y="1462050"/>
            <a:ext cx="493674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 Heap </a:t>
            </a:r>
            <a:r>
              <a:rPr sz="4500" b="1" i="1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  <a:r>
              <a:rPr sz="4500" b="1" i="1" spc="-1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5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9" name="object 9"/>
          <p:cNvSpPr/>
          <p:nvPr/>
        </p:nvSpPr>
        <p:spPr>
          <a:xfrm>
            <a:off x="3733800" y="28194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4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4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5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5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889375" y="2921634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7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971800" y="37338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5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5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4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4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127375" y="3836289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572000" y="37338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5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5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4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4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727575" y="3836289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19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286000" y="49530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5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5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4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4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517394" y="5055184"/>
            <a:ext cx="254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16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667000" y="3276600"/>
            <a:ext cx="1981200" cy="1676400"/>
          </a:xfrm>
          <a:custGeom>
            <a:avLst/>
            <a:gdLst/>
            <a:ahLst/>
            <a:cxnLst/>
            <a:rect l="l" t="t" r="r" b="b"/>
            <a:pathLst>
              <a:path w="1981200" h="1676400">
                <a:moveTo>
                  <a:pt x="1143000" y="0"/>
                </a:moveTo>
                <a:lnTo>
                  <a:pt x="762000" y="533400"/>
                </a:lnTo>
              </a:path>
              <a:path w="1981200" h="1676400">
                <a:moveTo>
                  <a:pt x="457200" y="990600"/>
                </a:moveTo>
                <a:lnTo>
                  <a:pt x="0" y="1676400"/>
                </a:lnTo>
              </a:path>
              <a:path w="1981200" h="1676400">
                <a:moveTo>
                  <a:pt x="1600200" y="0"/>
                </a:moveTo>
                <a:lnTo>
                  <a:pt x="1981200" y="5334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365750" y="5948273"/>
            <a:ext cx="446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latin typeface="Times New Roman"/>
                <a:cs typeface="Times New Roman"/>
              </a:rPr>
              <a:t>1,4,7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89127" y="1393617"/>
            <a:ext cx="516534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 Heap </a:t>
            </a:r>
            <a:r>
              <a:rPr sz="4500" b="1" i="1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  <a:r>
              <a:rPr sz="4500" b="1" i="1" spc="-1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5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9" name="object 9"/>
          <p:cNvSpPr/>
          <p:nvPr/>
        </p:nvSpPr>
        <p:spPr>
          <a:xfrm>
            <a:off x="3733800" y="28194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4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4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5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5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889375" y="2921634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16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971800" y="37338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5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5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4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4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127375" y="3836289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572000" y="37338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5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5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4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4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727575" y="3836289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19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429000" y="3276600"/>
            <a:ext cx="1219200" cy="533400"/>
          </a:xfrm>
          <a:custGeom>
            <a:avLst/>
            <a:gdLst/>
            <a:ahLst/>
            <a:cxnLst/>
            <a:rect l="l" t="t" r="r" b="b"/>
            <a:pathLst>
              <a:path w="1219200" h="533400">
                <a:moveTo>
                  <a:pt x="381000" y="0"/>
                </a:moveTo>
                <a:lnTo>
                  <a:pt x="0" y="533400"/>
                </a:lnTo>
              </a:path>
              <a:path w="1219200" h="533400">
                <a:moveTo>
                  <a:pt x="838200" y="0"/>
                </a:moveTo>
                <a:lnTo>
                  <a:pt x="1219200" y="5334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29005" y="1412749"/>
            <a:ext cx="493674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 Heap </a:t>
            </a:r>
            <a:r>
              <a:rPr sz="4500" b="1" i="1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  <a:r>
              <a:rPr sz="4500" b="1" i="1" spc="-1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5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9" name="object 9"/>
          <p:cNvSpPr/>
          <p:nvPr/>
        </p:nvSpPr>
        <p:spPr>
          <a:xfrm>
            <a:off x="3733800" y="28194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4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4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5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5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889375" y="2921634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971800" y="37338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5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5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4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4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127375" y="3836289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16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572000" y="37338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5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5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4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4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727575" y="3836289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19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429000" y="3276600"/>
            <a:ext cx="1219200" cy="533400"/>
          </a:xfrm>
          <a:custGeom>
            <a:avLst/>
            <a:gdLst/>
            <a:ahLst/>
            <a:cxnLst/>
            <a:rect l="l" t="t" r="r" b="b"/>
            <a:pathLst>
              <a:path w="1219200" h="533400">
                <a:moveTo>
                  <a:pt x="381000" y="0"/>
                </a:moveTo>
                <a:lnTo>
                  <a:pt x="0" y="533400"/>
                </a:lnTo>
              </a:path>
              <a:path w="1219200" h="533400">
                <a:moveTo>
                  <a:pt x="838200" y="0"/>
                </a:moveTo>
                <a:lnTo>
                  <a:pt x="1219200" y="5334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365750" y="5948273"/>
            <a:ext cx="687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5" dirty="0">
                <a:latin typeface="Times New Roman"/>
                <a:cs typeface="Times New Roman"/>
              </a:rPr>
              <a:t>1,4,7,12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44702" y="1538349"/>
            <a:ext cx="516534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 Heap </a:t>
            </a:r>
            <a:r>
              <a:rPr sz="4500" b="1" i="1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  <a:r>
              <a:rPr sz="4500" b="1" i="1" spc="-1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5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9" name="object 9"/>
          <p:cNvSpPr/>
          <p:nvPr/>
        </p:nvSpPr>
        <p:spPr>
          <a:xfrm>
            <a:off x="2971800" y="2819400"/>
            <a:ext cx="1371600" cy="1447800"/>
          </a:xfrm>
          <a:custGeom>
            <a:avLst/>
            <a:gdLst/>
            <a:ahLst/>
            <a:cxnLst/>
            <a:rect l="l" t="t" r="r" b="b"/>
            <a:pathLst>
              <a:path w="1371600" h="1447800">
                <a:moveTo>
                  <a:pt x="762000" y="266700"/>
                </a:moveTo>
                <a:lnTo>
                  <a:pt x="765990" y="223433"/>
                </a:lnTo>
                <a:lnTo>
                  <a:pt x="777544" y="182392"/>
                </a:lnTo>
                <a:lnTo>
                  <a:pt x="796032" y="144124"/>
                </a:lnTo>
                <a:lnTo>
                  <a:pt x="820826" y="109179"/>
                </a:lnTo>
                <a:lnTo>
                  <a:pt x="851296" y="78104"/>
                </a:lnTo>
                <a:lnTo>
                  <a:pt x="886815" y="51450"/>
                </a:lnTo>
                <a:lnTo>
                  <a:pt x="926753" y="29763"/>
                </a:lnTo>
                <a:lnTo>
                  <a:pt x="970483" y="13594"/>
                </a:lnTo>
                <a:lnTo>
                  <a:pt x="1017374" y="3489"/>
                </a:lnTo>
                <a:lnTo>
                  <a:pt x="1066800" y="0"/>
                </a:lnTo>
                <a:lnTo>
                  <a:pt x="1116225" y="3489"/>
                </a:lnTo>
                <a:lnTo>
                  <a:pt x="1163116" y="13594"/>
                </a:lnTo>
                <a:lnTo>
                  <a:pt x="1206846" y="29763"/>
                </a:lnTo>
                <a:lnTo>
                  <a:pt x="1246784" y="51450"/>
                </a:lnTo>
                <a:lnTo>
                  <a:pt x="1282303" y="78104"/>
                </a:lnTo>
                <a:lnTo>
                  <a:pt x="1312773" y="109179"/>
                </a:lnTo>
                <a:lnTo>
                  <a:pt x="1337567" y="144124"/>
                </a:lnTo>
                <a:lnTo>
                  <a:pt x="1356055" y="182392"/>
                </a:lnTo>
                <a:lnTo>
                  <a:pt x="1367609" y="223433"/>
                </a:lnTo>
                <a:lnTo>
                  <a:pt x="1371600" y="266700"/>
                </a:lnTo>
                <a:lnTo>
                  <a:pt x="1367609" y="309966"/>
                </a:lnTo>
                <a:lnTo>
                  <a:pt x="1356055" y="351007"/>
                </a:lnTo>
                <a:lnTo>
                  <a:pt x="1337567" y="389275"/>
                </a:lnTo>
                <a:lnTo>
                  <a:pt x="1312773" y="424220"/>
                </a:lnTo>
                <a:lnTo>
                  <a:pt x="1282303" y="455295"/>
                </a:lnTo>
                <a:lnTo>
                  <a:pt x="1246784" y="481949"/>
                </a:lnTo>
                <a:lnTo>
                  <a:pt x="1206846" y="503636"/>
                </a:lnTo>
                <a:lnTo>
                  <a:pt x="1163116" y="519805"/>
                </a:lnTo>
                <a:lnTo>
                  <a:pt x="1116225" y="529910"/>
                </a:lnTo>
                <a:lnTo>
                  <a:pt x="1066800" y="533400"/>
                </a:lnTo>
                <a:lnTo>
                  <a:pt x="1017374" y="529910"/>
                </a:lnTo>
                <a:lnTo>
                  <a:pt x="970483" y="519805"/>
                </a:lnTo>
                <a:lnTo>
                  <a:pt x="926753" y="503636"/>
                </a:lnTo>
                <a:lnTo>
                  <a:pt x="886815" y="481949"/>
                </a:lnTo>
                <a:lnTo>
                  <a:pt x="851296" y="455295"/>
                </a:lnTo>
                <a:lnTo>
                  <a:pt x="820826" y="424220"/>
                </a:lnTo>
                <a:lnTo>
                  <a:pt x="796032" y="389275"/>
                </a:lnTo>
                <a:lnTo>
                  <a:pt x="777544" y="351007"/>
                </a:lnTo>
                <a:lnTo>
                  <a:pt x="765990" y="309966"/>
                </a:lnTo>
                <a:lnTo>
                  <a:pt x="762000" y="266700"/>
                </a:lnTo>
                <a:close/>
              </a:path>
              <a:path w="1371600" h="1447800">
                <a:moveTo>
                  <a:pt x="0" y="1181100"/>
                </a:moveTo>
                <a:lnTo>
                  <a:pt x="3990" y="1137833"/>
                </a:lnTo>
                <a:lnTo>
                  <a:pt x="15544" y="1096792"/>
                </a:lnTo>
                <a:lnTo>
                  <a:pt x="34032" y="1058524"/>
                </a:lnTo>
                <a:lnTo>
                  <a:pt x="58826" y="1023579"/>
                </a:lnTo>
                <a:lnTo>
                  <a:pt x="89296" y="992505"/>
                </a:lnTo>
                <a:lnTo>
                  <a:pt x="124815" y="965850"/>
                </a:lnTo>
                <a:lnTo>
                  <a:pt x="164753" y="944163"/>
                </a:lnTo>
                <a:lnTo>
                  <a:pt x="208483" y="927994"/>
                </a:lnTo>
                <a:lnTo>
                  <a:pt x="255374" y="917889"/>
                </a:lnTo>
                <a:lnTo>
                  <a:pt x="304800" y="914400"/>
                </a:lnTo>
                <a:lnTo>
                  <a:pt x="354225" y="917889"/>
                </a:lnTo>
                <a:lnTo>
                  <a:pt x="401116" y="927994"/>
                </a:lnTo>
                <a:lnTo>
                  <a:pt x="444846" y="944163"/>
                </a:lnTo>
                <a:lnTo>
                  <a:pt x="484784" y="965850"/>
                </a:lnTo>
                <a:lnTo>
                  <a:pt x="520303" y="992505"/>
                </a:lnTo>
                <a:lnTo>
                  <a:pt x="550773" y="1023579"/>
                </a:lnTo>
                <a:lnTo>
                  <a:pt x="575567" y="1058524"/>
                </a:lnTo>
                <a:lnTo>
                  <a:pt x="594055" y="1096792"/>
                </a:lnTo>
                <a:lnTo>
                  <a:pt x="605609" y="1137833"/>
                </a:lnTo>
                <a:lnTo>
                  <a:pt x="609600" y="1181100"/>
                </a:lnTo>
                <a:lnTo>
                  <a:pt x="605609" y="1224366"/>
                </a:lnTo>
                <a:lnTo>
                  <a:pt x="594055" y="1265407"/>
                </a:lnTo>
                <a:lnTo>
                  <a:pt x="575567" y="1303675"/>
                </a:lnTo>
                <a:lnTo>
                  <a:pt x="550773" y="1338620"/>
                </a:lnTo>
                <a:lnTo>
                  <a:pt x="520303" y="1369695"/>
                </a:lnTo>
                <a:lnTo>
                  <a:pt x="484784" y="1396349"/>
                </a:lnTo>
                <a:lnTo>
                  <a:pt x="444846" y="1418036"/>
                </a:lnTo>
                <a:lnTo>
                  <a:pt x="401116" y="1434205"/>
                </a:lnTo>
                <a:lnTo>
                  <a:pt x="354225" y="1444310"/>
                </a:lnTo>
                <a:lnTo>
                  <a:pt x="304800" y="1447800"/>
                </a:lnTo>
                <a:lnTo>
                  <a:pt x="255374" y="1444310"/>
                </a:lnTo>
                <a:lnTo>
                  <a:pt x="208483" y="1434205"/>
                </a:lnTo>
                <a:lnTo>
                  <a:pt x="164753" y="1418036"/>
                </a:lnTo>
                <a:lnTo>
                  <a:pt x="124815" y="1396349"/>
                </a:lnTo>
                <a:lnTo>
                  <a:pt x="89296" y="1369694"/>
                </a:lnTo>
                <a:lnTo>
                  <a:pt x="58826" y="1338620"/>
                </a:lnTo>
                <a:lnTo>
                  <a:pt x="34032" y="1303675"/>
                </a:lnTo>
                <a:lnTo>
                  <a:pt x="15544" y="1265407"/>
                </a:lnTo>
                <a:lnTo>
                  <a:pt x="3990" y="1224366"/>
                </a:lnTo>
                <a:lnTo>
                  <a:pt x="0" y="11811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127375" y="2921634"/>
            <a:ext cx="1016000" cy="1214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19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Times New Roman"/>
                <a:cs typeface="Times New Roman"/>
              </a:rPr>
              <a:t>16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429000" y="3276600"/>
            <a:ext cx="381000" cy="533400"/>
          </a:xfrm>
          <a:custGeom>
            <a:avLst/>
            <a:gdLst/>
            <a:ahLst/>
            <a:cxnLst/>
            <a:rect l="l" t="t" r="r" b="b"/>
            <a:pathLst>
              <a:path w="381000" h="533400">
                <a:moveTo>
                  <a:pt x="381000" y="0"/>
                </a:moveTo>
                <a:lnTo>
                  <a:pt x="0" y="5334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09600" y="1249172"/>
            <a:ext cx="547014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 Heap </a:t>
            </a:r>
            <a:r>
              <a:rPr sz="4500" b="1" i="1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  <a:r>
              <a:rPr sz="4500" b="1" i="1" spc="-1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5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9" name="object 9"/>
          <p:cNvSpPr/>
          <p:nvPr/>
        </p:nvSpPr>
        <p:spPr>
          <a:xfrm>
            <a:off x="2971800" y="2819400"/>
            <a:ext cx="1371600" cy="1447800"/>
          </a:xfrm>
          <a:custGeom>
            <a:avLst/>
            <a:gdLst/>
            <a:ahLst/>
            <a:cxnLst/>
            <a:rect l="l" t="t" r="r" b="b"/>
            <a:pathLst>
              <a:path w="1371600" h="1447800">
                <a:moveTo>
                  <a:pt x="762000" y="266700"/>
                </a:moveTo>
                <a:lnTo>
                  <a:pt x="765990" y="223433"/>
                </a:lnTo>
                <a:lnTo>
                  <a:pt x="777544" y="182392"/>
                </a:lnTo>
                <a:lnTo>
                  <a:pt x="796032" y="144124"/>
                </a:lnTo>
                <a:lnTo>
                  <a:pt x="820826" y="109179"/>
                </a:lnTo>
                <a:lnTo>
                  <a:pt x="851296" y="78104"/>
                </a:lnTo>
                <a:lnTo>
                  <a:pt x="886815" y="51450"/>
                </a:lnTo>
                <a:lnTo>
                  <a:pt x="926753" y="29763"/>
                </a:lnTo>
                <a:lnTo>
                  <a:pt x="970483" y="13594"/>
                </a:lnTo>
                <a:lnTo>
                  <a:pt x="1017374" y="3489"/>
                </a:lnTo>
                <a:lnTo>
                  <a:pt x="1066800" y="0"/>
                </a:lnTo>
                <a:lnTo>
                  <a:pt x="1116225" y="3489"/>
                </a:lnTo>
                <a:lnTo>
                  <a:pt x="1163116" y="13594"/>
                </a:lnTo>
                <a:lnTo>
                  <a:pt x="1206846" y="29763"/>
                </a:lnTo>
                <a:lnTo>
                  <a:pt x="1246784" y="51450"/>
                </a:lnTo>
                <a:lnTo>
                  <a:pt x="1282303" y="78104"/>
                </a:lnTo>
                <a:lnTo>
                  <a:pt x="1312773" y="109179"/>
                </a:lnTo>
                <a:lnTo>
                  <a:pt x="1337567" y="144124"/>
                </a:lnTo>
                <a:lnTo>
                  <a:pt x="1356055" y="182392"/>
                </a:lnTo>
                <a:lnTo>
                  <a:pt x="1367609" y="223433"/>
                </a:lnTo>
                <a:lnTo>
                  <a:pt x="1371600" y="266700"/>
                </a:lnTo>
                <a:lnTo>
                  <a:pt x="1367609" y="309966"/>
                </a:lnTo>
                <a:lnTo>
                  <a:pt x="1356055" y="351007"/>
                </a:lnTo>
                <a:lnTo>
                  <a:pt x="1337567" y="389275"/>
                </a:lnTo>
                <a:lnTo>
                  <a:pt x="1312773" y="424220"/>
                </a:lnTo>
                <a:lnTo>
                  <a:pt x="1282303" y="455295"/>
                </a:lnTo>
                <a:lnTo>
                  <a:pt x="1246784" y="481949"/>
                </a:lnTo>
                <a:lnTo>
                  <a:pt x="1206846" y="503636"/>
                </a:lnTo>
                <a:lnTo>
                  <a:pt x="1163116" y="519805"/>
                </a:lnTo>
                <a:lnTo>
                  <a:pt x="1116225" y="529910"/>
                </a:lnTo>
                <a:lnTo>
                  <a:pt x="1066800" y="533400"/>
                </a:lnTo>
                <a:lnTo>
                  <a:pt x="1017374" y="529910"/>
                </a:lnTo>
                <a:lnTo>
                  <a:pt x="970483" y="519805"/>
                </a:lnTo>
                <a:lnTo>
                  <a:pt x="926753" y="503636"/>
                </a:lnTo>
                <a:lnTo>
                  <a:pt x="886815" y="481949"/>
                </a:lnTo>
                <a:lnTo>
                  <a:pt x="851296" y="455295"/>
                </a:lnTo>
                <a:lnTo>
                  <a:pt x="820826" y="424220"/>
                </a:lnTo>
                <a:lnTo>
                  <a:pt x="796032" y="389275"/>
                </a:lnTo>
                <a:lnTo>
                  <a:pt x="777544" y="351007"/>
                </a:lnTo>
                <a:lnTo>
                  <a:pt x="765990" y="309966"/>
                </a:lnTo>
                <a:lnTo>
                  <a:pt x="762000" y="266700"/>
                </a:lnTo>
                <a:close/>
              </a:path>
              <a:path w="1371600" h="1447800">
                <a:moveTo>
                  <a:pt x="0" y="1181100"/>
                </a:moveTo>
                <a:lnTo>
                  <a:pt x="3990" y="1137833"/>
                </a:lnTo>
                <a:lnTo>
                  <a:pt x="15544" y="1096792"/>
                </a:lnTo>
                <a:lnTo>
                  <a:pt x="34032" y="1058524"/>
                </a:lnTo>
                <a:lnTo>
                  <a:pt x="58826" y="1023579"/>
                </a:lnTo>
                <a:lnTo>
                  <a:pt x="89296" y="992505"/>
                </a:lnTo>
                <a:lnTo>
                  <a:pt x="124815" y="965850"/>
                </a:lnTo>
                <a:lnTo>
                  <a:pt x="164753" y="944163"/>
                </a:lnTo>
                <a:lnTo>
                  <a:pt x="208483" y="927994"/>
                </a:lnTo>
                <a:lnTo>
                  <a:pt x="255374" y="917889"/>
                </a:lnTo>
                <a:lnTo>
                  <a:pt x="304800" y="914400"/>
                </a:lnTo>
                <a:lnTo>
                  <a:pt x="354225" y="917889"/>
                </a:lnTo>
                <a:lnTo>
                  <a:pt x="401116" y="927994"/>
                </a:lnTo>
                <a:lnTo>
                  <a:pt x="444846" y="944163"/>
                </a:lnTo>
                <a:lnTo>
                  <a:pt x="484784" y="965850"/>
                </a:lnTo>
                <a:lnTo>
                  <a:pt x="520303" y="992505"/>
                </a:lnTo>
                <a:lnTo>
                  <a:pt x="550773" y="1023579"/>
                </a:lnTo>
                <a:lnTo>
                  <a:pt x="575567" y="1058524"/>
                </a:lnTo>
                <a:lnTo>
                  <a:pt x="594055" y="1096792"/>
                </a:lnTo>
                <a:lnTo>
                  <a:pt x="605609" y="1137833"/>
                </a:lnTo>
                <a:lnTo>
                  <a:pt x="609600" y="1181100"/>
                </a:lnTo>
                <a:lnTo>
                  <a:pt x="605609" y="1224366"/>
                </a:lnTo>
                <a:lnTo>
                  <a:pt x="594055" y="1265407"/>
                </a:lnTo>
                <a:lnTo>
                  <a:pt x="575567" y="1303675"/>
                </a:lnTo>
                <a:lnTo>
                  <a:pt x="550773" y="1338620"/>
                </a:lnTo>
                <a:lnTo>
                  <a:pt x="520303" y="1369695"/>
                </a:lnTo>
                <a:lnTo>
                  <a:pt x="484784" y="1396349"/>
                </a:lnTo>
                <a:lnTo>
                  <a:pt x="444846" y="1418036"/>
                </a:lnTo>
                <a:lnTo>
                  <a:pt x="401116" y="1434205"/>
                </a:lnTo>
                <a:lnTo>
                  <a:pt x="354225" y="1444310"/>
                </a:lnTo>
                <a:lnTo>
                  <a:pt x="304800" y="1447800"/>
                </a:lnTo>
                <a:lnTo>
                  <a:pt x="255374" y="1444310"/>
                </a:lnTo>
                <a:lnTo>
                  <a:pt x="208483" y="1434205"/>
                </a:lnTo>
                <a:lnTo>
                  <a:pt x="164753" y="1418036"/>
                </a:lnTo>
                <a:lnTo>
                  <a:pt x="124815" y="1396349"/>
                </a:lnTo>
                <a:lnTo>
                  <a:pt x="89296" y="1369694"/>
                </a:lnTo>
                <a:lnTo>
                  <a:pt x="58826" y="1338620"/>
                </a:lnTo>
                <a:lnTo>
                  <a:pt x="34032" y="1303675"/>
                </a:lnTo>
                <a:lnTo>
                  <a:pt x="15544" y="1265407"/>
                </a:lnTo>
                <a:lnTo>
                  <a:pt x="3990" y="1224366"/>
                </a:lnTo>
                <a:lnTo>
                  <a:pt x="0" y="11811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127375" y="2921634"/>
            <a:ext cx="1016000" cy="1214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16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Times New Roman"/>
                <a:cs typeface="Times New Roman"/>
              </a:rPr>
              <a:t>19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429000" y="3276600"/>
            <a:ext cx="381000" cy="533400"/>
          </a:xfrm>
          <a:custGeom>
            <a:avLst/>
            <a:gdLst/>
            <a:ahLst/>
            <a:cxnLst/>
            <a:rect l="l" t="t" r="r" b="b"/>
            <a:pathLst>
              <a:path w="381000" h="533400">
                <a:moveTo>
                  <a:pt x="381000" y="0"/>
                </a:moveTo>
                <a:lnTo>
                  <a:pt x="0" y="5334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365750" y="5937300"/>
            <a:ext cx="176148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220" dirty="0">
                <a:latin typeface="Arial"/>
                <a:cs typeface="Arial"/>
              </a:rPr>
              <a:t>1,4,7,12,16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81000" y="1568561"/>
            <a:ext cx="486054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 Heap </a:t>
            </a:r>
            <a:r>
              <a:rPr sz="4500" b="1" i="1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  <a:r>
              <a:rPr sz="4500" b="1" i="1" spc="-1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5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9" name="object 9"/>
          <p:cNvSpPr/>
          <p:nvPr/>
        </p:nvSpPr>
        <p:spPr>
          <a:xfrm>
            <a:off x="3733800" y="28194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4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4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5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5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889375" y="2921634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19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65750" y="5943701"/>
            <a:ext cx="168846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65" dirty="0">
                <a:latin typeface="Arial"/>
                <a:cs typeface="Arial"/>
              </a:rPr>
              <a:t>1,4,7,12,16,19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9438" y="902793"/>
            <a:ext cx="6446724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 </a:t>
            </a:r>
            <a:r>
              <a:rPr b="1" i="1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heap final</a:t>
            </a:r>
            <a:r>
              <a:rPr b="1" i="1" spc="-8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i="1" spc="-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777597"/>
              </p:ext>
            </p:extLst>
          </p:nvPr>
        </p:nvGraphicFramePr>
        <p:xfrm>
          <a:off x="3046477" y="5256276"/>
          <a:ext cx="2214775" cy="3703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9419"/>
                <a:gridCol w="260639"/>
                <a:gridCol w="457629"/>
                <a:gridCol w="461636"/>
                <a:gridCol w="373730"/>
                <a:gridCol w="25400"/>
                <a:gridCol w="366322"/>
              </a:tblGrid>
              <a:tr h="370331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39369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19</a:t>
                      </a:r>
                    </a:p>
                  </a:txBody>
                  <a:tcPr marL="0" marR="0" marT="39369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4117975" y="5741619"/>
            <a:ext cx="768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Array</a:t>
            </a:r>
            <a:r>
              <a:rPr sz="1800" spc="-1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191000" y="16764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4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4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5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5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346575" y="1778253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429000" y="25908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4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4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5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5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584575" y="2693034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029200" y="25908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4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4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5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5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185028" y="2693034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7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886200" y="37338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5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5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4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4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041775" y="3836289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16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743200" y="38100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5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5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4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4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974594" y="3912489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648200" y="37338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5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5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4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4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803775" y="3836289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19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124200" y="2133600"/>
            <a:ext cx="2133600" cy="1676400"/>
          </a:xfrm>
          <a:custGeom>
            <a:avLst/>
            <a:gdLst/>
            <a:ahLst/>
            <a:cxnLst/>
            <a:rect l="l" t="t" r="r" b="b"/>
            <a:pathLst>
              <a:path w="2133600" h="1676400">
                <a:moveTo>
                  <a:pt x="1143000" y="0"/>
                </a:moveTo>
                <a:lnTo>
                  <a:pt x="762000" y="533400"/>
                </a:lnTo>
              </a:path>
              <a:path w="2133600" h="1676400">
                <a:moveTo>
                  <a:pt x="457200" y="990600"/>
                </a:moveTo>
                <a:lnTo>
                  <a:pt x="0" y="1676400"/>
                </a:lnTo>
              </a:path>
              <a:path w="2133600" h="1676400">
                <a:moveTo>
                  <a:pt x="762000" y="990600"/>
                </a:moveTo>
                <a:lnTo>
                  <a:pt x="990600" y="1600200"/>
                </a:lnTo>
              </a:path>
              <a:path w="2133600" h="1676400">
                <a:moveTo>
                  <a:pt x="1600200" y="0"/>
                </a:moveTo>
                <a:lnTo>
                  <a:pt x="1981200" y="533400"/>
                </a:lnTo>
              </a:path>
              <a:path w="2133600" h="1676400">
                <a:moveTo>
                  <a:pt x="2133600" y="990600"/>
                </a:moveTo>
                <a:lnTo>
                  <a:pt x="1828800" y="1600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24154" y="1589590"/>
            <a:ext cx="412750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1" i="1" spc="-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</a:t>
            </a:r>
            <a:r>
              <a:rPr sz="4500" b="1" i="1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4500" b="1" i="1" spc="-5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500" b="1" i="1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heap</a:t>
            </a:r>
            <a:endParaRPr sz="45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2820513"/>
            <a:ext cx="1751964" cy="97663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92735" indent="-280670">
              <a:lnSpc>
                <a:spcPct val="100000"/>
              </a:lnSpc>
              <a:spcBef>
                <a:spcPts val="720"/>
              </a:spcBef>
              <a:buClr>
                <a:srgbClr val="0AD0D9"/>
              </a:buClr>
              <a:buSzPct val="90384"/>
              <a:buFont typeface="Wingdings"/>
              <a:buChar char=""/>
              <a:tabLst>
                <a:tab pos="293370" algn="l"/>
              </a:tabLst>
            </a:pPr>
            <a:r>
              <a:rPr sz="2600" spc="20" dirty="0">
                <a:latin typeface="Times New Roman"/>
                <a:cs typeface="Times New Roman"/>
              </a:rPr>
              <a:t>Max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spc="114" dirty="0">
                <a:latin typeface="Times New Roman"/>
                <a:cs typeface="Times New Roman"/>
              </a:rPr>
              <a:t>Heap</a:t>
            </a:r>
            <a:endParaRPr sz="2600">
              <a:latin typeface="Times New Roman"/>
              <a:cs typeface="Times New Roman"/>
            </a:endParaRPr>
          </a:p>
          <a:p>
            <a:pPr marL="293370" indent="-28067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0384"/>
              <a:buFont typeface="Wingdings"/>
              <a:buChar char=""/>
              <a:tabLst>
                <a:tab pos="293370" algn="l"/>
              </a:tabLst>
            </a:pPr>
            <a:r>
              <a:rPr sz="2600" spc="85" dirty="0">
                <a:latin typeface="Times New Roman"/>
                <a:cs typeface="Times New Roman"/>
              </a:rPr>
              <a:t>Min</a:t>
            </a:r>
            <a:r>
              <a:rPr sz="2600" spc="-120" dirty="0">
                <a:latin typeface="Times New Roman"/>
                <a:cs typeface="Times New Roman"/>
              </a:rPr>
              <a:t> </a:t>
            </a:r>
            <a:r>
              <a:rPr sz="2600" spc="114" dirty="0">
                <a:latin typeface="Times New Roman"/>
                <a:cs typeface="Times New Roman"/>
              </a:rPr>
              <a:t>Heap</a:t>
            </a:r>
            <a:endParaRPr sz="26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3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81000" y="740173"/>
            <a:ext cx="2908300" cy="7059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0" b="1" i="1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Insertion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35940" y="1528208"/>
            <a:ext cx="7266940" cy="475386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469265" indent="-457200">
              <a:lnSpc>
                <a:spcPct val="100000"/>
              </a:lnSpc>
              <a:spcBef>
                <a:spcPts val="450"/>
              </a:spcBef>
              <a:buSzPct val="94230"/>
              <a:buFont typeface="Wingdings" panose="05000000000000000000" pitchFamily="2" charset="2"/>
              <a:buChar char="q"/>
              <a:tabLst>
                <a:tab pos="546100" algn="l"/>
                <a:tab pos="546735" algn="l"/>
              </a:tabLst>
            </a:pPr>
            <a:r>
              <a:rPr sz="2600" spc="75" dirty="0">
                <a:latin typeface="Times New Roman"/>
                <a:cs typeface="Times New Roman"/>
              </a:rPr>
              <a:t>Algorithm</a:t>
            </a:r>
            <a:endParaRPr sz="2600" dirty="0">
              <a:latin typeface="Times New Roman"/>
              <a:cs typeface="Times New Roman"/>
            </a:endParaRPr>
          </a:p>
          <a:p>
            <a:pPr marL="927100" lvl="1" indent="-457834">
              <a:lnSpc>
                <a:spcPts val="2280"/>
              </a:lnSpc>
              <a:spcBef>
                <a:spcPts val="275"/>
              </a:spcBef>
              <a:buClr>
                <a:srgbClr val="0E6EC5"/>
              </a:buClr>
              <a:buSzPct val="85000"/>
              <a:buAutoNum type="arabicPeriod"/>
              <a:tabLst>
                <a:tab pos="927100" algn="l"/>
                <a:tab pos="927735" algn="l"/>
              </a:tabLst>
            </a:pPr>
            <a:r>
              <a:rPr sz="2000" spc="55" dirty="0">
                <a:latin typeface="Times New Roman"/>
                <a:cs typeface="Times New Roman"/>
              </a:rPr>
              <a:t>Add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125" dirty="0">
                <a:latin typeface="Times New Roman"/>
                <a:cs typeface="Times New Roman"/>
              </a:rPr>
              <a:t>the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85" dirty="0">
                <a:latin typeface="Times New Roman"/>
                <a:cs typeface="Times New Roman"/>
              </a:rPr>
              <a:t>new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100" dirty="0">
                <a:latin typeface="Times New Roman"/>
                <a:cs typeface="Times New Roman"/>
              </a:rPr>
              <a:t>element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to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125" dirty="0">
                <a:latin typeface="Times New Roman"/>
                <a:cs typeface="Times New Roman"/>
              </a:rPr>
              <a:t>the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80" dirty="0">
                <a:latin typeface="Times New Roman"/>
                <a:cs typeface="Times New Roman"/>
              </a:rPr>
              <a:t>next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35" dirty="0">
                <a:latin typeface="Times New Roman"/>
                <a:cs typeface="Times New Roman"/>
              </a:rPr>
              <a:t>available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75" dirty="0">
                <a:latin typeface="Times New Roman"/>
                <a:cs typeface="Times New Roman"/>
              </a:rPr>
              <a:t>position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110" dirty="0">
                <a:latin typeface="Times New Roman"/>
                <a:cs typeface="Times New Roman"/>
              </a:rPr>
              <a:t>at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120" dirty="0">
                <a:latin typeface="Times New Roman"/>
                <a:cs typeface="Times New Roman"/>
              </a:rPr>
              <a:t>the</a:t>
            </a:r>
            <a:endParaRPr sz="2000" dirty="0">
              <a:latin typeface="Times New Roman"/>
              <a:cs typeface="Times New Roman"/>
            </a:endParaRPr>
          </a:p>
          <a:p>
            <a:pPr marL="927100">
              <a:lnSpc>
                <a:spcPts val="2280"/>
              </a:lnSpc>
            </a:pPr>
            <a:r>
              <a:rPr sz="2000" spc="45" dirty="0">
                <a:latin typeface="Times New Roman"/>
                <a:cs typeface="Times New Roman"/>
              </a:rPr>
              <a:t>lowest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Times New Roman"/>
                <a:cs typeface="Times New Roman"/>
              </a:rPr>
              <a:t>level</a:t>
            </a:r>
            <a:endParaRPr sz="2000" dirty="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240"/>
              </a:spcBef>
              <a:buClr>
                <a:srgbClr val="0E6EC5"/>
              </a:buClr>
              <a:buSzPct val="85000"/>
              <a:buAutoNum type="arabicPeriod" startAt="2"/>
              <a:tabLst>
                <a:tab pos="927100" algn="l"/>
                <a:tab pos="927735" algn="l"/>
              </a:tabLst>
            </a:pPr>
            <a:r>
              <a:rPr sz="2000" spc="50" dirty="0">
                <a:latin typeface="Times New Roman"/>
                <a:cs typeface="Times New Roman"/>
              </a:rPr>
              <a:t>Restore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spc="125" dirty="0">
                <a:latin typeface="Times New Roman"/>
                <a:cs typeface="Times New Roman"/>
              </a:rPr>
              <a:t>the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85" dirty="0">
                <a:latin typeface="Times New Roman"/>
                <a:cs typeface="Times New Roman"/>
              </a:rPr>
              <a:t>max-heap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80" dirty="0">
                <a:latin typeface="Times New Roman"/>
                <a:cs typeface="Times New Roman"/>
              </a:rPr>
              <a:t>property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if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55" dirty="0">
                <a:latin typeface="Times New Roman"/>
                <a:cs typeface="Times New Roman"/>
              </a:rPr>
              <a:t>violated</a:t>
            </a:r>
            <a:endParaRPr sz="2000" dirty="0">
              <a:latin typeface="Times New Roman"/>
              <a:cs typeface="Times New Roman"/>
            </a:endParaRPr>
          </a:p>
          <a:p>
            <a:pPr marL="1270000" marR="351155" lvl="2" indent="-342900">
              <a:lnSpc>
                <a:spcPts val="2270"/>
              </a:lnSpc>
              <a:spcBef>
                <a:spcPts val="535"/>
              </a:spcBef>
              <a:buClr>
                <a:srgbClr val="009DD9"/>
              </a:buClr>
              <a:buSzPct val="69047"/>
              <a:buFont typeface="Wingdings" panose="05000000000000000000" pitchFamily="2" charset="2"/>
              <a:buChar char="§"/>
              <a:tabLst>
                <a:tab pos="1308100" algn="l"/>
                <a:tab pos="1308735" algn="l"/>
              </a:tabLst>
            </a:pPr>
            <a:r>
              <a:rPr sz="2100" spc="60" dirty="0">
                <a:latin typeface="Times New Roman"/>
                <a:cs typeface="Times New Roman"/>
              </a:rPr>
              <a:t>General</a:t>
            </a:r>
            <a:r>
              <a:rPr sz="2100" spc="-65" dirty="0">
                <a:latin typeface="Times New Roman"/>
                <a:cs typeface="Times New Roman"/>
              </a:rPr>
              <a:t> </a:t>
            </a:r>
            <a:r>
              <a:rPr sz="2100" spc="65" dirty="0">
                <a:latin typeface="Times New Roman"/>
                <a:cs typeface="Times New Roman"/>
              </a:rPr>
              <a:t>strategy</a:t>
            </a:r>
            <a:r>
              <a:rPr sz="2100" spc="-75" dirty="0">
                <a:latin typeface="Times New Roman"/>
                <a:cs typeface="Times New Roman"/>
              </a:rPr>
              <a:t> </a:t>
            </a:r>
            <a:r>
              <a:rPr sz="2100" spc="15" dirty="0">
                <a:latin typeface="Times New Roman"/>
                <a:cs typeface="Times New Roman"/>
              </a:rPr>
              <a:t>is</a:t>
            </a:r>
            <a:r>
              <a:rPr sz="2100" spc="-65" dirty="0">
                <a:latin typeface="Times New Roman"/>
                <a:cs typeface="Times New Roman"/>
              </a:rPr>
              <a:t> </a:t>
            </a:r>
            <a:r>
              <a:rPr sz="2100" spc="70" dirty="0">
                <a:latin typeface="Times New Roman"/>
                <a:cs typeface="Times New Roman"/>
              </a:rPr>
              <a:t>percolate</a:t>
            </a:r>
            <a:r>
              <a:rPr sz="2100" spc="-105" dirty="0">
                <a:latin typeface="Times New Roman"/>
                <a:cs typeface="Times New Roman"/>
              </a:rPr>
              <a:t> </a:t>
            </a:r>
            <a:r>
              <a:rPr sz="2100" spc="130" dirty="0">
                <a:latin typeface="Times New Roman"/>
                <a:cs typeface="Times New Roman"/>
              </a:rPr>
              <a:t>up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90" dirty="0">
                <a:latin typeface="Times New Roman"/>
                <a:cs typeface="Times New Roman"/>
              </a:rPr>
              <a:t>(or</a:t>
            </a:r>
            <a:r>
              <a:rPr sz="2100" spc="-95" dirty="0">
                <a:latin typeface="Times New Roman"/>
                <a:cs typeface="Times New Roman"/>
              </a:rPr>
              <a:t> </a:t>
            </a:r>
            <a:r>
              <a:rPr sz="2100" spc="95" dirty="0">
                <a:latin typeface="Times New Roman"/>
                <a:cs typeface="Times New Roman"/>
              </a:rPr>
              <a:t>bubble</a:t>
            </a:r>
            <a:r>
              <a:rPr sz="2100" spc="-95" dirty="0">
                <a:latin typeface="Times New Roman"/>
                <a:cs typeface="Times New Roman"/>
              </a:rPr>
              <a:t> </a:t>
            </a:r>
            <a:r>
              <a:rPr sz="2100" spc="70" dirty="0">
                <a:latin typeface="Times New Roman"/>
                <a:cs typeface="Times New Roman"/>
              </a:rPr>
              <a:t>up):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-25" dirty="0">
                <a:latin typeface="Times New Roman"/>
                <a:cs typeface="Times New Roman"/>
              </a:rPr>
              <a:t>if  </a:t>
            </a:r>
            <a:r>
              <a:rPr sz="2100" spc="125" dirty="0">
                <a:latin typeface="Times New Roman"/>
                <a:cs typeface="Times New Roman"/>
              </a:rPr>
              <a:t>the </a:t>
            </a:r>
            <a:r>
              <a:rPr sz="2100" spc="110" dirty="0">
                <a:latin typeface="Times New Roman"/>
                <a:cs typeface="Times New Roman"/>
              </a:rPr>
              <a:t>parent </a:t>
            </a:r>
            <a:r>
              <a:rPr sz="2100" spc="15" dirty="0">
                <a:latin typeface="Times New Roman"/>
                <a:cs typeface="Times New Roman"/>
              </a:rPr>
              <a:t>of </a:t>
            </a:r>
            <a:r>
              <a:rPr sz="2100" spc="125" dirty="0">
                <a:latin typeface="Times New Roman"/>
                <a:cs typeface="Times New Roman"/>
              </a:rPr>
              <a:t>the </a:t>
            </a:r>
            <a:r>
              <a:rPr sz="2100" spc="105" dirty="0">
                <a:latin typeface="Times New Roman"/>
                <a:cs typeface="Times New Roman"/>
              </a:rPr>
              <a:t>element </a:t>
            </a:r>
            <a:r>
              <a:rPr sz="2100" spc="15" dirty="0">
                <a:latin typeface="Times New Roman"/>
                <a:cs typeface="Times New Roman"/>
              </a:rPr>
              <a:t>is </a:t>
            </a:r>
            <a:r>
              <a:rPr sz="2100" spc="65" dirty="0">
                <a:latin typeface="Times New Roman"/>
                <a:cs typeface="Times New Roman"/>
              </a:rPr>
              <a:t>smaller </a:t>
            </a:r>
            <a:r>
              <a:rPr sz="2100" spc="135" dirty="0">
                <a:latin typeface="Times New Roman"/>
                <a:cs typeface="Times New Roman"/>
              </a:rPr>
              <a:t>than </a:t>
            </a:r>
            <a:r>
              <a:rPr sz="2100" spc="125" dirty="0">
                <a:latin typeface="Times New Roman"/>
                <a:cs typeface="Times New Roman"/>
              </a:rPr>
              <a:t>the  </a:t>
            </a:r>
            <a:r>
              <a:rPr sz="2100" spc="95" dirty="0">
                <a:latin typeface="Times New Roman"/>
                <a:cs typeface="Times New Roman"/>
              </a:rPr>
              <a:t>element,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spc="140" dirty="0">
                <a:latin typeface="Times New Roman"/>
                <a:cs typeface="Times New Roman"/>
              </a:rPr>
              <a:t>then</a:t>
            </a:r>
            <a:r>
              <a:rPr sz="2100" spc="-40" dirty="0">
                <a:latin typeface="Times New Roman"/>
                <a:cs typeface="Times New Roman"/>
              </a:rPr>
              <a:t> </a:t>
            </a:r>
            <a:r>
              <a:rPr sz="2100" spc="80" dirty="0">
                <a:latin typeface="Times New Roman"/>
                <a:cs typeface="Times New Roman"/>
              </a:rPr>
              <a:t>interchange</a:t>
            </a:r>
            <a:r>
              <a:rPr sz="2100" spc="-95" dirty="0">
                <a:latin typeface="Times New Roman"/>
                <a:cs typeface="Times New Roman"/>
              </a:rPr>
              <a:t> </a:t>
            </a:r>
            <a:r>
              <a:rPr sz="2100" spc="130" dirty="0">
                <a:latin typeface="Times New Roman"/>
                <a:cs typeface="Times New Roman"/>
              </a:rPr>
              <a:t>the</a:t>
            </a:r>
            <a:r>
              <a:rPr sz="2100" spc="-100" dirty="0">
                <a:latin typeface="Times New Roman"/>
                <a:cs typeface="Times New Roman"/>
              </a:rPr>
              <a:t> </a:t>
            </a:r>
            <a:r>
              <a:rPr sz="2100" spc="110" dirty="0">
                <a:latin typeface="Times New Roman"/>
                <a:cs typeface="Times New Roman"/>
              </a:rPr>
              <a:t>parent</a:t>
            </a:r>
            <a:r>
              <a:rPr sz="2100" spc="-120" dirty="0">
                <a:latin typeface="Times New Roman"/>
                <a:cs typeface="Times New Roman"/>
              </a:rPr>
              <a:t> </a:t>
            </a:r>
            <a:r>
              <a:rPr sz="2100" spc="130" dirty="0">
                <a:latin typeface="Times New Roman"/>
                <a:cs typeface="Times New Roman"/>
              </a:rPr>
              <a:t>and</a:t>
            </a:r>
            <a:r>
              <a:rPr sz="2100" spc="-50" dirty="0">
                <a:latin typeface="Times New Roman"/>
                <a:cs typeface="Times New Roman"/>
              </a:rPr>
              <a:t> </a:t>
            </a:r>
            <a:r>
              <a:rPr sz="2100" spc="55" dirty="0">
                <a:latin typeface="Times New Roman"/>
                <a:cs typeface="Times New Roman"/>
              </a:rPr>
              <a:t>child.</a:t>
            </a:r>
            <a:endParaRPr sz="2100" dirty="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55"/>
              </a:spcBef>
              <a:buClr>
                <a:srgbClr val="009DD9"/>
              </a:buClr>
              <a:buFont typeface="Arial"/>
              <a:buChar char=""/>
            </a:pPr>
            <a:endParaRPr sz="2550" dirty="0">
              <a:latin typeface="Times New Roman"/>
              <a:cs typeface="Times New Roman"/>
            </a:endParaRPr>
          </a:p>
          <a:p>
            <a:pPr marL="458470" algn="ctr">
              <a:lnSpc>
                <a:spcPct val="100000"/>
              </a:lnSpc>
            </a:pPr>
            <a:r>
              <a:rPr sz="2100" spc="45" dirty="0">
                <a:latin typeface="Times New Roman"/>
                <a:cs typeface="Times New Roman"/>
              </a:rPr>
              <a:t>OR</a:t>
            </a:r>
            <a:endParaRPr sz="2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000" spc="50" dirty="0">
                <a:latin typeface="Times New Roman"/>
                <a:cs typeface="Times New Roman"/>
              </a:rPr>
              <a:t>Restore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125" dirty="0">
                <a:latin typeface="Times New Roman"/>
                <a:cs typeface="Times New Roman"/>
              </a:rPr>
              <a:t>the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100" dirty="0">
                <a:latin typeface="Times New Roman"/>
                <a:cs typeface="Times New Roman"/>
              </a:rPr>
              <a:t>min-heap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80" dirty="0">
                <a:latin typeface="Times New Roman"/>
                <a:cs typeface="Times New Roman"/>
              </a:rPr>
              <a:t>property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if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55" dirty="0">
                <a:latin typeface="Times New Roman"/>
                <a:cs typeface="Times New Roman"/>
              </a:rPr>
              <a:t>violated</a:t>
            </a:r>
            <a:endParaRPr sz="2000" dirty="0">
              <a:latin typeface="Times New Roman"/>
              <a:cs typeface="Times New Roman"/>
            </a:endParaRPr>
          </a:p>
          <a:p>
            <a:pPr marL="1270000" marR="5080" lvl="2" indent="-342900">
              <a:lnSpc>
                <a:spcPts val="2270"/>
              </a:lnSpc>
              <a:spcBef>
                <a:spcPts val="535"/>
              </a:spcBef>
              <a:buClr>
                <a:srgbClr val="009DD9"/>
              </a:buClr>
              <a:buSzPct val="69047"/>
              <a:buFont typeface="Wingdings" panose="05000000000000000000" pitchFamily="2" charset="2"/>
              <a:buChar char="§"/>
              <a:tabLst>
                <a:tab pos="1308100" algn="l"/>
                <a:tab pos="1308735" algn="l"/>
              </a:tabLst>
            </a:pPr>
            <a:r>
              <a:rPr sz="2100" spc="60" dirty="0">
                <a:latin typeface="Times New Roman"/>
                <a:cs typeface="Times New Roman"/>
              </a:rPr>
              <a:t>General </a:t>
            </a:r>
            <a:r>
              <a:rPr sz="2100" spc="65" dirty="0">
                <a:latin typeface="Times New Roman"/>
                <a:cs typeface="Times New Roman"/>
              </a:rPr>
              <a:t>strategy </a:t>
            </a:r>
            <a:r>
              <a:rPr sz="2100" spc="15" dirty="0">
                <a:latin typeface="Times New Roman"/>
                <a:cs typeface="Times New Roman"/>
              </a:rPr>
              <a:t>is </a:t>
            </a:r>
            <a:r>
              <a:rPr sz="2100" spc="70" dirty="0">
                <a:latin typeface="Times New Roman"/>
                <a:cs typeface="Times New Roman"/>
              </a:rPr>
              <a:t>percolate </a:t>
            </a:r>
            <a:r>
              <a:rPr sz="2100" spc="130" dirty="0">
                <a:latin typeface="Times New Roman"/>
                <a:cs typeface="Times New Roman"/>
              </a:rPr>
              <a:t>up </a:t>
            </a:r>
            <a:r>
              <a:rPr sz="2100" spc="90" dirty="0">
                <a:latin typeface="Times New Roman"/>
                <a:cs typeface="Times New Roman"/>
              </a:rPr>
              <a:t>(or </a:t>
            </a:r>
            <a:r>
              <a:rPr sz="2100" spc="95" dirty="0">
                <a:latin typeface="Times New Roman"/>
                <a:cs typeface="Times New Roman"/>
              </a:rPr>
              <a:t>bubble </a:t>
            </a:r>
            <a:r>
              <a:rPr sz="2100" spc="70" dirty="0">
                <a:latin typeface="Times New Roman"/>
                <a:cs typeface="Times New Roman"/>
              </a:rPr>
              <a:t>up): </a:t>
            </a:r>
            <a:r>
              <a:rPr sz="2100" spc="-25" dirty="0">
                <a:latin typeface="Times New Roman"/>
                <a:cs typeface="Times New Roman"/>
              </a:rPr>
              <a:t>if  </a:t>
            </a:r>
            <a:r>
              <a:rPr sz="2100" spc="125" dirty="0">
                <a:latin typeface="Times New Roman"/>
                <a:cs typeface="Times New Roman"/>
              </a:rPr>
              <a:t>the</a:t>
            </a:r>
            <a:r>
              <a:rPr sz="2100" spc="-95" dirty="0">
                <a:latin typeface="Times New Roman"/>
                <a:cs typeface="Times New Roman"/>
              </a:rPr>
              <a:t> </a:t>
            </a:r>
            <a:r>
              <a:rPr sz="2100" spc="110" dirty="0">
                <a:latin typeface="Times New Roman"/>
                <a:cs typeface="Times New Roman"/>
              </a:rPr>
              <a:t>parent</a:t>
            </a:r>
            <a:r>
              <a:rPr sz="2100" spc="-110" dirty="0">
                <a:latin typeface="Times New Roman"/>
                <a:cs typeface="Times New Roman"/>
              </a:rPr>
              <a:t> </a:t>
            </a:r>
            <a:r>
              <a:rPr sz="2100" spc="15" dirty="0">
                <a:latin typeface="Times New Roman"/>
                <a:cs typeface="Times New Roman"/>
              </a:rPr>
              <a:t>of</a:t>
            </a:r>
            <a:r>
              <a:rPr sz="2100" spc="25" dirty="0">
                <a:latin typeface="Times New Roman"/>
                <a:cs typeface="Times New Roman"/>
              </a:rPr>
              <a:t> </a:t>
            </a:r>
            <a:r>
              <a:rPr sz="2100" spc="125" dirty="0">
                <a:latin typeface="Times New Roman"/>
                <a:cs typeface="Times New Roman"/>
              </a:rPr>
              <a:t>the</a:t>
            </a:r>
            <a:r>
              <a:rPr sz="2100" spc="-114" dirty="0">
                <a:latin typeface="Times New Roman"/>
                <a:cs typeface="Times New Roman"/>
              </a:rPr>
              <a:t> </a:t>
            </a:r>
            <a:r>
              <a:rPr sz="2100" spc="105" dirty="0">
                <a:latin typeface="Times New Roman"/>
                <a:cs typeface="Times New Roman"/>
              </a:rPr>
              <a:t>element</a:t>
            </a:r>
            <a:r>
              <a:rPr sz="2100" spc="-75" dirty="0">
                <a:latin typeface="Times New Roman"/>
                <a:cs typeface="Times New Roman"/>
              </a:rPr>
              <a:t> </a:t>
            </a:r>
            <a:r>
              <a:rPr sz="2100" spc="15" dirty="0">
                <a:latin typeface="Times New Roman"/>
                <a:cs typeface="Times New Roman"/>
              </a:rPr>
              <a:t>is</a:t>
            </a:r>
            <a:r>
              <a:rPr sz="2100" spc="-30" dirty="0">
                <a:latin typeface="Times New Roman"/>
                <a:cs typeface="Times New Roman"/>
              </a:rPr>
              <a:t> </a:t>
            </a:r>
            <a:r>
              <a:rPr sz="2100" spc="45" dirty="0">
                <a:latin typeface="Times New Roman"/>
                <a:cs typeface="Times New Roman"/>
              </a:rPr>
              <a:t>larger</a:t>
            </a:r>
            <a:r>
              <a:rPr sz="2100" spc="-110" dirty="0">
                <a:latin typeface="Times New Roman"/>
                <a:cs typeface="Times New Roman"/>
              </a:rPr>
              <a:t> </a:t>
            </a:r>
            <a:r>
              <a:rPr sz="2100" spc="135" dirty="0">
                <a:latin typeface="Times New Roman"/>
                <a:cs typeface="Times New Roman"/>
              </a:rPr>
              <a:t>than</a:t>
            </a:r>
            <a:r>
              <a:rPr sz="2100" spc="-50" dirty="0">
                <a:latin typeface="Times New Roman"/>
                <a:cs typeface="Times New Roman"/>
              </a:rPr>
              <a:t> </a:t>
            </a:r>
            <a:r>
              <a:rPr sz="2100" spc="125" dirty="0">
                <a:latin typeface="Times New Roman"/>
                <a:cs typeface="Times New Roman"/>
              </a:rPr>
              <a:t>the</a:t>
            </a:r>
            <a:r>
              <a:rPr sz="2100" spc="-114" dirty="0">
                <a:latin typeface="Times New Roman"/>
                <a:cs typeface="Times New Roman"/>
              </a:rPr>
              <a:t> </a:t>
            </a:r>
            <a:r>
              <a:rPr sz="2100" spc="95" dirty="0">
                <a:latin typeface="Times New Roman"/>
                <a:cs typeface="Times New Roman"/>
              </a:rPr>
              <a:t>element,  </a:t>
            </a:r>
            <a:r>
              <a:rPr sz="2100" spc="135" dirty="0">
                <a:latin typeface="Times New Roman"/>
                <a:cs typeface="Times New Roman"/>
              </a:rPr>
              <a:t>then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80" dirty="0">
                <a:latin typeface="Times New Roman"/>
                <a:cs typeface="Times New Roman"/>
              </a:rPr>
              <a:t>interchange</a:t>
            </a:r>
            <a:r>
              <a:rPr sz="2100" spc="-80" dirty="0">
                <a:latin typeface="Times New Roman"/>
                <a:cs typeface="Times New Roman"/>
              </a:rPr>
              <a:t> </a:t>
            </a:r>
            <a:r>
              <a:rPr sz="2100" spc="125" dirty="0">
                <a:latin typeface="Times New Roman"/>
                <a:cs typeface="Times New Roman"/>
              </a:rPr>
              <a:t>the</a:t>
            </a:r>
            <a:r>
              <a:rPr sz="2100" spc="-110" dirty="0">
                <a:latin typeface="Times New Roman"/>
                <a:cs typeface="Times New Roman"/>
              </a:rPr>
              <a:t> </a:t>
            </a:r>
            <a:r>
              <a:rPr sz="2100" spc="110" dirty="0">
                <a:latin typeface="Times New Roman"/>
                <a:cs typeface="Times New Roman"/>
              </a:rPr>
              <a:t>parent</a:t>
            </a:r>
            <a:r>
              <a:rPr sz="2100" spc="-100" dirty="0">
                <a:latin typeface="Times New Roman"/>
                <a:cs typeface="Times New Roman"/>
              </a:rPr>
              <a:t> </a:t>
            </a:r>
            <a:r>
              <a:rPr sz="2100" spc="125" dirty="0">
                <a:latin typeface="Times New Roman"/>
                <a:cs typeface="Times New Roman"/>
              </a:rPr>
              <a:t>and</a:t>
            </a:r>
            <a:r>
              <a:rPr sz="2100" spc="-50" dirty="0">
                <a:latin typeface="Times New Roman"/>
                <a:cs typeface="Times New Roman"/>
              </a:rPr>
              <a:t> </a:t>
            </a:r>
            <a:r>
              <a:rPr sz="2100" spc="55" dirty="0">
                <a:latin typeface="Times New Roman"/>
                <a:cs typeface="Times New Roman"/>
              </a:rPr>
              <a:t>child.</a:t>
            </a:r>
            <a:endParaRPr sz="21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600200" y="4572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4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4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5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5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739645" y="519176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19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38200" y="13716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89" y="223433"/>
                </a:lnTo>
                <a:lnTo>
                  <a:pt x="15538" y="182392"/>
                </a:lnTo>
                <a:lnTo>
                  <a:pt x="34020" y="144124"/>
                </a:lnTo>
                <a:lnTo>
                  <a:pt x="58808" y="109179"/>
                </a:lnTo>
                <a:lnTo>
                  <a:pt x="89273" y="78104"/>
                </a:lnTo>
                <a:lnTo>
                  <a:pt x="124788" y="51450"/>
                </a:lnTo>
                <a:lnTo>
                  <a:pt x="164725" y="29763"/>
                </a:lnTo>
                <a:lnTo>
                  <a:pt x="208458" y="13594"/>
                </a:lnTo>
                <a:lnTo>
                  <a:pt x="255359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4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5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59" y="529910"/>
                </a:lnTo>
                <a:lnTo>
                  <a:pt x="208458" y="519805"/>
                </a:lnTo>
                <a:lnTo>
                  <a:pt x="164725" y="503636"/>
                </a:lnTo>
                <a:lnTo>
                  <a:pt x="124788" y="481949"/>
                </a:lnTo>
                <a:lnTo>
                  <a:pt x="89273" y="455295"/>
                </a:lnTo>
                <a:lnTo>
                  <a:pt x="58808" y="424220"/>
                </a:lnTo>
                <a:lnTo>
                  <a:pt x="34020" y="389275"/>
                </a:lnTo>
                <a:lnTo>
                  <a:pt x="15538" y="351007"/>
                </a:lnTo>
                <a:lnTo>
                  <a:pt x="3989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93444" y="1473453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438400" y="13716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4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4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5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5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593594" y="1473453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16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295400" y="25146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4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4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5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5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450594" y="2616834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2400" y="25908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89" y="223433"/>
                </a:lnTo>
                <a:lnTo>
                  <a:pt x="15538" y="182392"/>
                </a:lnTo>
                <a:lnTo>
                  <a:pt x="34020" y="144124"/>
                </a:lnTo>
                <a:lnTo>
                  <a:pt x="58808" y="109179"/>
                </a:lnTo>
                <a:lnTo>
                  <a:pt x="89273" y="78104"/>
                </a:lnTo>
                <a:lnTo>
                  <a:pt x="124788" y="51450"/>
                </a:lnTo>
                <a:lnTo>
                  <a:pt x="164725" y="29763"/>
                </a:lnTo>
                <a:lnTo>
                  <a:pt x="208458" y="13594"/>
                </a:lnTo>
                <a:lnTo>
                  <a:pt x="255359" y="3489"/>
                </a:lnTo>
                <a:lnTo>
                  <a:pt x="304800" y="0"/>
                </a:lnTo>
                <a:lnTo>
                  <a:pt x="354240" y="3489"/>
                </a:lnTo>
                <a:lnTo>
                  <a:pt x="401141" y="13594"/>
                </a:lnTo>
                <a:lnTo>
                  <a:pt x="444874" y="29763"/>
                </a:lnTo>
                <a:lnTo>
                  <a:pt x="484811" y="51450"/>
                </a:lnTo>
                <a:lnTo>
                  <a:pt x="520326" y="78104"/>
                </a:lnTo>
                <a:lnTo>
                  <a:pt x="550791" y="109179"/>
                </a:lnTo>
                <a:lnTo>
                  <a:pt x="575579" y="144124"/>
                </a:lnTo>
                <a:lnTo>
                  <a:pt x="594061" y="182392"/>
                </a:lnTo>
                <a:lnTo>
                  <a:pt x="605610" y="223433"/>
                </a:lnTo>
                <a:lnTo>
                  <a:pt x="609600" y="266700"/>
                </a:lnTo>
                <a:lnTo>
                  <a:pt x="605610" y="309966"/>
                </a:lnTo>
                <a:lnTo>
                  <a:pt x="594061" y="351007"/>
                </a:lnTo>
                <a:lnTo>
                  <a:pt x="575579" y="389275"/>
                </a:lnTo>
                <a:lnTo>
                  <a:pt x="550791" y="424220"/>
                </a:lnTo>
                <a:lnTo>
                  <a:pt x="520326" y="455295"/>
                </a:lnTo>
                <a:lnTo>
                  <a:pt x="484811" y="481949"/>
                </a:lnTo>
                <a:lnTo>
                  <a:pt x="444874" y="503636"/>
                </a:lnTo>
                <a:lnTo>
                  <a:pt x="401141" y="519805"/>
                </a:lnTo>
                <a:lnTo>
                  <a:pt x="354240" y="529910"/>
                </a:lnTo>
                <a:lnTo>
                  <a:pt x="304800" y="533400"/>
                </a:lnTo>
                <a:lnTo>
                  <a:pt x="255359" y="529910"/>
                </a:lnTo>
                <a:lnTo>
                  <a:pt x="208458" y="519805"/>
                </a:lnTo>
                <a:lnTo>
                  <a:pt x="164725" y="503636"/>
                </a:lnTo>
                <a:lnTo>
                  <a:pt x="124788" y="481949"/>
                </a:lnTo>
                <a:lnTo>
                  <a:pt x="89273" y="455295"/>
                </a:lnTo>
                <a:lnTo>
                  <a:pt x="58808" y="424220"/>
                </a:lnTo>
                <a:lnTo>
                  <a:pt x="34020" y="389275"/>
                </a:lnTo>
                <a:lnTo>
                  <a:pt x="15538" y="351007"/>
                </a:lnTo>
                <a:lnTo>
                  <a:pt x="3989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83540" y="2693034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057400" y="25146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4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4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5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5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212594" y="2616834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7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33400" y="914400"/>
            <a:ext cx="2133600" cy="1676400"/>
          </a:xfrm>
          <a:custGeom>
            <a:avLst/>
            <a:gdLst/>
            <a:ahLst/>
            <a:cxnLst/>
            <a:rect l="l" t="t" r="r" b="b"/>
            <a:pathLst>
              <a:path w="2133600" h="1676400">
                <a:moveTo>
                  <a:pt x="1143000" y="0"/>
                </a:moveTo>
                <a:lnTo>
                  <a:pt x="762000" y="533400"/>
                </a:lnTo>
              </a:path>
              <a:path w="2133600" h="1676400">
                <a:moveTo>
                  <a:pt x="457200" y="990600"/>
                </a:moveTo>
                <a:lnTo>
                  <a:pt x="0" y="1676400"/>
                </a:lnTo>
              </a:path>
              <a:path w="2133600" h="1676400">
                <a:moveTo>
                  <a:pt x="762000" y="990600"/>
                </a:moveTo>
                <a:lnTo>
                  <a:pt x="990600" y="1600200"/>
                </a:lnTo>
              </a:path>
              <a:path w="2133600" h="1676400">
                <a:moveTo>
                  <a:pt x="1600200" y="0"/>
                </a:moveTo>
                <a:lnTo>
                  <a:pt x="1981200" y="533400"/>
                </a:lnTo>
              </a:path>
              <a:path w="2133600" h="1676400">
                <a:moveTo>
                  <a:pt x="2133600" y="990600"/>
                </a:moveTo>
                <a:lnTo>
                  <a:pt x="1828800" y="1600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505200" y="1702435"/>
            <a:ext cx="1676400" cy="103505"/>
          </a:xfrm>
          <a:custGeom>
            <a:avLst/>
            <a:gdLst/>
            <a:ahLst/>
            <a:cxnLst/>
            <a:rect l="l" t="t" r="r" b="b"/>
            <a:pathLst>
              <a:path w="1676400" h="103505">
                <a:moveTo>
                  <a:pt x="1587880" y="0"/>
                </a:moveTo>
                <a:lnTo>
                  <a:pt x="1583944" y="1015"/>
                </a:lnTo>
                <a:lnTo>
                  <a:pt x="1582165" y="4063"/>
                </a:lnTo>
                <a:lnTo>
                  <a:pt x="1580388" y="6985"/>
                </a:lnTo>
                <a:lnTo>
                  <a:pt x="1581403" y="10922"/>
                </a:lnTo>
                <a:lnTo>
                  <a:pt x="1640205" y="45317"/>
                </a:lnTo>
                <a:lnTo>
                  <a:pt x="1663827" y="45338"/>
                </a:lnTo>
                <a:lnTo>
                  <a:pt x="1663827" y="58038"/>
                </a:lnTo>
                <a:lnTo>
                  <a:pt x="1640404" y="58038"/>
                </a:lnTo>
                <a:lnTo>
                  <a:pt x="1581403" y="92455"/>
                </a:lnTo>
                <a:lnTo>
                  <a:pt x="1580388" y="96265"/>
                </a:lnTo>
                <a:lnTo>
                  <a:pt x="1582039" y="99313"/>
                </a:lnTo>
                <a:lnTo>
                  <a:pt x="1583816" y="102362"/>
                </a:lnTo>
                <a:lnTo>
                  <a:pt x="1587753" y="103377"/>
                </a:lnTo>
                <a:lnTo>
                  <a:pt x="1665509" y="58038"/>
                </a:lnTo>
                <a:lnTo>
                  <a:pt x="1663827" y="58038"/>
                </a:lnTo>
                <a:lnTo>
                  <a:pt x="1665546" y="58017"/>
                </a:lnTo>
                <a:lnTo>
                  <a:pt x="1676400" y="51688"/>
                </a:lnTo>
                <a:lnTo>
                  <a:pt x="1587880" y="0"/>
                </a:lnTo>
                <a:close/>
              </a:path>
              <a:path w="1676400" h="103505">
                <a:moveTo>
                  <a:pt x="1651194" y="51744"/>
                </a:moveTo>
                <a:lnTo>
                  <a:pt x="1640441" y="58017"/>
                </a:lnTo>
                <a:lnTo>
                  <a:pt x="1663827" y="58038"/>
                </a:lnTo>
                <a:lnTo>
                  <a:pt x="1663827" y="57276"/>
                </a:lnTo>
                <a:lnTo>
                  <a:pt x="1660652" y="57276"/>
                </a:lnTo>
                <a:lnTo>
                  <a:pt x="1651194" y="51744"/>
                </a:lnTo>
                <a:close/>
              </a:path>
              <a:path w="1676400" h="103505">
                <a:moveTo>
                  <a:pt x="0" y="43814"/>
                </a:moveTo>
                <a:lnTo>
                  <a:pt x="0" y="56514"/>
                </a:lnTo>
                <a:lnTo>
                  <a:pt x="1640441" y="58017"/>
                </a:lnTo>
                <a:lnTo>
                  <a:pt x="1651194" y="51744"/>
                </a:lnTo>
                <a:lnTo>
                  <a:pt x="1640205" y="45317"/>
                </a:lnTo>
                <a:lnTo>
                  <a:pt x="0" y="43814"/>
                </a:lnTo>
                <a:close/>
              </a:path>
              <a:path w="1676400" h="103505">
                <a:moveTo>
                  <a:pt x="1660652" y="46227"/>
                </a:moveTo>
                <a:lnTo>
                  <a:pt x="1651194" y="51744"/>
                </a:lnTo>
                <a:lnTo>
                  <a:pt x="1660652" y="57276"/>
                </a:lnTo>
                <a:lnTo>
                  <a:pt x="1660652" y="46227"/>
                </a:lnTo>
                <a:close/>
              </a:path>
              <a:path w="1676400" h="103505">
                <a:moveTo>
                  <a:pt x="1663827" y="46227"/>
                </a:moveTo>
                <a:lnTo>
                  <a:pt x="1660652" y="46227"/>
                </a:lnTo>
                <a:lnTo>
                  <a:pt x="1660652" y="57276"/>
                </a:lnTo>
                <a:lnTo>
                  <a:pt x="1663827" y="57276"/>
                </a:lnTo>
                <a:lnTo>
                  <a:pt x="1663827" y="46227"/>
                </a:lnTo>
                <a:close/>
              </a:path>
              <a:path w="1676400" h="103505">
                <a:moveTo>
                  <a:pt x="1640205" y="45317"/>
                </a:moveTo>
                <a:lnTo>
                  <a:pt x="1651194" y="51744"/>
                </a:lnTo>
                <a:lnTo>
                  <a:pt x="1660652" y="46227"/>
                </a:lnTo>
                <a:lnTo>
                  <a:pt x="1663827" y="46227"/>
                </a:lnTo>
                <a:lnTo>
                  <a:pt x="1663827" y="45338"/>
                </a:lnTo>
                <a:lnTo>
                  <a:pt x="1640205" y="45317"/>
                </a:lnTo>
                <a:close/>
              </a:path>
            </a:pathLst>
          </a:custGeom>
          <a:solidFill>
            <a:srgbClr val="0550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400800" y="3810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4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4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5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5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540754" y="442976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19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638800" y="12954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4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4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5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5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794628" y="1397253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239000" y="12954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4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4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5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5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395209" y="1397253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16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096000" y="24384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4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4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5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5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328028" y="2540634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953000" y="25146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4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4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5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5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185028" y="2616834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858000" y="24384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4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4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5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5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7013829" y="2540634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7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5329428" y="833627"/>
            <a:ext cx="3133725" cy="2143125"/>
            <a:chOff x="5329428" y="833627"/>
            <a:chExt cx="3133725" cy="2143125"/>
          </a:xfrm>
        </p:grpSpPr>
        <p:sp>
          <p:nvSpPr>
            <p:cNvPr id="35" name="object 35"/>
            <p:cNvSpPr/>
            <p:nvPr/>
          </p:nvSpPr>
          <p:spPr>
            <a:xfrm>
              <a:off x="5334000" y="838199"/>
              <a:ext cx="2133600" cy="1676400"/>
            </a:xfrm>
            <a:custGeom>
              <a:avLst/>
              <a:gdLst/>
              <a:ahLst/>
              <a:cxnLst/>
              <a:rect l="l" t="t" r="r" b="b"/>
              <a:pathLst>
                <a:path w="2133600" h="1676400">
                  <a:moveTo>
                    <a:pt x="1143000" y="0"/>
                  </a:moveTo>
                  <a:lnTo>
                    <a:pt x="762000" y="533400"/>
                  </a:lnTo>
                </a:path>
                <a:path w="2133600" h="1676400">
                  <a:moveTo>
                    <a:pt x="457200" y="990600"/>
                  </a:moveTo>
                  <a:lnTo>
                    <a:pt x="0" y="1676400"/>
                  </a:lnTo>
                </a:path>
                <a:path w="2133600" h="1676400">
                  <a:moveTo>
                    <a:pt x="762000" y="990600"/>
                  </a:moveTo>
                  <a:lnTo>
                    <a:pt x="990600" y="1600200"/>
                  </a:lnTo>
                </a:path>
                <a:path w="2133600" h="1676400">
                  <a:moveTo>
                    <a:pt x="1600200" y="0"/>
                  </a:moveTo>
                  <a:lnTo>
                    <a:pt x="1981200" y="533400"/>
                  </a:lnTo>
                </a:path>
                <a:path w="2133600" h="1676400">
                  <a:moveTo>
                    <a:pt x="2133600" y="990600"/>
                  </a:moveTo>
                  <a:lnTo>
                    <a:pt x="1828800" y="16002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760208" y="1751075"/>
              <a:ext cx="317500" cy="687705"/>
            </a:xfrm>
            <a:custGeom>
              <a:avLst/>
              <a:gdLst/>
              <a:ahLst/>
              <a:cxnLst/>
              <a:rect l="l" t="t" r="r" b="b"/>
              <a:pathLst>
                <a:path w="317500" h="687705">
                  <a:moveTo>
                    <a:pt x="0" y="0"/>
                  </a:moveTo>
                  <a:lnTo>
                    <a:pt x="317500" y="687324"/>
                  </a:lnTo>
                </a:path>
              </a:pathLst>
            </a:custGeom>
            <a:ln w="9144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848600" y="2438400"/>
              <a:ext cx="609600" cy="533400"/>
            </a:xfrm>
            <a:custGeom>
              <a:avLst/>
              <a:gdLst/>
              <a:ahLst/>
              <a:cxnLst/>
              <a:rect l="l" t="t" r="r" b="b"/>
              <a:pathLst>
                <a:path w="609600" h="533400">
                  <a:moveTo>
                    <a:pt x="0" y="266700"/>
                  </a:moveTo>
                  <a:lnTo>
                    <a:pt x="3990" y="223433"/>
                  </a:lnTo>
                  <a:lnTo>
                    <a:pt x="15544" y="182392"/>
                  </a:lnTo>
                  <a:lnTo>
                    <a:pt x="34032" y="144124"/>
                  </a:lnTo>
                  <a:lnTo>
                    <a:pt x="58826" y="109179"/>
                  </a:lnTo>
                  <a:lnTo>
                    <a:pt x="89296" y="78104"/>
                  </a:lnTo>
                  <a:lnTo>
                    <a:pt x="124815" y="51450"/>
                  </a:lnTo>
                  <a:lnTo>
                    <a:pt x="164753" y="29763"/>
                  </a:lnTo>
                  <a:lnTo>
                    <a:pt x="208483" y="13594"/>
                  </a:lnTo>
                  <a:lnTo>
                    <a:pt x="255374" y="3489"/>
                  </a:lnTo>
                  <a:lnTo>
                    <a:pt x="304800" y="0"/>
                  </a:lnTo>
                  <a:lnTo>
                    <a:pt x="354225" y="3489"/>
                  </a:lnTo>
                  <a:lnTo>
                    <a:pt x="401116" y="13594"/>
                  </a:lnTo>
                  <a:lnTo>
                    <a:pt x="444846" y="29763"/>
                  </a:lnTo>
                  <a:lnTo>
                    <a:pt x="484784" y="51450"/>
                  </a:lnTo>
                  <a:lnTo>
                    <a:pt x="520303" y="78104"/>
                  </a:lnTo>
                  <a:lnTo>
                    <a:pt x="550773" y="109179"/>
                  </a:lnTo>
                  <a:lnTo>
                    <a:pt x="575567" y="144124"/>
                  </a:lnTo>
                  <a:lnTo>
                    <a:pt x="594055" y="182392"/>
                  </a:lnTo>
                  <a:lnTo>
                    <a:pt x="605609" y="223433"/>
                  </a:lnTo>
                  <a:lnTo>
                    <a:pt x="609600" y="266700"/>
                  </a:lnTo>
                  <a:lnTo>
                    <a:pt x="605609" y="309966"/>
                  </a:lnTo>
                  <a:lnTo>
                    <a:pt x="594055" y="351007"/>
                  </a:lnTo>
                  <a:lnTo>
                    <a:pt x="575567" y="389275"/>
                  </a:lnTo>
                  <a:lnTo>
                    <a:pt x="550773" y="424220"/>
                  </a:lnTo>
                  <a:lnTo>
                    <a:pt x="520303" y="455295"/>
                  </a:lnTo>
                  <a:lnTo>
                    <a:pt x="484784" y="481949"/>
                  </a:lnTo>
                  <a:lnTo>
                    <a:pt x="444846" y="503636"/>
                  </a:lnTo>
                  <a:lnTo>
                    <a:pt x="401116" y="519805"/>
                  </a:lnTo>
                  <a:lnTo>
                    <a:pt x="354225" y="529910"/>
                  </a:lnTo>
                  <a:lnTo>
                    <a:pt x="304800" y="533400"/>
                  </a:lnTo>
                  <a:lnTo>
                    <a:pt x="255374" y="529910"/>
                  </a:lnTo>
                  <a:lnTo>
                    <a:pt x="208483" y="519805"/>
                  </a:lnTo>
                  <a:lnTo>
                    <a:pt x="164753" y="503636"/>
                  </a:lnTo>
                  <a:lnTo>
                    <a:pt x="124815" y="481949"/>
                  </a:lnTo>
                  <a:lnTo>
                    <a:pt x="89296" y="455295"/>
                  </a:lnTo>
                  <a:lnTo>
                    <a:pt x="58826" y="424220"/>
                  </a:lnTo>
                  <a:lnTo>
                    <a:pt x="34032" y="389275"/>
                  </a:lnTo>
                  <a:lnTo>
                    <a:pt x="15544" y="351007"/>
                  </a:lnTo>
                  <a:lnTo>
                    <a:pt x="3990" y="309966"/>
                  </a:lnTo>
                  <a:lnTo>
                    <a:pt x="0" y="266700"/>
                  </a:lnTo>
                  <a:close/>
                </a:path>
              </a:pathLst>
            </a:custGeom>
            <a:ln w="9144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8081009" y="2540634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17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657600" y="32766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4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4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4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4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3813175" y="3378834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19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895600" y="41910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5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5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4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4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3051175" y="4293489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495800" y="41910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5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5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4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4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4651375" y="4293489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17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209800" y="5334000"/>
            <a:ext cx="1752600" cy="609600"/>
          </a:xfrm>
          <a:custGeom>
            <a:avLst/>
            <a:gdLst/>
            <a:ahLst/>
            <a:cxnLst/>
            <a:rect l="l" t="t" r="r" b="b"/>
            <a:pathLst>
              <a:path w="1752600" h="609600">
                <a:moveTo>
                  <a:pt x="0" y="342900"/>
                </a:moveTo>
                <a:lnTo>
                  <a:pt x="3990" y="299633"/>
                </a:lnTo>
                <a:lnTo>
                  <a:pt x="15544" y="258592"/>
                </a:lnTo>
                <a:lnTo>
                  <a:pt x="34032" y="220324"/>
                </a:lnTo>
                <a:lnTo>
                  <a:pt x="58826" y="185379"/>
                </a:lnTo>
                <a:lnTo>
                  <a:pt x="89296" y="154305"/>
                </a:lnTo>
                <a:lnTo>
                  <a:pt x="124815" y="127650"/>
                </a:lnTo>
                <a:lnTo>
                  <a:pt x="164753" y="105963"/>
                </a:lnTo>
                <a:lnTo>
                  <a:pt x="208483" y="89794"/>
                </a:lnTo>
                <a:lnTo>
                  <a:pt x="255374" y="79689"/>
                </a:lnTo>
                <a:lnTo>
                  <a:pt x="304800" y="76200"/>
                </a:lnTo>
                <a:lnTo>
                  <a:pt x="354225" y="79689"/>
                </a:lnTo>
                <a:lnTo>
                  <a:pt x="401116" y="89794"/>
                </a:lnTo>
                <a:lnTo>
                  <a:pt x="444846" y="105963"/>
                </a:lnTo>
                <a:lnTo>
                  <a:pt x="484784" y="127650"/>
                </a:lnTo>
                <a:lnTo>
                  <a:pt x="520303" y="154305"/>
                </a:lnTo>
                <a:lnTo>
                  <a:pt x="550773" y="185379"/>
                </a:lnTo>
                <a:lnTo>
                  <a:pt x="575567" y="220324"/>
                </a:lnTo>
                <a:lnTo>
                  <a:pt x="594055" y="258592"/>
                </a:lnTo>
                <a:lnTo>
                  <a:pt x="605609" y="299633"/>
                </a:lnTo>
                <a:lnTo>
                  <a:pt x="609600" y="342900"/>
                </a:lnTo>
                <a:lnTo>
                  <a:pt x="605609" y="386160"/>
                </a:lnTo>
                <a:lnTo>
                  <a:pt x="594055" y="427197"/>
                </a:lnTo>
                <a:lnTo>
                  <a:pt x="575567" y="465464"/>
                </a:lnTo>
                <a:lnTo>
                  <a:pt x="550773" y="500409"/>
                </a:lnTo>
                <a:lnTo>
                  <a:pt x="520303" y="531485"/>
                </a:lnTo>
                <a:lnTo>
                  <a:pt x="484784" y="558142"/>
                </a:lnTo>
                <a:lnTo>
                  <a:pt x="444846" y="579831"/>
                </a:lnTo>
                <a:lnTo>
                  <a:pt x="401116" y="596003"/>
                </a:lnTo>
                <a:lnTo>
                  <a:pt x="354225" y="606109"/>
                </a:lnTo>
                <a:lnTo>
                  <a:pt x="304800" y="609600"/>
                </a:lnTo>
                <a:lnTo>
                  <a:pt x="255374" y="606109"/>
                </a:lnTo>
                <a:lnTo>
                  <a:pt x="208483" y="596003"/>
                </a:lnTo>
                <a:lnTo>
                  <a:pt x="164753" y="579831"/>
                </a:lnTo>
                <a:lnTo>
                  <a:pt x="124815" y="558142"/>
                </a:lnTo>
                <a:lnTo>
                  <a:pt x="89296" y="531485"/>
                </a:lnTo>
                <a:lnTo>
                  <a:pt x="58826" y="500409"/>
                </a:lnTo>
                <a:lnTo>
                  <a:pt x="34032" y="465464"/>
                </a:lnTo>
                <a:lnTo>
                  <a:pt x="15544" y="427197"/>
                </a:lnTo>
                <a:lnTo>
                  <a:pt x="3990" y="386160"/>
                </a:lnTo>
                <a:lnTo>
                  <a:pt x="0" y="342900"/>
                </a:lnTo>
                <a:close/>
              </a:path>
              <a:path w="1752600" h="609600">
                <a:moveTo>
                  <a:pt x="1143000" y="266700"/>
                </a:moveTo>
                <a:lnTo>
                  <a:pt x="1146990" y="223433"/>
                </a:lnTo>
                <a:lnTo>
                  <a:pt x="1158544" y="182392"/>
                </a:lnTo>
                <a:lnTo>
                  <a:pt x="1177032" y="144124"/>
                </a:lnTo>
                <a:lnTo>
                  <a:pt x="1201826" y="109179"/>
                </a:lnTo>
                <a:lnTo>
                  <a:pt x="1232296" y="78105"/>
                </a:lnTo>
                <a:lnTo>
                  <a:pt x="1267815" y="51450"/>
                </a:lnTo>
                <a:lnTo>
                  <a:pt x="1307753" y="29763"/>
                </a:lnTo>
                <a:lnTo>
                  <a:pt x="1351483" y="13594"/>
                </a:lnTo>
                <a:lnTo>
                  <a:pt x="1398374" y="3489"/>
                </a:lnTo>
                <a:lnTo>
                  <a:pt x="1447800" y="0"/>
                </a:lnTo>
                <a:lnTo>
                  <a:pt x="1497225" y="3489"/>
                </a:lnTo>
                <a:lnTo>
                  <a:pt x="1544116" y="13594"/>
                </a:lnTo>
                <a:lnTo>
                  <a:pt x="1587846" y="29763"/>
                </a:lnTo>
                <a:lnTo>
                  <a:pt x="1627784" y="51450"/>
                </a:lnTo>
                <a:lnTo>
                  <a:pt x="1663303" y="78105"/>
                </a:lnTo>
                <a:lnTo>
                  <a:pt x="1693773" y="109179"/>
                </a:lnTo>
                <a:lnTo>
                  <a:pt x="1718567" y="144124"/>
                </a:lnTo>
                <a:lnTo>
                  <a:pt x="1737055" y="182392"/>
                </a:lnTo>
                <a:lnTo>
                  <a:pt x="1748609" y="223433"/>
                </a:lnTo>
                <a:lnTo>
                  <a:pt x="1752600" y="266700"/>
                </a:lnTo>
                <a:lnTo>
                  <a:pt x="1748609" y="309960"/>
                </a:lnTo>
                <a:lnTo>
                  <a:pt x="1737055" y="350997"/>
                </a:lnTo>
                <a:lnTo>
                  <a:pt x="1718567" y="389264"/>
                </a:lnTo>
                <a:lnTo>
                  <a:pt x="1693773" y="424209"/>
                </a:lnTo>
                <a:lnTo>
                  <a:pt x="1663303" y="455285"/>
                </a:lnTo>
                <a:lnTo>
                  <a:pt x="1627784" y="481942"/>
                </a:lnTo>
                <a:lnTo>
                  <a:pt x="1587846" y="503631"/>
                </a:lnTo>
                <a:lnTo>
                  <a:pt x="1544116" y="519803"/>
                </a:lnTo>
                <a:lnTo>
                  <a:pt x="1497225" y="529909"/>
                </a:lnTo>
                <a:lnTo>
                  <a:pt x="1447800" y="533400"/>
                </a:lnTo>
                <a:lnTo>
                  <a:pt x="1398374" y="529909"/>
                </a:lnTo>
                <a:lnTo>
                  <a:pt x="1351483" y="519803"/>
                </a:lnTo>
                <a:lnTo>
                  <a:pt x="1307753" y="503631"/>
                </a:lnTo>
                <a:lnTo>
                  <a:pt x="1267815" y="481942"/>
                </a:lnTo>
                <a:lnTo>
                  <a:pt x="1232296" y="455285"/>
                </a:lnTo>
                <a:lnTo>
                  <a:pt x="1201826" y="424209"/>
                </a:lnTo>
                <a:lnTo>
                  <a:pt x="1177032" y="389264"/>
                </a:lnTo>
                <a:lnTo>
                  <a:pt x="1158544" y="350997"/>
                </a:lnTo>
                <a:lnTo>
                  <a:pt x="1146990" y="309960"/>
                </a:lnTo>
                <a:lnTo>
                  <a:pt x="114300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2441194" y="551301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2586037" y="3729037"/>
            <a:ext cx="3133725" cy="2143125"/>
            <a:chOff x="2586037" y="3729037"/>
            <a:chExt cx="3133725" cy="2143125"/>
          </a:xfrm>
        </p:grpSpPr>
        <p:sp>
          <p:nvSpPr>
            <p:cNvPr id="48" name="object 48"/>
            <p:cNvSpPr/>
            <p:nvPr/>
          </p:nvSpPr>
          <p:spPr>
            <a:xfrm>
              <a:off x="2590800" y="3733800"/>
              <a:ext cx="2133600" cy="2133600"/>
            </a:xfrm>
            <a:custGeom>
              <a:avLst/>
              <a:gdLst/>
              <a:ahLst/>
              <a:cxnLst/>
              <a:rect l="l" t="t" r="r" b="b"/>
              <a:pathLst>
                <a:path w="2133600" h="2133600">
                  <a:moveTo>
                    <a:pt x="1143000" y="0"/>
                  </a:moveTo>
                  <a:lnTo>
                    <a:pt x="762000" y="533400"/>
                  </a:lnTo>
                </a:path>
                <a:path w="2133600" h="2133600">
                  <a:moveTo>
                    <a:pt x="457200" y="990600"/>
                  </a:moveTo>
                  <a:lnTo>
                    <a:pt x="0" y="1676400"/>
                  </a:lnTo>
                </a:path>
                <a:path w="2133600" h="2133600">
                  <a:moveTo>
                    <a:pt x="762000" y="990600"/>
                  </a:moveTo>
                  <a:lnTo>
                    <a:pt x="990600" y="1600200"/>
                  </a:lnTo>
                </a:path>
                <a:path w="2133600" h="2133600">
                  <a:moveTo>
                    <a:pt x="1600200" y="0"/>
                  </a:moveTo>
                  <a:lnTo>
                    <a:pt x="1981200" y="533400"/>
                  </a:lnTo>
                </a:path>
                <a:path w="2133600" h="2133600">
                  <a:moveTo>
                    <a:pt x="1524000" y="1866900"/>
                  </a:moveTo>
                  <a:lnTo>
                    <a:pt x="1527990" y="1823633"/>
                  </a:lnTo>
                  <a:lnTo>
                    <a:pt x="1539544" y="1782592"/>
                  </a:lnTo>
                  <a:lnTo>
                    <a:pt x="1558032" y="1744324"/>
                  </a:lnTo>
                  <a:lnTo>
                    <a:pt x="1582826" y="1709379"/>
                  </a:lnTo>
                  <a:lnTo>
                    <a:pt x="1613296" y="1678305"/>
                  </a:lnTo>
                  <a:lnTo>
                    <a:pt x="1648815" y="1651650"/>
                  </a:lnTo>
                  <a:lnTo>
                    <a:pt x="1688753" y="1629963"/>
                  </a:lnTo>
                  <a:lnTo>
                    <a:pt x="1732483" y="1613794"/>
                  </a:lnTo>
                  <a:lnTo>
                    <a:pt x="1779374" y="1603689"/>
                  </a:lnTo>
                  <a:lnTo>
                    <a:pt x="1828800" y="1600200"/>
                  </a:lnTo>
                  <a:lnTo>
                    <a:pt x="1878225" y="1603689"/>
                  </a:lnTo>
                  <a:lnTo>
                    <a:pt x="1925116" y="1613794"/>
                  </a:lnTo>
                  <a:lnTo>
                    <a:pt x="1968846" y="1629963"/>
                  </a:lnTo>
                  <a:lnTo>
                    <a:pt x="2008784" y="1651650"/>
                  </a:lnTo>
                  <a:lnTo>
                    <a:pt x="2044303" y="1678305"/>
                  </a:lnTo>
                  <a:lnTo>
                    <a:pt x="2074773" y="1709379"/>
                  </a:lnTo>
                  <a:lnTo>
                    <a:pt x="2099567" y="1744324"/>
                  </a:lnTo>
                  <a:lnTo>
                    <a:pt x="2118055" y="1782592"/>
                  </a:lnTo>
                  <a:lnTo>
                    <a:pt x="2129609" y="1823633"/>
                  </a:lnTo>
                  <a:lnTo>
                    <a:pt x="2133600" y="1866900"/>
                  </a:lnTo>
                  <a:lnTo>
                    <a:pt x="2129609" y="1910160"/>
                  </a:lnTo>
                  <a:lnTo>
                    <a:pt x="2118055" y="1951197"/>
                  </a:lnTo>
                  <a:lnTo>
                    <a:pt x="2099567" y="1989464"/>
                  </a:lnTo>
                  <a:lnTo>
                    <a:pt x="2074773" y="2024409"/>
                  </a:lnTo>
                  <a:lnTo>
                    <a:pt x="2044303" y="2055485"/>
                  </a:lnTo>
                  <a:lnTo>
                    <a:pt x="2008784" y="2082142"/>
                  </a:lnTo>
                  <a:lnTo>
                    <a:pt x="1968846" y="2103831"/>
                  </a:lnTo>
                  <a:lnTo>
                    <a:pt x="1925116" y="2120003"/>
                  </a:lnTo>
                  <a:lnTo>
                    <a:pt x="1878225" y="2130109"/>
                  </a:lnTo>
                  <a:lnTo>
                    <a:pt x="1828800" y="2133600"/>
                  </a:lnTo>
                  <a:lnTo>
                    <a:pt x="1779374" y="2130109"/>
                  </a:lnTo>
                  <a:lnTo>
                    <a:pt x="1732483" y="2120003"/>
                  </a:lnTo>
                  <a:lnTo>
                    <a:pt x="1688753" y="2103831"/>
                  </a:lnTo>
                  <a:lnTo>
                    <a:pt x="1648815" y="2082142"/>
                  </a:lnTo>
                  <a:lnTo>
                    <a:pt x="1613296" y="2055485"/>
                  </a:lnTo>
                  <a:lnTo>
                    <a:pt x="1582826" y="2024409"/>
                  </a:lnTo>
                  <a:lnTo>
                    <a:pt x="1558032" y="1989464"/>
                  </a:lnTo>
                  <a:lnTo>
                    <a:pt x="1539544" y="1951197"/>
                  </a:lnTo>
                  <a:lnTo>
                    <a:pt x="1527990" y="1910160"/>
                  </a:lnTo>
                  <a:lnTo>
                    <a:pt x="1524000" y="1866900"/>
                  </a:lnTo>
                  <a:close/>
                </a:path>
                <a:path w="2133600" h="2133600">
                  <a:moveTo>
                    <a:pt x="2133600" y="990600"/>
                  </a:moveTo>
                  <a:lnTo>
                    <a:pt x="1828800" y="16002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017007" y="4646675"/>
              <a:ext cx="317500" cy="687705"/>
            </a:xfrm>
            <a:custGeom>
              <a:avLst/>
              <a:gdLst/>
              <a:ahLst/>
              <a:cxnLst/>
              <a:rect l="l" t="t" r="r" b="b"/>
              <a:pathLst>
                <a:path w="317500" h="687704">
                  <a:moveTo>
                    <a:pt x="0" y="0"/>
                  </a:moveTo>
                  <a:lnTo>
                    <a:pt x="317500" y="687324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105400" y="5334000"/>
              <a:ext cx="609600" cy="533400"/>
            </a:xfrm>
            <a:custGeom>
              <a:avLst/>
              <a:gdLst/>
              <a:ahLst/>
              <a:cxnLst/>
              <a:rect l="l" t="t" r="r" b="b"/>
              <a:pathLst>
                <a:path w="609600" h="533400">
                  <a:moveTo>
                    <a:pt x="0" y="266700"/>
                  </a:moveTo>
                  <a:lnTo>
                    <a:pt x="3990" y="223433"/>
                  </a:lnTo>
                  <a:lnTo>
                    <a:pt x="15544" y="182392"/>
                  </a:lnTo>
                  <a:lnTo>
                    <a:pt x="34032" y="144124"/>
                  </a:lnTo>
                  <a:lnTo>
                    <a:pt x="58826" y="109179"/>
                  </a:lnTo>
                  <a:lnTo>
                    <a:pt x="89296" y="78105"/>
                  </a:lnTo>
                  <a:lnTo>
                    <a:pt x="124815" y="51450"/>
                  </a:lnTo>
                  <a:lnTo>
                    <a:pt x="164753" y="29763"/>
                  </a:lnTo>
                  <a:lnTo>
                    <a:pt x="208483" y="13594"/>
                  </a:lnTo>
                  <a:lnTo>
                    <a:pt x="255374" y="3489"/>
                  </a:lnTo>
                  <a:lnTo>
                    <a:pt x="304800" y="0"/>
                  </a:lnTo>
                  <a:lnTo>
                    <a:pt x="354225" y="3489"/>
                  </a:lnTo>
                  <a:lnTo>
                    <a:pt x="401116" y="13594"/>
                  </a:lnTo>
                  <a:lnTo>
                    <a:pt x="444846" y="29763"/>
                  </a:lnTo>
                  <a:lnTo>
                    <a:pt x="484784" y="51450"/>
                  </a:lnTo>
                  <a:lnTo>
                    <a:pt x="520303" y="78105"/>
                  </a:lnTo>
                  <a:lnTo>
                    <a:pt x="550773" y="109179"/>
                  </a:lnTo>
                  <a:lnTo>
                    <a:pt x="575567" y="144124"/>
                  </a:lnTo>
                  <a:lnTo>
                    <a:pt x="594055" y="182392"/>
                  </a:lnTo>
                  <a:lnTo>
                    <a:pt x="605609" y="223433"/>
                  </a:lnTo>
                  <a:lnTo>
                    <a:pt x="609600" y="266700"/>
                  </a:lnTo>
                  <a:lnTo>
                    <a:pt x="605609" y="309960"/>
                  </a:lnTo>
                  <a:lnTo>
                    <a:pt x="594055" y="350997"/>
                  </a:lnTo>
                  <a:lnTo>
                    <a:pt x="575567" y="389264"/>
                  </a:lnTo>
                  <a:lnTo>
                    <a:pt x="550773" y="424209"/>
                  </a:lnTo>
                  <a:lnTo>
                    <a:pt x="520303" y="455285"/>
                  </a:lnTo>
                  <a:lnTo>
                    <a:pt x="484784" y="481942"/>
                  </a:lnTo>
                  <a:lnTo>
                    <a:pt x="444846" y="503631"/>
                  </a:lnTo>
                  <a:lnTo>
                    <a:pt x="401116" y="519803"/>
                  </a:lnTo>
                  <a:lnTo>
                    <a:pt x="354225" y="529909"/>
                  </a:lnTo>
                  <a:lnTo>
                    <a:pt x="304800" y="533400"/>
                  </a:lnTo>
                  <a:lnTo>
                    <a:pt x="255374" y="529909"/>
                  </a:lnTo>
                  <a:lnTo>
                    <a:pt x="208483" y="519803"/>
                  </a:lnTo>
                  <a:lnTo>
                    <a:pt x="164753" y="503631"/>
                  </a:lnTo>
                  <a:lnTo>
                    <a:pt x="124815" y="481942"/>
                  </a:lnTo>
                  <a:lnTo>
                    <a:pt x="89296" y="455285"/>
                  </a:lnTo>
                  <a:lnTo>
                    <a:pt x="58826" y="424209"/>
                  </a:lnTo>
                  <a:lnTo>
                    <a:pt x="34032" y="389264"/>
                  </a:lnTo>
                  <a:lnTo>
                    <a:pt x="15544" y="350997"/>
                  </a:lnTo>
                  <a:lnTo>
                    <a:pt x="3990" y="309960"/>
                  </a:lnTo>
                  <a:lnTo>
                    <a:pt x="0" y="2667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3508375" y="5436819"/>
            <a:ext cx="2083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74065" algn="l"/>
                <a:tab pos="1841500" algn="l"/>
              </a:tabLst>
            </a:pPr>
            <a:r>
              <a:rPr sz="1800" dirty="0">
                <a:latin typeface="Times New Roman"/>
                <a:cs typeface="Times New Roman"/>
              </a:rPr>
              <a:t>4	7	16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623809" y="3150234"/>
            <a:ext cx="831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Insert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17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5105400" y="4407534"/>
            <a:ext cx="844550" cy="1193800"/>
          </a:xfrm>
          <a:custGeom>
            <a:avLst/>
            <a:gdLst/>
            <a:ahLst/>
            <a:cxnLst/>
            <a:rect l="l" t="t" r="r" b="b"/>
            <a:pathLst>
              <a:path w="844550" h="1193800">
                <a:moveTo>
                  <a:pt x="36160" y="44241"/>
                </a:moveTo>
                <a:lnTo>
                  <a:pt x="25109" y="50366"/>
                </a:lnTo>
                <a:lnTo>
                  <a:pt x="35847" y="56950"/>
                </a:lnTo>
                <a:lnTo>
                  <a:pt x="38862" y="57022"/>
                </a:lnTo>
                <a:lnTo>
                  <a:pt x="77850" y="59435"/>
                </a:lnTo>
                <a:lnTo>
                  <a:pt x="116586" y="63372"/>
                </a:lnTo>
                <a:lnTo>
                  <a:pt x="155194" y="68960"/>
                </a:lnTo>
                <a:lnTo>
                  <a:pt x="193548" y="75945"/>
                </a:lnTo>
                <a:lnTo>
                  <a:pt x="231394" y="84200"/>
                </a:lnTo>
                <a:lnTo>
                  <a:pt x="268732" y="93852"/>
                </a:lnTo>
                <a:lnTo>
                  <a:pt x="305688" y="104901"/>
                </a:lnTo>
                <a:lnTo>
                  <a:pt x="342138" y="117093"/>
                </a:lnTo>
                <a:lnTo>
                  <a:pt x="412496" y="145033"/>
                </a:lnTo>
                <a:lnTo>
                  <a:pt x="479551" y="177419"/>
                </a:lnTo>
                <a:lnTo>
                  <a:pt x="542671" y="213487"/>
                </a:lnTo>
                <a:lnTo>
                  <a:pt x="601217" y="253237"/>
                </a:lnTo>
                <a:lnTo>
                  <a:pt x="654430" y="295909"/>
                </a:lnTo>
                <a:lnTo>
                  <a:pt x="701928" y="341375"/>
                </a:lnTo>
                <a:lnTo>
                  <a:pt x="742950" y="388873"/>
                </a:lnTo>
                <a:lnTo>
                  <a:pt x="776859" y="438022"/>
                </a:lnTo>
                <a:lnTo>
                  <a:pt x="803275" y="488695"/>
                </a:lnTo>
                <a:lnTo>
                  <a:pt x="821309" y="540257"/>
                </a:lnTo>
                <a:lnTo>
                  <a:pt x="829183" y="579373"/>
                </a:lnTo>
                <a:lnTo>
                  <a:pt x="831848" y="618616"/>
                </a:lnTo>
                <a:lnTo>
                  <a:pt x="831581" y="645287"/>
                </a:lnTo>
                <a:lnTo>
                  <a:pt x="828928" y="697610"/>
                </a:lnTo>
                <a:lnTo>
                  <a:pt x="823976" y="749807"/>
                </a:lnTo>
                <a:lnTo>
                  <a:pt x="812419" y="825880"/>
                </a:lnTo>
                <a:lnTo>
                  <a:pt x="802004" y="874776"/>
                </a:lnTo>
                <a:lnTo>
                  <a:pt x="789939" y="921384"/>
                </a:lnTo>
                <a:lnTo>
                  <a:pt x="776097" y="965580"/>
                </a:lnTo>
                <a:lnTo>
                  <a:pt x="760857" y="1006728"/>
                </a:lnTo>
                <a:lnTo>
                  <a:pt x="744347" y="1044574"/>
                </a:lnTo>
                <a:lnTo>
                  <a:pt x="726694" y="1078737"/>
                </a:lnTo>
                <a:lnTo>
                  <a:pt x="698626" y="1121664"/>
                </a:lnTo>
                <a:lnTo>
                  <a:pt x="669163" y="1153795"/>
                </a:lnTo>
                <a:lnTo>
                  <a:pt x="629665" y="1177417"/>
                </a:lnTo>
                <a:lnTo>
                  <a:pt x="609091" y="1180553"/>
                </a:lnTo>
                <a:lnTo>
                  <a:pt x="610108" y="1193203"/>
                </a:lnTo>
                <a:lnTo>
                  <a:pt x="655192" y="1179702"/>
                </a:lnTo>
                <a:lnTo>
                  <a:pt x="687832" y="1153667"/>
                </a:lnTo>
                <a:lnTo>
                  <a:pt x="718438" y="1116076"/>
                </a:lnTo>
                <a:lnTo>
                  <a:pt x="746887" y="1068323"/>
                </a:lnTo>
                <a:lnTo>
                  <a:pt x="764413" y="1031366"/>
                </a:lnTo>
                <a:lnTo>
                  <a:pt x="780541" y="991107"/>
                </a:lnTo>
                <a:lnTo>
                  <a:pt x="795274" y="947801"/>
                </a:lnTo>
                <a:lnTo>
                  <a:pt x="808482" y="901699"/>
                </a:lnTo>
                <a:lnTo>
                  <a:pt x="824738" y="828547"/>
                </a:lnTo>
                <a:lnTo>
                  <a:pt x="833120" y="777494"/>
                </a:lnTo>
                <a:lnTo>
                  <a:pt x="839342" y="725169"/>
                </a:lnTo>
                <a:lnTo>
                  <a:pt x="843185" y="671321"/>
                </a:lnTo>
                <a:lnTo>
                  <a:pt x="844547" y="618489"/>
                </a:lnTo>
                <a:lnTo>
                  <a:pt x="844296" y="605027"/>
                </a:lnTo>
                <a:lnTo>
                  <a:pt x="839724" y="564388"/>
                </a:lnTo>
                <a:lnTo>
                  <a:pt x="825373" y="510666"/>
                </a:lnTo>
                <a:lnTo>
                  <a:pt x="802513" y="457834"/>
                </a:lnTo>
                <a:lnTo>
                  <a:pt x="771525" y="406400"/>
                </a:lnTo>
                <a:lnTo>
                  <a:pt x="733044" y="356742"/>
                </a:lnTo>
                <a:lnTo>
                  <a:pt x="687959" y="309371"/>
                </a:lnTo>
                <a:lnTo>
                  <a:pt x="636777" y="264413"/>
                </a:lnTo>
                <a:lnTo>
                  <a:pt x="579882" y="222503"/>
                </a:lnTo>
                <a:lnTo>
                  <a:pt x="518287" y="184022"/>
                </a:lnTo>
                <a:lnTo>
                  <a:pt x="452247" y="149351"/>
                </a:lnTo>
                <a:lnTo>
                  <a:pt x="382650" y="118744"/>
                </a:lnTo>
                <a:lnTo>
                  <a:pt x="346583" y="105156"/>
                </a:lnTo>
                <a:lnTo>
                  <a:pt x="309752" y="92837"/>
                </a:lnTo>
                <a:lnTo>
                  <a:pt x="272414" y="81660"/>
                </a:lnTo>
                <a:lnTo>
                  <a:pt x="234569" y="71881"/>
                </a:lnTo>
                <a:lnTo>
                  <a:pt x="196214" y="63500"/>
                </a:lnTo>
                <a:lnTo>
                  <a:pt x="157479" y="56514"/>
                </a:lnTo>
                <a:lnTo>
                  <a:pt x="118490" y="50800"/>
                </a:lnTo>
                <a:lnTo>
                  <a:pt x="79121" y="46862"/>
                </a:lnTo>
                <a:lnTo>
                  <a:pt x="39624" y="44322"/>
                </a:lnTo>
                <a:lnTo>
                  <a:pt x="36160" y="44241"/>
                </a:lnTo>
                <a:close/>
              </a:path>
              <a:path w="844550" h="1193800">
                <a:moveTo>
                  <a:pt x="89662" y="0"/>
                </a:moveTo>
                <a:lnTo>
                  <a:pt x="86613" y="1777"/>
                </a:lnTo>
                <a:lnTo>
                  <a:pt x="0" y="49783"/>
                </a:lnTo>
                <a:lnTo>
                  <a:pt x="84454" y="101600"/>
                </a:lnTo>
                <a:lnTo>
                  <a:pt x="87502" y="103377"/>
                </a:lnTo>
                <a:lnTo>
                  <a:pt x="91312" y="102488"/>
                </a:lnTo>
                <a:lnTo>
                  <a:pt x="93217" y="99440"/>
                </a:lnTo>
                <a:lnTo>
                  <a:pt x="94996" y="96519"/>
                </a:lnTo>
                <a:lnTo>
                  <a:pt x="94107" y="92582"/>
                </a:lnTo>
                <a:lnTo>
                  <a:pt x="91059" y="90804"/>
                </a:lnTo>
                <a:lnTo>
                  <a:pt x="35847" y="56950"/>
                </a:lnTo>
                <a:lnTo>
                  <a:pt x="12446" y="56387"/>
                </a:lnTo>
                <a:lnTo>
                  <a:pt x="12700" y="43687"/>
                </a:lnTo>
                <a:lnTo>
                  <a:pt x="37158" y="43687"/>
                </a:lnTo>
                <a:lnTo>
                  <a:pt x="92837" y="12826"/>
                </a:lnTo>
                <a:lnTo>
                  <a:pt x="95885" y="11175"/>
                </a:lnTo>
                <a:lnTo>
                  <a:pt x="97027" y="7238"/>
                </a:lnTo>
                <a:lnTo>
                  <a:pt x="95250" y="4190"/>
                </a:lnTo>
                <a:lnTo>
                  <a:pt x="93599" y="1142"/>
                </a:lnTo>
                <a:lnTo>
                  <a:pt x="89662" y="0"/>
                </a:lnTo>
                <a:close/>
              </a:path>
              <a:path w="844550" h="1193800">
                <a:moveTo>
                  <a:pt x="12700" y="43687"/>
                </a:moveTo>
                <a:lnTo>
                  <a:pt x="12446" y="56387"/>
                </a:lnTo>
                <a:lnTo>
                  <a:pt x="35847" y="56950"/>
                </a:lnTo>
                <a:lnTo>
                  <a:pt x="33687" y="55625"/>
                </a:lnTo>
                <a:lnTo>
                  <a:pt x="15621" y="55625"/>
                </a:lnTo>
                <a:lnTo>
                  <a:pt x="15875" y="44703"/>
                </a:lnTo>
                <a:lnTo>
                  <a:pt x="35325" y="44703"/>
                </a:lnTo>
                <a:lnTo>
                  <a:pt x="36160" y="44241"/>
                </a:lnTo>
                <a:lnTo>
                  <a:pt x="12700" y="43687"/>
                </a:lnTo>
                <a:close/>
              </a:path>
              <a:path w="844550" h="1193800">
                <a:moveTo>
                  <a:pt x="15875" y="44703"/>
                </a:moveTo>
                <a:lnTo>
                  <a:pt x="15621" y="55625"/>
                </a:lnTo>
                <a:lnTo>
                  <a:pt x="25109" y="50366"/>
                </a:lnTo>
                <a:lnTo>
                  <a:pt x="15875" y="44703"/>
                </a:lnTo>
                <a:close/>
              </a:path>
              <a:path w="844550" h="1193800">
                <a:moveTo>
                  <a:pt x="25109" y="50366"/>
                </a:moveTo>
                <a:lnTo>
                  <a:pt x="15621" y="55625"/>
                </a:lnTo>
                <a:lnTo>
                  <a:pt x="33687" y="55625"/>
                </a:lnTo>
                <a:lnTo>
                  <a:pt x="25109" y="50366"/>
                </a:lnTo>
                <a:close/>
              </a:path>
              <a:path w="844550" h="1193800">
                <a:moveTo>
                  <a:pt x="35325" y="44703"/>
                </a:moveTo>
                <a:lnTo>
                  <a:pt x="15875" y="44703"/>
                </a:lnTo>
                <a:lnTo>
                  <a:pt x="25109" y="50366"/>
                </a:lnTo>
                <a:lnTo>
                  <a:pt x="35325" y="44703"/>
                </a:lnTo>
                <a:close/>
              </a:path>
              <a:path w="844550" h="1193800">
                <a:moveTo>
                  <a:pt x="37158" y="43687"/>
                </a:moveTo>
                <a:lnTo>
                  <a:pt x="12700" y="43687"/>
                </a:lnTo>
                <a:lnTo>
                  <a:pt x="36160" y="44241"/>
                </a:lnTo>
                <a:lnTo>
                  <a:pt x="37158" y="43687"/>
                </a:lnTo>
                <a:close/>
              </a:path>
            </a:pathLst>
          </a:custGeom>
          <a:solidFill>
            <a:srgbClr val="0550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5947028" y="4674489"/>
            <a:ext cx="4946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s</a:t>
            </a:r>
            <a:r>
              <a:rPr sz="1800" spc="-15" dirty="0">
                <a:latin typeface="Times New Roman"/>
                <a:cs typeface="Times New Roman"/>
              </a:rPr>
              <a:t>w</a:t>
            </a:r>
            <a:r>
              <a:rPr sz="1800" dirty="0">
                <a:latin typeface="Times New Roman"/>
                <a:cs typeface="Times New Roman"/>
              </a:rPr>
              <a:t>ap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288794" y="6122619"/>
            <a:ext cx="3079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Percolate </a:t>
            </a:r>
            <a:r>
              <a:rPr sz="1800" spc="-5" dirty="0">
                <a:latin typeface="Times New Roman"/>
                <a:cs typeface="Times New Roman"/>
              </a:rPr>
              <a:t>up to maintain the </a:t>
            </a:r>
            <a:r>
              <a:rPr sz="1800" dirty="0">
                <a:latin typeface="Times New Roman"/>
                <a:cs typeface="Times New Roman"/>
              </a:rPr>
              <a:t>heap  </a:t>
            </a:r>
            <a:r>
              <a:rPr sz="1800" spc="-5" dirty="0">
                <a:latin typeface="Times New Roman"/>
                <a:cs typeface="Times New Roman"/>
              </a:rPr>
              <a:t>property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60814" y="915477"/>
            <a:ext cx="3517900" cy="7059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0" b="1" i="1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xfrm>
            <a:off x="496537" y="1922784"/>
            <a:ext cx="8150860" cy="299889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265" marR="314325" indent="-45720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Wingdings" panose="05000000000000000000" pitchFamily="2" charset="2"/>
              <a:buChar char="q"/>
              <a:tabLst>
                <a:tab pos="287020" algn="l"/>
              </a:tabLst>
            </a:pPr>
            <a:r>
              <a:rPr spc="100" dirty="0" smtClean="0"/>
              <a:t>The primary </a:t>
            </a:r>
            <a:r>
              <a:rPr spc="90" dirty="0"/>
              <a:t>advantage </a:t>
            </a:r>
            <a:r>
              <a:rPr spc="20" dirty="0"/>
              <a:t>of </a:t>
            </a:r>
            <a:r>
              <a:rPr spc="160" dirty="0"/>
              <a:t>the </a:t>
            </a:r>
            <a:r>
              <a:rPr spc="135" dirty="0"/>
              <a:t>heap </a:t>
            </a:r>
            <a:r>
              <a:rPr spc="114" dirty="0"/>
              <a:t>sort </a:t>
            </a:r>
            <a:r>
              <a:rPr spc="25" dirty="0"/>
              <a:t>is </a:t>
            </a:r>
            <a:r>
              <a:rPr spc="75" dirty="0"/>
              <a:t>its  </a:t>
            </a:r>
            <a:r>
              <a:rPr spc="10" dirty="0"/>
              <a:t>efficiency.</a:t>
            </a:r>
            <a:r>
              <a:rPr spc="-55" dirty="0"/>
              <a:t> </a:t>
            </a:r>
            <a:r>
              <a:rPr spc="100" dirty="0"/>
              <a:t>The</a:t>
            </a:r>
            <a:r>
              <a:rPr spc="-125" dirty="0"/>
              <a:t> </a:t>
            </a:r>
            <a:r>
              <a:rPr spc="90" dirty="0"/>
              <a:t>execution</a:t>
            </a:r>
            <a:r>
              <a:rPr spc="-80" dirty="0"/>
              <a:t> </a:t>
            </a:r>
            <a:r>
              <a:rPr spc="130" dirty="0"/>
              <a:t>time</a:t>
            </a:r>
            <a:r>
              <a:rPr spc="-150" dirty="0"/>
              <a:t> </a:t>
            </a:r>
            <a:r>
              <a:rPr spc="40" dirty="0"/>
              <a:t>efficiency</a:t>
            </a:r>
            <a:r>
              <a:rPr spc="-125" dirty="0"/>
              <a:t> </a:t>
            </a:r>
            <a:r>
              <a:rPr spc="20" dirty="0"/>
              <a:t>of</a:t>
            </a:r>
            <a:r>
              <a:rPr spc="25" dirty="0"/>
              <a:t> </a:t>
            </a:r>
            <a:r>
              <a:rPr spc="160" dirty="0"/>
              <a:t>the  </a:t>
            </a:r>
            <a:r>
              <a:rPr spc="135" dirty="0"/>
              <a:t>heap</a:t>
            </a:r>
            <a:r>
              <a:rPr spc="-125" dirty="0"/>
              <a:t> </a:t>
            </a:r>
            <a:r>
              <a:rPr spc="114" dirty="0"/>
              <a:t>sort</a:t>
            </a:r>
            <a:r>
              <a:rPr spc="-85" dirty="0"/>
              <a:t> </a:t>
            </a:r>
            <a:r>
              <a:rPr spc="25" dirty="0"/>
              <a:t>is</a:t>
            </a:r>
            <a:r>
              <a:rPr spc="-50" dirty="0"/>
              <a:t> </a:t>
            </a:r>
            <a:r>
              <a:rPr spc="170" dirty="0"/>
              <a:t>O(n</a:t>
            </a:r>
            <a:r>
              <a:rPr spc="-55" dirty="0"/>
              <a:t> </a:t>
            </a:r>
            <a:r>
              <a:rPr spc="45" dirty="0"/>
              <a:t>log</a:t>
            </a:r>
            <a:r>
              <a:rPr spc="-10" dirty="0"/>
              <a:t> </a:t>
            </a:r>
            <a:r>
              <a:rPr spc="100" dirty="0"/>
              <a:t>n).</a:t>
            </a:r>
          </a:p>
          <a:p>
            <a:pPr>
              <a:lnSpc>
                <a:spcPct val="100000"/>
              </a:lnSpc>
              <a:buClr>
                <a:srgbClr val="0AD0D9"/>
              </a:buClr>
              <a:buFont typeface="Arial"/>
              <a:buChar char=""/>
            </a:pPr>
            <a:endParaRPr sz="3800" dirty="0"/>
          </a:p>
          <a:p>
            <a:pPr marL="469265" marR="5080" indent="-457200">
              <a:lnSpc>
                <a:spcPct val="100000"/>
              </a:lnSpc>
              <a:buClr>
                <a:srgbClr val="0AD0D9"/>
              </a:buClr>
              <a:buSzPct val="94230"/>
              <a:buFont typeface="Wingdings" panose="05000000000000000000" pitchFamily="2" charset="2"/>
              <a:buChar char="q"/>
              <a:tabLst>
                <a:tab pos="287020" algn="l"/>
              </a:tabLst>
            </a:pPr>
            <a:r>
              <a:rPr spc="100" dirty="0"/>
              <a:t>The </a:t>
            </a:r>
            <a:r>
              <a:rPr spc="125" dirty="0"/>
              <a:t>memory </a:t>
            </a:r>
            <a:r>
              <a:rPr spc="40" dirty="0"/>
              <a:t>efficiency </a:t>
            </a:r>
            <a:r>
              <a:rPr spc="20" dirty="0"/>
              <a:t>of </a:t>
            </a:r>
            <a:r>
              <a:rPr spc="160" dirty="0"/>
              <a:t>the </a:t>
            </a:r>
            <a:r>
              <a:rPr spc="140" dirty="0"/>
              <a:t>heap </a:t>
            </a:r>
            <a:r>
              <a:rPr spc="95" dirty="0"/>
              <a:t>sort, </a:t>
            </a:r>
            <a:r>
              <a:rPr spc="85" dirty="0"/>
              <a:t>unlike  </a:t>
            </a:r>
            <a:r>
              <a:rPr spc="160" dirty="0"/>
              <a:t>the</a:t>
            </a:r>
            <a:r>
              <a:rPr spc="-135" dirty="0"/>
              <a:t> </a:t>
            </a:r>
            <a:r>
              <a:rPr spc="145" dirty="0"/>
              <a:t>other</a:t>
            </a:r>
            <a:r>
              <a:rPr spc="-100" dirty="0"/>
              <a:t> </a:t>
            </a:r>
            <a:r>
              <a:rPr spc="215" dirty="0"/>
              <a:t>n</a:t>
            </a:r>
            <a:r>
              <a:rPr spc="-40" dirty="0"/>
              <a:t> </a:t>
            </a:r>
            <a:r>
              <a:rPr spc="40" dirty="0"/>
              <a:t>log</a:t>
            </a:r>
            <a:r>
              <a:rPr spc="-5" dirty="0"/>
              <a:t> </a:t>
            </a:r>
            <a:r>
              <a:rPr spc="215" dirty="0"/>
              <a:t>n</a:t>
            </a:r>
            <a:r>
              <a:rPr spc="-110" dirty="0"/>
              <a:t> </a:t>
            </a:r>
            <a:r>
              <a:rPr spc="85" dirty="0"/>
              <a:t>sorts,</a:t>
            </a:r>
            <a:r>
              <a:rPr spc="-20" dirty="0"/>
              <a:t> </a:t>
            </a:r>
            <a:r>
              <a:rPr spc="25" dirty="0"/>
              <a:t>is</a:t>
            </a:r>
            <a:r>
              <a:rPr spc="-130" dirty="0"/>
              <a:t> </a:t>
            </a:r>
            <a:r>
              <a:rPr spc="114" dirty="0"/>
              <a:t>constant,</a:t>
            </a:r>
            <a:r>
              <a:rPr spc="-30" dirty="0"/>
              <a:t> </a:t>
            </a:r>
            <a:r>
              <a:rPr spc="-15" dirty="0"/>
              <a:t>O(1),</a:t>
            </a:r>
            <a:r>
              <a:rPr spc="-30" dirty="0"/>
              <a:t> </a:t>
            </a:r>
            <a:r>
              <a:rPr spc="95" dirty="0"/>
              <a:t>because  </a:t>
            </a:r>
            <a:r>
              <a:rPr spc="160" dirty="0"/>
              <a:t>the</a:t>
            </a:r>
            <a:r>
              <a:rPr spc="-70" dirty="0"/>
              <a:t> </a:t>
            </a:r>
            <a:r>
              <a:rPr spc="135" dirty="0"/>
              <a:t>heap</a:t>
            </a:r>
            <a:r>
              <a:rPr spc="-120" dirty="0"/>
              <a:t> </a:t>
            </a:r>
            <a:r>
              <a:rPr spc="114" dirty="0"/>
              <a:t>sort</a:t>
            </a:r>
            <a:r>
              <a:rPr spc="-145" dirty="0"/>
              <a:t> </a:t>
            </a:r>
            <a:r>
              <a:rPr spc="100" dirty="0"/>
              <a:t>algorithm</a:t>
            </a:r>
            <a:r>
              <a:rPr spc="-40" dirty="0"/>
              <a:t> </a:t>
            </a:r>
            <a:r>
              <a:rPr spc="25" dirty="0"/>
              <a:t>is</a:t>
            </a:r>
            <a:r>
              <a:rPr spc="-50" dirty="0"/>
              <a:t> </a:t>
            </a:r>
            <a:r>
              <a:rPr spc="165" dirty="0"/>
              <a:t>not</a:t>
            </a:r>
            <a:r>
              <a:rPr spc="-125" dirty="0"/>
              <a:t> </a:t>
            </a:r>
            <a:r>
              <a:rPr spc="55" dirty="0"/>
              <a:t>recursive.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833562"/>
            <a:ext cx="5638800" cy="365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047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15900" y="875856"/>
            <a:ext cx="549910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1" i="1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 </a:t>
            </a:r>
            <a:r>
              <a:rPr sz="4500" b="1" i="1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Heap</a:t>
            </a:r>
            <a:r>
              <a:rPr sz="4500" b="1" i="1" spc="-1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500" b="1" i="1" spc="-1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sz="45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122676" y="4799076"/>
          <a:ext cx="2293620" cy="3703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1645"/>
                <a:gridCol w="445135"/>
                <a:gridCol w="457200"/>
                <a:gridCol w="316230"/>
                <a:gridCol w="304800"/>
                <a:gridCol w="308610"/>
              </a:tblGrid>
              <a:tr h="370331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3813175" y="5360619"/>
            <a:ext cx="768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Array</a:t>
            </a:r>
            <a:r>
              <a:rPr sz="1800" spc="-1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267200" y="16002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4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4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5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5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422775" y="1702053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19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505200" y="25146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4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4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5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5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660775" y="2616834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105400" y="25146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4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4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5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5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261228" y="2616834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16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962400" y="36576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5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5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4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4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117975" y="376008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819400" y="37338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5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5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4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4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051175" y="383628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724400" y="36576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5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5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4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4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879975" y="376008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7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200400" y="2057400"/>
            <a:ext cx="2133600" cy="1676400"/>
          </a:xfrm>
          <a:custGeom>
            <a:avLst/>
            <a:gdLst/>
            <a:ahLst/>
            <a:cxnLst/>
            <a:rect l="l" t="t" r="r" b="b"/>
            <a:pathLst>
              <a:path w="2133600" h="1676400">
                <a:moveTo>
                  <a:pt x="1143000" y="0"/>
                </a:moveTo>
                <a:lnTo>
                  <a:pt x="762000" y="533400"/>
                </a:lnTo>
              </a:path>
              <a:path w="2133600" h="1676400">
                <a:moveTo>
                  <a:pt x="457200" y="990600"/>
                </a:moveTo>
                <a:lnTo>
                  <a:pt x="0" y="1676400"/>
                </a:lnTo>
              </a:path>
              <a:path w="2133600" h="1676400">
                <a:moveTo>
                  <a:pt x="762000" y="990600"/>
                </a:moveTo>
                <a:lnTo>
                  <a:pt x="990600" y="1600200"/>
                </a:lnTo>
              </a:path>
              <a:path w="2133600" h="1676400">
                <a:moveTo>
                  <a:pt x="1600200" y="0"/>
                </a:moveTo>
                <a:lnTo>
                  <a:pt x="1981200" y="533400"/>
                </a:lnTo>
              </a:path>
              <a:path w="2133600" h="1676400">
                <a:moveTo>
                  <a:pt x="2133600" y="990600"/>
                </a:moveTo>
                <a:lnTo>
                  <a:pt x="1828800" y="1600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69338" y="889000"/>
            <a:ext cx="4740528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 </a:t>
            </a:r>
            <a:r>
              <a:rPr sz="4500" b="1" i="1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heap</a:t>
            </a:r>
            <a:r>
              <a:rPr sz="4500" b="1" i="1" spc="-1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500" b="1" i="1" spc="-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sz="45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046476" y="5256276"/>
          <a:ext cx="2346958" cy="3703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785"/>
                <a:gridCol w="301624"/>
                <a:gridCol w="529590"/>
                <a:gridCol w="311784"/>
                <a:gridCol w="442595"/>
                <a:gridCol w="449580"/>
              </a:tblGrid>
              <a:tr h="370331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4117975" y="5741619"/>
            <a:ext cx="768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Array</a:t>
            </a:r>
            <a:r>
              <a:rPr sz="1800" spc="-1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191000" y="16764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4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4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5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5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346575" y="1778253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429000" y="25908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4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4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5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5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584575" y="2693034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029200" y="25908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4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4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5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5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185028" y="2693034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16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886200" y="37338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5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5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4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4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041775" y="3836289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743200" y="38100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5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5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4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4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974594" y="391248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7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648200" y="37338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5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5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4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4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803775" y="3836289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19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124200" y="2133600"/>
            <a:ext cx="2133600" cy="1676400"/>
          </a:xfrm>
          <a:custGeom>
            <a:avLst/>
            <a:gdLst/>
            <a:ahLst/>
            <a:cxnLst/>
            <a:rect l="l" t="t" r="r" b="b"/>
            <a:pathLst>
              <a:path w="2133600" h="1676400">
                <a:moveTo>
                  <a:pt x="1143000" y="0"/>
                </a:moveTo>
                <a:lnTo>
                  <a:pt x="762000" y="533400"/>
                </a:lnTo>
              </a:path>
              <a:path w="2133600" h="1676400">
                <a:moveTo>
                  <a:pt x="457200" y="990600"/>
                </a:moveTo>
                <a:lnTo>
                  <a:pt x="0" y="1676400"/>
                </a:lnTo>
              </a:path>
              <a:path w="2133600" h="1676400">
                <a:moveTo>
                  <a:pt x="762000" y="990600"/>
                </a:moveTo>
                <a:lnTo>
                  <a:pt x="990600" y="1600200"/>
                </a:lnTo>
              </a:path>
              <a:path w="2133600" h="1676400">
                <a:moveTo>
                  <a:pt x="1600200" y="0"/>
                </a:moveTo>
                <a:lnTo>
                  <a:pt x="1981200" y="533400"/>
                </a:lnTo>
              </a:path>
              <a:path w="2133600" h="1676400">
                <a:moveTo>
                  <a:pt x="2133600" y="990600"/>
                </a:moveTo>
                <a:lnTo>
                  <a:pt x="1828800" y="1600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970533"/>
            <a:ext cx="4432300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i="1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1-Max </a:t>
            </a:r>
            <a:r>
              <a:rPr b="1" i="1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heap</a:t>
            </a:r>
            <a:r>
              <a:rPr b="1" i="1" spc="-10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35940" y="1824964"/>
            <a:ext cx="7992745" cy="3999172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5"/>
              </a:spcBef>
            </a:pPr>
            <a:r>
              <a:rPr lang="en-US" sz="3600" spc="150" dirty="0">
                <a:latin typeface="Times New Roman"/>
                <a:cs typeface="Times New Roman"/>
              </a:rPr>
              <a:t>M</a:t>
            </a:r>
            <a:r>
              <a:rPr sz="3600" spc="150" dirty="0" smtClean="0">
                <a:latin typeface="Times New Roman"/>
                <a:cs typeface="Times New Roman"/>
              </a:rPr>
              <a:t>ax-heap</a:t>
            </a:r>
            <a:r>
              <a:rPr sz="3600" spc="-114" dirty="0" smtClean="0">
                <a:latin typeface="Times New Roman"/>
                <a:cs typeface="Times New Roman"/>
              </a:rPr>
              <a:t> </a:t>
            </a:r>
            <a:r>
              <a:rPr sz="3500" spc="105" dirty="0">
                <a:latin typeface="Times New Roman"/>
                <a:cs typeface="Times New Roman"/>
              </a:rPr>
              <a:t>Definition:</a:t>
            </a:r>
            <a:endParaRPr sz="3500" dirty="0">
              <a:latin typeface="Times New Roman"/>
              <a:cs typeface="Times New Roman"/>
            </a:endParaRPr>
          </a:p>
          <a:p>
            <a:pPr marL="286385" marR="370205" indent="-180340" algn="just">
              <a:lnSpc>
                <a:spcPct val="100000"/>
              </a:lnSpc>
              <a:spcBef>
                <a:spcPts val="755"/>
              </a:spcBef>
            </a:pPr>
            <a:r>
              <a:rPr sz="3000" spc="25" dirty="0">
                <a:latin typeface="Times New Roman"/>
                <a:cs typeface="Times New Roman"/>
              </a:rPr>
              <a:t>is</a:t>
            </a:r>
            <a:r>
              <a:rPr sz="3000" spc="-135" dirty="0">
                <a:latin typeface="Times New Roman"/>
                <a:cs typeface="Times New Roman"/>
              </a:rPr>
              <a:t> </a:t>
            </a:r>
            <a:r>
              <a:rPr sz="3000" spc="105" dirty="0">
                <a:latin typeface="Times New Roman"/>
                <a:cs typeface="Times New Roman"/>
              </a:rPr>
              <a:t>a</a:t>
            </a:r>
            <a:r>
              <a:rPr sz="3000" spc="-150" dirty="0">
                <a:latin typeface="Times New Roman"/>
                <a:cs typeface="Times New Roman"/>
              </a:rPr>
              <a:t> </a:t>
            </a:r>
            <a:r>
              <a:rPr sz="3000" spc="114" dirty="0">
                <a:latin typeface="Times New Roman"/>
                <a:cs typeface="Times New Roman"/>
              </a:rPr>
              <a:t>complete</a:t>
            </a:r>
            <a:r>
              <a:rPr sz="3000" spc="-70" dirty="0">
                <a:latin typeface="Times New Roman"/>
                <a:cs typeface="Times New Roman"/>
              </a:rPr>
              <a:t> </a:t>
            </a:r>
            <a:r>
              <a:rPr sz="3000" spc="110" dirty="0">
                <a:latin typeface="Times New Roman"/>
                <a:cs typeface="Times New Roman"/>
              </a:rPr>
              <a:t>binary</a:t>
            </a:r>
            <a:r>
              <a:rPr sz="3000" spc="-110" dirty="0">
                <a:latin typeface="Times New Roman"/>
                <a:cs typeface="Times New Roman"/>
              </a:rPr>
              <a:t> </a:t>
            </a:r>
            <a:r>
              <a:rPr sz="3000" spc="130" dirty="0">
                <a:latin typeface="Times New Roman"/>
                <a:cs typeface="Times New Roman"/>
              </a:rPr>
              <a:t>tree</a:t>
            </a:r>
            <a:r>
              <a:rPr sz="3000" spc="-70" dirty="0">
                <a:latin typeface="Times New Roman"/>
                <a:cs typeface="Times New Roman"/>
              </a:rPr>
              <a:t> </a:t>
            </a:r>
            <a:r>
              <a:rPr sz="3000" spc="125" dirty="0">
                <a:latin typeface="Times New Roman"/>
                <a:cs typeface="Times New Roman"/>
              </a:rPr>
              <a:t>in</a:t>
            </a:r>
            <a:r>
              <a:rPr sz="3000" spc="-105" dirty="0">
                <a:latin typeface="Times New Roman"/>
                <a:cs typeface="Times New Roman"/>
              </a:rPr>
              <a:t> </a:t>
            </a:r>
            <a:r>
              <a:rPr sz="3000" spc="110" dirty="0">
                <a:latin typeface="Times New Roman"/>
                <a:cs typeface="Times New Roman"/>
              </a:rPr>
              <a:t>which</a:t>
            </a:r>
            <a:r>
              <a:rPr sz="3000" spc="-80" dirty="0">
                <a:latin typeface="Times New Roman"/>
                <a:cs typeface="Times New Roman"/>
              </a:rPr>
              <a:t> </a:t>
            </a:r>
            <a:r>
              <a:rPr sz="3000" spc="185" dirty="0">
                <a:latin typeface="Times New Roman"/>
                <a:cs typeface="Times New Roman"/>
              </a:rPr>
              <a:t>the</a:t>
            </a:r>
            <a:r>
              <a:rPr sz="3000" spc="-165" dirty="0">
                <a:latin typeface="Times New Roman"/>
                <a:cs typeface="Times New Roman"/>
              </a:rPr>
              <a:t> </a:t>
            </a:r>
            <a:r>
              <a:rPr sz="3000" spc="70" dirty="0">
                <a:latin typeface="Times New Roman"/>
                <a:cs typeface="Times New Roman"/>
              </a:rPr>
              <a:t>value</a:t>
            </a:r>
            <a:r>
              <a:rPr sz="3000" spc="-80" dirty="0">
                <a:latin typeface="Times New Roman"/>
                <a:cs typeface="Times New Roman"/>
              </a:rPr>
              <a:t> </a:t>
            </a:r>
            <a:r>
              <a:rPr sz="3000" spc="125" dirty="0">
                <a:latin typeface="Times New Roman"/>
                <a:cs typeface="Times New Roman"/>
              </a:rPr>
              <a:t>in </a:t>
            </a:r>
            <a:r>
              <a:rPr sz="3000" spc="125" dirty="0" smtClean="0">
                <a:latin typeface="Times New Roman"/>
                <a:cs typeface="Times New Roman"/>
              </a:rPr>
              <a:t>each</a:t>
            </a:r>
            <a:r>
              <a:rPr sz="3000" spc="-55" dirty="0" smtClean="0">
                <a:latin typeface="Times New Roman"/>
                <a:cs typeface="Times New Roman"/>
              </a:rPr>
              <a:t> </a:t>
            </a:r>
            <a:r>
              <a:rPr sz="3000" spc="130" dirty="0">
                <a:latin typeface="Times New Roman"/>
                <a:cs typeface="Times New Roman"/>
              </a:rPr>
              <a:t>internal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spc="165" dirty="0">
                <a:latin typeface="Times New Roman"/>
                <a:cs typeface="Times New Roman"/>
              </a:rPr>
              <a:t>node</a:t>
            </a:r>
            <a:r>
              <a:rPr sz="3000" spc="-70" dirty="0">
                <a:latin typeface="Times New Roman"/>
                <a:cs typeface="Times New Roman"/>
              </a:rPr>
              <a:t> </a:t>
            </a:r>
            <a:r>
              <a:rPr sz="3000" spc="25" dirty="0">
                <a:latin typeface="Times New Roman"/>
                <a:cs typeface="Times New Roman"/>
              </a:rPr>
              <a:t>is</a:t>
            </a:r>
            <a:r>
              <a:rPr sz="3000" spc="-155" dirty="0">
                <a:latin typeface="Times New Roman"/>
                <a:cs typeface="Times New Roman"/>
              </a:rPr>
              <a:t> </a:t>
            </a:r>
            <a:r>
              <a:rPr sz="3000" spc="110" dirty="0">
                <a:latin typeface="Times New Roman"/>
                <a:cs typeface="Times New Roman"/>
              </a:rPr>
              <a:t>greater</a:t>
            </a:r>
            <a:r>
              <a:rPr sz="3000" spc="-120" dirty="0">
                <a:latin typeface="Times New Roman"/>
                <a:cs typeface="Times New Roman"/>
              </a:rPr>
              <a:t> </a:t>
            </a:r>
            <a:r>
              <a:rPr sz="3000" spc="200" dirty="0">
                <a:latin typeface="Times New Roman"/>
                <a:cs typeface="Times New Roman"/>
              </a:rPr>
              <a:t>than</a:t>
            </a:r>
            <a:r>
              <a:rPr sz="3000" spc="-120" dirty="0">
                <a:latin typeface="Times New Roman"/>
                <a:cs typeface="Times New Roman"/>
              </a:rPr>
              <a:t> </a:t>
            </a:r>
            <a:r>
              <a:rPr sz="3000" spc="135" dirty="0">
                <a:latin typeface="Times New Roman"/>
                <a:cs typeface="Times New Roman"/>
              </a:rPr>
              <a:t>or</a:t>
            </a:r>
            <a:r>
              <a:rPr sz="3000" spc="-180" dirty="0">
                <a:latin typeface="Times New Roman"/>
                <a:cs typeface="Times New Roman"/>
              </a:rPr>
              <a:t> </a:t>
            </a:r>
            <a:r>
              <a:rPr sz="3000" spc="114" dirty="0">
                <a:latin typeface="Times New Roman"/>
                <a:cs typeface="Times New Roman"/>
              </a:rPr>
              <a:t>equal</a:t>
            </a:r>
            <a:r>
              <a:rPr sz="3000" spc="-30" dirty="0">
                <a:latin typeface="Times New Roman"/>
                <a:cs typeface="Times New Roman"/>
              </a:rPr>
              <a:t> </a:t>
            </a:r>
            <a:r>
              <a:rPr sz="3000" spc="145" dirty="0">
                <a:latin typeface="Times New Roman"/>
                <a:cs typeface="Times New Roman"/>
              </a:rPr>
              <a:t>to  </a:t>
            </a:r>
            <a:r>
              <a:rPr sz="3000" spc="185" dirty="0">
                <a:latin typeface="Times New Roman"/>
                <a:cs typeface="Times New Roman"/>
              </a:rPr>
              <a:t>the</a:t>
            </a:r>
            <a:r>
              <a:rPr sz="3000" spc="-170" dirty="0">
                <a:latin typeface="Times New Roman"/>
                <a:cs typeface="Times New Roman"/>
              </a:rPr>
              <a:t> </a:t>
            </a:r>
            <a:r>
              <a:rPr sz="3000" spc="65" dirty="0">
                <a:latin typeface="Times New Roman"/>
                <a:cs typeface="Times New Roman"/>
              </a:rPr>
              <a:t>values</a:t>
            </a:r>
            <a:r>
              <a:rPr sz="3000" spc="-65" dirty="0">
                <a:latin typeface="Times New Roman"/>
                <a:cs typeface="Times New Roman"/>
              </a:rPr>
              <a:t> </a:t>
            </a:r>
            <a:r>
              <a:rPr sz="3000" spc="125" dirty="0">
                <a:latin typeface="Times New Roman"/>
                <a:cs typeface="Times New Roman"/>
              </a:rPr>
              <a:t>in</a:t>
            </a:r>
            <a:r>
              <a:rPr sz="3000" spc="-85" dirty="0">
                <a:latin typeface="Times New Roman"/>
                <a:cs typeface="Times New Roman"/>
              </a:rPr>
              <a:t> </a:t>
            </a:r>
            <a:r>
              <a:rPr sz="3000" spc="185" dirty="0">
                <a:latin typeface="Times New Roman"/>
                <a:cs typeface="Times New Roman"/>
              </a:rPr>
              <a:t>the</a:t>
            </a:r>
            <a:r>
              <a:rPr sz="3000" spc="-140" dirty="0">
                <a:latin typeface="Times New Roman"/>
                <a:cs typeface="Times New Roman"/>
              </a:rPr>
              <a:t> </a:t>
            </a:r>
            <a:r>
              <a:rPr sz="3000" spc="114" dirty="0">
                <a:latin typeface="Times New Roman"/>
                <a:cs typeface="Times New Roman"/>
              </a:rPr>
              <a:t>children</a:t>
            </a:r>
            <a:r>
              <a:rPr sz="3000" spc="-120" dirty="0">
                <a:latin typeface="Times New Roman"/>
                <a:cs typeface="Times New Roman"/>
              </a:rPr>
              <a:t> </a:t>
            </a:r>
            <a:r>
              <a:rPr sz="3000" spc="25" dirty="0">
                <a:latin typeface="Times New Roman"/>
                <a:cs typeface="Times New Roman"/>
              </a:rPr>
              <a:t>of</a:t>
            </a:r>
            <a:r>
              <a:rPr sz="3000" spc="35" dirty="0">
                <a:latin typeface="Times New Roman"/>
                <a:cs typeface="Times New Roman"/>
              </a:rPr>
              <a:t> </a:t>
            </a:r>
            <a:r>
              <a:rPr sz="3000" spc="195" dirty="0">
                <a:latin typeface="Times New Roman"/>
                <a:cs typeface="Times New Roman"/>
              </a:rPr>
              <a:t>that</a:t>
            </a:r>
            <a:r>
              <a:rPr sz="3000" spc="-80" dirty="0">
                <a:latin typeface="Times New Roman"/>
                <a:cs typeface="Times New Roman"/>
              </a:rPr>
              <a:t> </a:t>
            </a:r>
            <a:r>
              <a:rPr sz="3000" spc="135" dirty="0">
                <a:latin typeface="Times New Roman"/>
                <a:cs typeface="Times New Roman"/>
              </a:rPr>
              <a:t>node.</a:t>
            </a:r>
            <a:endParaRPr sz="3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2400"/>
              </a:spcBef>
            </a:pPr>
            <a:r>
              <a:rPr sz="3500" spc="114" dirty="0">
                <a:latin typeface="Times New Roman"/>
                <a:cs typeface="Times New Roman"/>
              </a:rPr>
              <a:t>Max-heap</a:t>
            </a:r>
            <a:r>
              <a:rPr sz="3500" spc="-165" dirty="0">
                <a:latin typeface="Times New Roman"/>
                <a:cs typeface="Times New Roman"/>
              </a:rPr>
              <a:t> </a:t>
            </a:r>
            <a:r>
              <a:rPr sz="3500" spc="125" dirty="0">
                <a:latin typeface="Times New Roman"/>
                <a:cs typeface="Times New Roman"/>
              </a:rPr>
              <a:t>property:</a:t>
            </a:r>
            <a:endParaRPr sz="3500" dirty="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740"/>
              </a:spcBef>
              <a:buClr>
                <a:srgbClr val="0AD0D9"/>
              </a:buClr>
              <a:buSzPct val="94642"/>
              <a:buFont typeface="Wingdings"/>
              <a:buChar char=""/>
              <a:tabLst>
                <a:tab pos="287020" algn="l"/>
              </a:tabLst>
            </a:pPr>
            <a:r>
              <a:rPr sz="2800" spc="100" dirty="0">
                <a:latin typeface="Times New Roman"/>
                <a:cs typeface="Times New Roman"/>
              </a:rPr>
              <a:t>The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20" dirty="0">
                <a:latin typeface="Times New Roman"/>
                <a:cs typeface="Times New Roman"/>
              </a:rPr>
              <a:t>key</a:t>
            </a:r>
            <a:r>
              <a:rPr sz="2800" spc="-135" dirty="0">
                <a:latin typeface="Times New Roman"/>
                <a:cs typeface="Times New Roman"/>
              </a:rPr>
              <a:t> </a:t>
            </a:r>
            <a:r>
              <a:rPr sz="2800" spc="20" dirty="0">
                <a:latin typeface="Times New Roman"/>
                <a:cs typeface="Times New Roman"/>
              </a:rPr>
              <a:t>of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95" dirty="0">
                <a:latin typeface="Times New Roman"/>
                <a:cs typeface="Times New Roman"/>
              </a:rPr>
              <a:t>a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155" dirty="0">
                <a:latin typeface="Times New Roman"/>
                <a:cs typeface="Times New Roman"/>
              </a:rPr>
              <a:t>node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25" dirty="0">
                <a:latin typeface="Times New Roman"/>
                <a:cs typeface="Times New Roman"/>
              </a:rPr>
              <a:t>is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Arial"/>
                <a:cs typeface="Arial"/>
              </a:rPr>
              <a:t>≥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spc="185" dirty="0">
                <a:latin typeface="Times New Roman"/>
                <a:cs typeface="Times New Roman"/>
              </a:rPr>
              <a:t>than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170" dirty="0">
                <a:latin typeface="Times New Roman"/>
                <a:cs typeface="Times New Roman"/>
              </a:rPr>
              <a:t>the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25" dirty="0">
                <a:latin typeface="Times New Roman"/>
                <a:cs typeface="Times New Roman"/>
              </a:rPr>
              <a:t>keys</a:t>
            </a:r>
            <a:r>
              <a:rPr sz="2800" spc="-130" dirty="0">
                <a:latin typeface="Times New Roman"/>
                <a:cs typeface="Times New Roman"/>
              </a:rPr>
              <a:t> </a:t>
            </a:r>
            <a:r>
              <a:rPr sz="2800" spc="20" dirty="0">
                <a:latin typeface="Times New Roman"/>
                <a:cs typeface="Times New Roman"/>
              </a:rPr>
              <a:t>of</a:t>
            </a:r>
            <a:r>
              <a:rPr sz="2800" spc="70" dirty="0">
                <a:latin typeface="Times New Roman"/>
                <a:cs typeface="Times New Roman"/>
              </a:rPr>
              <a:t> </a:t>
            </a:r>
            <a:r>
              <a:rPr sz="2800" spc="85" dirty="0">
                <a:latin typeface="Times New Roman"/>
                <a:cs typeface="Times New Roman"/>
              </a:rPr>
              <a:t>its</a:t>
            </a:r>
            <a:r>
              <a:rPr sz="2800" spc="-125" dirty="0">
                <a:latin typeface="Times New Roman"/>
                <a:cs typeface="Times New Roman"/>
              </a:rPr>
              <a:t> </a:t>
            </a:r>
            <a:r>
              <a:rPr sz="2800" spc="95" dirty="0">
                <a:latin typeface="Times New Roman"/>
                <a:cs typeface="Times New Roman"/>
              </a:rPr>
              <a:t>children.</a:t>
            </a:r>
            <a:endParaRPr sz="2800" dirty="0">
              <a:latin typeface="Times New Roman"/>
              <a:cs typeface="Times New Roman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6400" y="5886298"/>
            <a:ext cx="3886200" cy="6505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52400" y="770857"/>
            <a:ext cx="6300725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1" i="1" spc="-1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 </a:t>
            </a:r>
            <a:r>
              <a:rPr sz="4500" b="1" i="1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heap</a:t>
            </a:r>
            <a:r>
              <a:rPr sz="4500" b="1" i="1" spc="-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500" b="1" i="1" spc="-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</a:p>
        </p:txBody>
      </p:sp>
      <p:sp>
        <p:nvSpPr>
          <p:cNvPr id="9" name="object 9"/>
          <p:cNvSpPr/>
          <p:nvPr/>
        </p:nvSpPr>
        <p:spPr>
          <a:xfrm>
            <a:off x="5026152" y="3099816"/>
            <a:ext cx="3738372" cy="24627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76800" y="1670304"/>
            <a:ext cx="4038600" cy="11490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39790" y="2242504"/>
            <a:ext cx="4106886" cy="26432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193675" indent="-342900">
              <a:lnSpc>
                <a:spcPct val="120000"/>
              </a:lnSpc>
              <a:spcBef>
                <a:spcPts val="100"/>
              </a:spcBef>
              <a:buClr>
                <a:srgbClr val="0AD0D9"/>
              </a:buClr>
              <a:buSzPct val="93750"/>
              <a:buFont typeface="Wingdings" panose="05000000000000000000" pitchFamily="2" charset="2"/>
              <a:buChar char="q"/>
              <a:tabLst>
                <a:tab pos="287020" algn="l"/>
              </a:tabLst>
            </a:pPr>
            <a:r>
              <a:rPr sz="2400" spc="-114" dirty="0">
                <a:latin typeface="Times New Roman"/>
                <a:cs typeface="Times New Roman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heap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can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be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stored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as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Times New Roman"/>
                <a:cs typeface="Times New Roman"/>
              </a:rPr>
              <a:t>an  </a:t>
            </a:r>
            <a:r>
              <a:rPr sz="2400" spc="55" dirty="0">
                <a:latin typeface="Times New Roman"/>
                <a:cs typeface="Times New Roman"/>
              </a:rPr>
              <a:t>array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Arial"/>
                <a:cs typeface="Arial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  <a:p>
            <a:pPr marL="748665" lvl="1" indent="-342900">
              <a:lnSpc>
                <a:spcPct val="100000"/>
              </a:lnSpc>
              <a:spcBef>
                <a:spcPts val="1025"/>
              </a:spcBef>
              <a:buClr>
                <a:srgbClr val="0E6EC5"/>
              </a:buClr>
              <a:buSzPct val="85000"/>
              <a:buFont typeface="Wingdings" panose="05000000000000000000" pitchFamily="2" charset="2"/>
              <a:buChar char="v"/>
              <a:tabLst>
                <a:tab pos="652780" algn="l"/>
              </a:tabLst>
            </a:pPr>
            <a:r>
              <a:rPr sz="2000" spc="50" dirty="0">
                <a:latin typeface="Times New Roman"/>
                <a:cs typeface="Times New Roman"/>
              </a:rPr>
              <a:t>Root </a:t>
            </a:r>
            <a:r>
              <a:rPr sz="2000" spc="15" dirty="0">
                <a:latin typeface="Times New Roman"/>
                <a:cs typeface="Times New Roman"/>
              </a:rPr>
              <a:t>of </a:t>
            </a:r>
            <a:r>
              <a:rPr sz="2000" spc="90" dirty="0">
                <a:latin typeface="Times New Roman"/>
                <a:cs typeface="Times New Roman"/>
              </a:rPr>
              <a:t>tree</a:t>
            </a:r>
            <a:r>
              <a:rPr sz="2000" spc="-310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Times New Roman"/>
                <a:cs typeface="Times New Roman"/>
              </a:rPr>
              <a:t>is </a:t>
            </a:r>
            <a:r>
              <a:rPr sz="2000" spc="-5" dirty="0">
                <a:latin typeface="Comic Sans MS"/>
                <a:cs typeface="Comic Sans MS"/>
              </a:rPr>
              <a:t>A[1]</a:t>
            </a:r>
            <a:endParaRPr sz="2000" dirty="0">
              <a:latin typeface="Comic Sans MS"/>
              <a:cs typeface="Comic Sans MS"/>
            </a:endParaRPr>
          </a:p>
          <a:p>
            <a:pPr marL="748665" lvl="1" indent="-342900">
              <a:lnSpc>
                <a:spcPct val="100000"/>
              </a:lnSpc>
              <a:spcBef>
                <a:spcPts val="960"/>
              </a:spcBef>
              <a:buClr>
                <a:srgbClr val="0E6EC5"/>
              </a:buClr>
              <a:buSzPct val="85000"/>
              <a:buFont typeface="Wingdings" panose="05000000000000000000" pitchFamily="2" charset="2"/>
              <a:buChar char="v"/>
              <a:tabLst>
                <a:tab pos="652780" algn="l"/>
              </a:tabLst>
            </a:pPr>
            <a:r>
              <a:rPr sz="2000" spc="20" dirty="0">
                <a:latin typeface="Times New Roman"/>
                <a:cs typeface="Times New Roman"/>
              </a:rPr>
              <a:t>Left </a:t>
            </a:r>
            <a:r>
              <a:rPr sz="2000" spc="65" dirty="0">
                <a:latin typeface="Times New Roman"/>
                <a:cs typeface="Times New Roman"/>
              </a:rPr>
              <a:t>child </a:t>
            </a:r>
            <a:r>
              <a:rPr sz="2000" spc="15" dirty="0">
                <a:latin typeface="Times New Roman"/>
                <a:cs typeface="Times New Roman"/>
              </a:rPr>
              <a:t>of </a:t>
            </a:r>
            <a:r>
              <a:rPr sz="2000" dirty="0">
                <a:latin typeface="Comic Sans MS"/>
                <a:cs typeface="Comic Sans MS"/>
              </a:rPr>
              <a:t>A[i] =</a:t>
            </a:r>
            <a:r>
              <a:rPr sz="2000" spc="-23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A[2i]</a:t>
            </a:r>
          </a:p>
          <a:p>
            <a:pPr marL="748665" lvl="1" indent="-342900">
              <a:lnSpc>
                <a:spcPct val="100000"/>
              </a:lnSpc>
              <a:spcBef>
                <a:spcPts val="960"/>
              </a:spcBef>
              <a:buClr>
                <a:srgbClr val="0E6EC5"/>
              </a:buClr>
              <a:buSzPct val="85000"/>
              <a:buFont typeface="Wingdings" panose="05000000000000000000" pitchFamily="2" charset="2"/>
              <a:buChar char="v"/>
              <a:tabLst>
                <a:tab pos="652780" algn="l"/>
              </a:tabLst>
            </a:pPr>
            <a:r>
              <a:rPr sz="2000" spc="45" dirty="0">
                <a:latin typeface="Times New Roman"/>
                <a:cs typeface="Times New Roman"/>
              </a:rPr>
              <a:t>Right </a:t>
            </a:r>
            <a:r>
              <a:rPr sz="2000" spc="65" dirty="0">
                <a:latin typeface="Times New Roman"/>
                <a:cs typeface="Times New Roman"/>
              </a:rPr>
              <a:t>child </a:t>
            </a:r>
            <a:r>
              <a:rPr sz="2000" spc="15" dirty="0">
                <a:latin typeface="Times New Roman"/>
                <a:cs typeface="Times New Roman"/>
              </a:rPr>
              <a:t>of </a:t>
            </a:r>
            <a:r>
              <a:rPr sz="2000" dirty="0">
                <a:latin typeface="Comic Sans MS"/>
                <a:cs typeface="Comic Sans MS"/>
              </a:rPr>
              <a:t>A[i] = A[2i +</a:t>
            </a:r>
            <a:r>
              <a:rPr sz="2000" spc="-300" dirty="0">
                <a:latin typeface="Comic Sans MS"/>
                <a:cs typeface="Comic Sans MS"/>
              </a:rPr>
              <a:t> </a:t>
            </a:r>
            <a:r>
              <a:rPr sz="2000" spc="-110" dirty="0">
                <a:latin typeface="Comic Sans MS"/>
                <a:cs typeface="Comic Sans MS"/>
              </a:rPr>
              <a:t>1]</a:t>
            </a:r>
            <a:endParaRPr sz="2000" dirty="0">
              <a:latin typeface="Comic Sans MS"/>
              <a:cs typeface="Comic Sans MS"/>
            </a:endParaRPr>
          </a:p>
          <a:p>
            <a:pPr marL="748665" lvl="1" indent="-342900">
              <a:lnSpc>
                <a:spcPct val="100000"/>
              </a:lnSpc>
              <a:spcBef>
                <a:spcPts val="960"/>
              </a:spcBef>
              <a:buClr>
                <a:srgbClr val="0E6EC5"/>
              </a:buClr>
              <a:buSzPct val="85000"/>
              <a:buFont typeface="Wingdings" panose="05000000000000000000" pitchFamily="2" charset="2"/>
              <a:buChar char="v"/>
              <a:tabLst>
                <a:tab pos="652780" algn="l"/>
              </a:tabLst>
            </a:pPr>
            <a:r>
              <a:rPr sz="2000" spc="90" dirty="0">
                <a:latin typeface="Times New Roman"/>
                <a:cs typeface="Times New Roman"/>
              </a:rPr>
              <a:t>Parent </a:t>
            </a:r>
            <a:r>
              <a:rPr sz="2000" spc="15" dirty="0">
                <a:latin typeface="Times New Roman"/>
                <a:cs typeface="Times New Roman"/>
              </a:rPr>
              <a:t>of </a:t>
            </a:r>
            <a:r>
              <a:rPr sz="2000" dirty="0">
                <a:latin typeface="Comic Sans MS"/>
                <a:cs typeface="Comic Sans MS"/>
              </a:rPr>
              <a:t>A[i] = </a:t>
            </a:r>
            <a:r>
              <a:rPr sz="2000" spc="-5" dirty="0">
                <a:latin typeface="Comic Sans MS"/>
                <a:cs typeface="Comic Sans MS"/>
              </a:rPr>
              <a:t>A[ </a:t>
            </a:r>
            <a:r>
              <a:rPr sz="2000" spc="-5" dirty="0">
                <a:latin typeface="Symbol"/>
                <a:cs typeface="Symbol"/>
              </a:rPr>
              <a:t></a:t>
            </a:r>
            <a:r>
              <a:rPr sz="2000" spc="-5" dirty="0">
                <a:latin typeface="Comic Sans MS"/>
                <a:cs typeface="Comic Sans MS"/>
              </a:rPr>
              <a:t>i/2</a:t>
            </a:r>
            <a:r>
              <a:rPr sz="2000" spc="-5" dirty="0">
                <a:latin typeface="Symbol"/>
                <a:cs typeface="Symbol"/>
              </a:rPr>
              <a:t>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mic Sans MS"/>
                <a:cs typeface="Comic Sans MS"/>
              </a:rPr>
              <a:t>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177</TotalTime>
  <Words>1566</Words>
  <Application>Microsoft Office PowerPoint</Application>
  <PresentationFormat>On-screen Show (4:3)</PresentationFormat>
  <Paragraphs>768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4" baseType="lpstr">
      <vt:lpstr>SimSun</vt:lpstr>
      <vt:lpstr>Agency FB</vt:lpstr>
      <vt:lpstr>Arial</vt:lpstr>
      <vt:lpstr>Calibri</vt:lpstr>
      <vt:lpstr>Carlito</vt:lpstr>
      <vt:lpstr>Chancery Uralic</vt:lpstr>
      <vt:lpstr>Comic Sans MS</vt:lpstr>
      <vt:lpstr>Symbol</vt:lpstr>
      <vt:lpstr>Times New Roman</vt:lpstr>
      <vt:lpstr>Wingdings</vt:lpstr>
      <vt:lpstr>Office Theme</vt:lpstr>
      <vt:lpstr>PowerPoint Presentation</vt:lpstr>
      <vt:lpstr>Definitions of heap:</vt:lpstr>
      <vt:lpstr>The heap sort algorithm  has two  major steps :</vt:lpstr>
      <vt:lpstr>PowerPoint Presentation</vt:lpstr>
      <vt:lpstr>Types of heap</vt:lpstr>
      <vt:lpstr>Max Heap Example</vt:lpstr>
      <vt:lpstr>Min heap example</vt:lpstr>
      <vt:lpstr>1-Max heap :</vt:lpstr>
      <vt:lpstr>Max heap Operation</vt:lpstr>
      <vt:lpstr>Example Explaining : A</vt:lpstr>
      <vt:lpstr>Build Max-heap Heapify() Example</vt:lpstr>
      <vt:lpstr>Heapify() Example</vt:lpstr>
      <vt:lpstr>Heapify() Example</vt:lpstr>
      <vt:lpstr>Heapify() Example</vt:lpstr>
      <vt:lpstr>Heapify() Example</vt:lpstr>
      <vt:lpstr>Heapify() Example</vt:lpstr>
      <vt:lpstr>Heapify() Example</vt:lpstr>
      <vt:lpstr>Heapify() Example</vt:lpstr>
      <vt:lpstr>Heapify() Example</vt:lpstr>
      <vt:lpstr>Heap-Sort sorting strategy:</vt:lpstr>
      <vt:lpstr>HeapSort() Example</vt:lpstr>
      <vt:lpstr>HeapSort() Example</vt:lpstr>
      <vt:lpstr>HeapSort() Example</vt:lpstr>
      <vt:lpstr>HeapSort() Example</vt:lpstr>
      <vt:lpstr>HeapSort() Example</vt:lpstr>
      <vt:lpstr>HeapSort() Example</vt:lpstr>
      <vt:lpstr>HeapSort() Example</vt:lpstr>
      <vt:lpstr>HeapSort() Example</vt:lpstr>
      <vt:lpstr>HeapSort() Example</vt:lpstr>
      <vt:lpstr>HeapSort() Example</vt:lpstr>
      <vt:lpstr>PowerPoint Presentation</vt:lpstr>
      <vt:lpstr>PowerPoint Presentation</vt:lpstr>
      <vt:lpstr>2-Min heap :</vt:lpstr>
      <vt:lpstr>Min heap Operation</vt:lpstr>
      <vt:lpstr>Min Heap</vt:lpstr>
      <vt:lpstr>Min Heap phase 1</vt:lpstr>
      <vt:lpstr>Min Heap phase 1</vt:lpstr>
      <vt:lpstr>Min Heap phase 1</vt:lpstr>
      <vt:lpstr>Min Heap phase 2</vt:lpstr>
      <vt:lpstr>Min Heap phase 2</vt:lpstr>
      <vt:lpstr>Min Heap phase 2</vt:lpstr>
      <vt:lpstr>Min Heap phase 3</vt:lpstr>
      <vt:lpstr>Min Heap phase 3</vt:lpstr>
      <vt:lpstr>Min Heap phase 4</vt:lpstr>
      <vt:lpstr>Min Heap phase 4</vt:lpstr>
      <vt:lpstr>Min Heap phase 5</vt:lpstr>
      <vt:lpstr>Min Heap phase 5</vt:lpstr>
      <vt:lpstr>Min Heap phase 7</vt:lpstr>
      <vt:lpstr>Min heap final tree</vt:lpstr>
      <vt:lpstr>Insertion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WAISHY</cp:lastModifiedBy>
  <cp:revision>13</cp:revision>
  <dcterms:created xsi:type="dcterms:W3CDTF">2021-01-24T04:23:07Z</dcterms:created>
  <dcterms:modified xsi:type="dcterms:W3CDTF">2021-01-30T04:47:12Z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2017-11-20T00:00:00Z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2021-01-24T00:00:00Z</vt:filetime>
  </property>
</Properties>
</file>