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9812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1610" cy="6858000"/>
          </a:xfrm>
          <a:custGeom>
            <a:avLst/>
            <a:gdLst/>
            <a:ahLst/>
            <a:cxnLst/>
            <a:rect l="l" t="t" r="r" b="b"/>
            <a:pathLst>
              <a:path w="181610" h="6858000">
                <a:moveTo>
                  <a:pt x="181610" y="0"/>
                </a:moveTo>
                <a:lnTo>
                  <a:pt x="0" y="0"/>
                </a:lnTo>
                <a:lnTo>
                  <a:pt x="0" y="6858000"/>
                </a:lnTo>
                <a:lnTo>
                  <a:pt x="181610" y="6858000"/>
                </a:lnTo>
                <a:close/>
              </a:path>
            </a:pathLst>
          </a:custGeom>
          <a:solidFill>
            <a:srgbClr val="75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1200"/>
            <a:ext cx="1365885" cy="508000"/>
          </a:xfrm>
          <a:custGeom>
            <a:avLst/>
            <a:gdLst/>
            <a:ahLst/>
            <a:cxnLst/>
            <a:rect l="l" t="t" r="r" b="b"/>
            <a:pathLst>
              <a:path w="1365885" h="508000">
                <a:moveTo>
                  <a:pt x="0" y="0"/>
                </a:moveTo>
                <a:lnTo>
                  <a:pt x="0" y="505460"/>
                </a:lnTo>
                <a:lnTo>
                  <a:pt x="1019810" y="508000"/>
                </a:lnTo>
                <a:lnTo>
                  <a:pt x="1120140" y="508000"/>
                </a:lnTo>
                <a:lnTo>
                  <a:pt x="1358900" y="269239"/>
                </a:lnTo>
                <a:lnTo>
                  <a:pt x="1363900" y="262354"/>
                </a:lnTo>
                <a:lnTo>
                  <a:pt x="1365567" y="255111"/>
                </a:lnTo>
                <a:lnTo>
                  <a:pt x="1363900" y="247630"/>
                </a:lnTo>
                <a:lnTo>
                  <a:pt x="1358900" y="240029"/>
                </a:lnTo>
                <a:lnTo>
                  <a:pt x="1130300" y="11429"/>
                </a:lnTo>
                <a:lnTo>
                  <a:pt x="1125220" y="11429"/>
                </a:lnTo>
                <a:lnTo>
                  <a:pt x="1125220" y="6350"/>
                </a:lnTo>
                <a:lnTo>
                  <a:pt x="1120140" y="6350"/>
                </a:lnTo>
                <a:lnTo>
                  <a:pt x="1115060" y="2539"/>
                </a:lnTo>
                <a:lnTo>
                  <a:pt x="101981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944370" y="622300"/>
            <a:ext cx="6590030" cy="1285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902460" y="2120900"/>
            <a:ext cx="6633209" cy="3792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981200" cy="6858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1610" cy="6858000"/>
          </a:xfrm>
          <a:custGeom>
            <a:avLst/>
            <a:gdLst/>
            <a:ahLst/>
            <a:cxnLst/>
            <a:rect l="l" t="t" r="r" b="b"/>
            <a:pathLst>
              <a:path w="181610" h="6858000">
                <a:moveTo>
                  <a:pt x="181610" y="0"/>
                </a:moveTo>
                <a:lnTo>
                  <a:pt x="0" y="0"/>
                </a:lnTo>
                <a:lnTo>
                  <a:pt x="0" y="6858000"/>
                </a:lnTo>
                <a:lnTo>
                  <a:pt x="181610" y="6858000"/>
                </a:lnTo>
                <a:close/>
              </a:path>
            </a:pathLst>
          </a:custGeom>
          <a:solidFill>
            <a:srgbClr val="756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1200"/>
            <a:ext cx="1365885" cy="508000"/>
          </a:xfrm>
          <a:custGeom>
            <a:avLst/>
            <a:gdLst/>
            <a:ahLst/>
            <a:cxnLst/>
            <a:rect l="l" t="t" r="r" b="b"/>
            <a:pathLst>
              <a:path w="1365885" h="508000">
                <a:moveTo>
                  <a:pt x="0" y="0"/>
                </a:moveTo>
                <a:lnTo>
                  <a:pt x="0" y="505460"/>
                </a:lnTo>
                <a:lnTo>
                  <a:pt x="1019810" y="508000"/>
                </a:lnTo>
                <a:lnTo>
                  <a:pt x="1120140" y="508000"/>
                </a:lnTo>
                <a:lnTo>
                  <a:pt x="1358900" y="269239"/>
                </a:lnTo>
                <a:lnTo>
                  <a:pt x="1363900" y="262354"/>
                </a:lnTo>
                <a:lnTo>
                  <a:pt x="1365567" y="255111"/>
                </a:lnTo>
                <a:lnTo>
                  <a:pt x="1363900" y="247630"/>
                </a:lnTo>
                <a:lnTo>
                  <a:pt x="1358900" y="240029"/>
                </a:lnTo>
                <a:lnTo>
                  <a:pt x="1130300" y="11429"/>
                </a:lnTo>
                <a:lnTo>
                  <a:pt x="1125220" y="11429"/>
                </a:lnTo>
                <a:lnTo>
                  <a:pt x="1125220" y="6350"/>
                </a:lnTo>
                <a:lnTo>
                  <a:pt x="1120140" y="6350"/>
                </a:lnTo>
                <a:lnTo>
                  <a:pt x="1115060" y="2539"/>
                </a:lnTo>
                <a:lnTo>
                  <a:pt x="101981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0505" y="2623820"/>
            <a:ext cx="360298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2315" y="1861820"/>
            <a:ext cx="7659369" cy="29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rgbClr val="3F3F3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752600"/>
            <a:ext cx="6833871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000" b="1" spc="-31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</a:t>
            </a:r>
            <a:r>
              <a:rPr sz="7000" b="1" spc="-265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000" b="1" spc="-3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  <a:p>
            <a:pPr marL="3175" algn="ctr">
              <a:lnSpc>
                <a:spcPct val="100000"/>
              </a:lnSpc>
            </a:pPr>
            <a:r>
              <a:rPr lang="en-US" sz="2000" spc="-90" dirty="0" smtClean="0"/>
              <a:t/>
            </a:r>
            <a:br>
              <a:rPr lang="en-US" sz="2000" spc="-90" dirty="0" smtClean="0"/>
            </a:br>
            <a:r>
              <a:rPr sz="2600" b="1" spc="-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sz="2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Oh(O), </a:t>
            </a:r>
            <a:r>
              <a:rPr sz="26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Omega(Ω</a:t>
            </a:r>
            <a:r>
              <a:rPr sz="2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sz="2600" b="1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Theta(θ</a:t>
            </a:r>
            <a:r>
              <a:rPr sz="26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685800"/>
            <a:ext cx="479615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</a:t>
            </a:r>
            <a:r>
              <a:rPr sz="5000" b="1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50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50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00" b="1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1990" y="2133600"/>
            <a:ext cx="6019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Oh (O)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Omega (</a:t>
            </a:r>
            <a:r>
              <a:rPr lang="el-G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Theta (Ɵ)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533400"/>
            <a:ext cx="635889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</a:t>
            </a:r>
            <a:r>
              <a:rPr sz="5000" b="1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00" b="1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828800"/>
            <a:ext cx="7315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6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comes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</a:t>
            </a:r>
            <a:r>
              <a:rPr lang="en-US"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 </a:t>
            </a:r>
            <a:r>
              <a:rPr lang="en-US" sz="2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6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6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26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6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6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r>
              <a:rPr lang="en-US" sz="26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lang="en-US" sz="2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space, </a:t>
            </a:r>
            <a:r>
              <a:rPr lang="en-US" sz="26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6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6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 </a:t>
            </a:r>
            <a:r>
              <a:rPr lang="en-US" sz="2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</a:t>
            </a:r>
            <a:r>
              <a:rPr lang="en-US" sz="2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 </a:t>
            </a:r>
            <a:r>
              <a:rPr lang="en-US" sz="2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lang="en-US" sz="26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26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6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</a:t>
            </a:r>
            <a:r>
              <a:rPr lang="en-US" sz="2600" spc="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600" spc="-5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</a:t>
            </a:r>
            <a:r>
              <a:rPr lang="en-US" sz="26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 </a:t>
            </a:r>
            <a:r>
              <a:rPr lang="en-US" sz="2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notations, </a:t>
            </a:r>
            <a:r>
              <a:rPr lang="en-US" sz="2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2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</a:t>
            </a:r>
            <a:r>
              <a:rPr lang="en-US" sz="2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 Notation.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609600"/>
            <a:ext cx="626364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sz="4500" b="1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500" b="1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</a:t>
            </a:r>
            <a:r>
              <a:rPr sz="45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b="1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1676400"/>
            <a:ext cx="6553200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three types of asymptotic notations to represent the growth of any algorithm, as input increases:</a:t>
            </a:r>
          </a:p>
          <a:p>
            <a:pPr>
              <a:buClr>
                <a:srgbClr val="CC0000"/>
              </a:buClr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Clr>
                <a:srgbClr val="CC0000"/>
              </a:buClr>
              <a:buFont typeface="+mj-lt"/>
              <a:buAutoNum type="arabicPeriod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Oh (O)</a:t>
            </a:r>
          </a:p>
          <a:p>
            <a:pPr marL="800100" lvl="1" indent="-342900">
              <a:buClr>
                <a:srgbClr val="CC0000"/>
              </a:buClr>
              <a:buFont typeface="+mj-lt"/>
              <a:buAutoNum type="arabicPeriod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Omega (</a:t>
            </a:r>
            <a:r>
              <a:rPr lang="el-GR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Clr>
                <a:srgbClr val="CC0000"/>
              </a:buClr>
              <a:buFont typeface="+mj-lt"/>
              <a:buAutoNum type="arabicPeriod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Theta (Ɵ)</a:t>
            </a:r>
          </a:p>
          <a:p>
            <a:pPr marL="342900" indent="-342900">
              <a:buClr>
                <a:srgbClr val="CC0000"/>
              </a:buClr>
              <a:buFont typeface="+mj-lt"/>
              <a:buAutoNum type="arabicPeriod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609600"/>
            <a:ext cx="3159761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sz="50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</a:t>
            </a:r>
            <a:r>
              <a:rPr sz="5000" b="1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000" b="1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5000" b="1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5000" b="1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5000" b="1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47800" y="1828800"/>
                <a:ext cx="6934200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to represent upper bound of an algorithm</a:t>
                </a:r>
              </a:p>
              <a:p>
                <a:pPr marL="742950" lvl="1" indent="-285750">
                  <a:buSzPct val="104000"/>
                  <a:buFont typeface="Arial" panose="020B0604020202020204" pitchFamily="34" charset="0"/>
                  <a:buChar char="•"/>
                </a:pP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 the worst case of an algorithm</a:t>
                </a:r>
              </a:p>
              <a:p>
                <a:pPr marL="742950" lvl="1" indent="-285750" algn="just">
                  <a:buSzPct val="104000"/>
                  <a:buFont typeface="Arial" panose="020B0604020202020204" pitchFamily="34" charset="0"/>
                  <a:buChar char="•"/>
                </a:pP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(if and only if) there exists positive constants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SzPct val="104000"/>
                  <a:buFont typeface="Arial" panose="020B0604020202020204" pitchFamily="34" charset="0"/>
                  <a:buChar char="•"/>
                </a:pP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828800"/>
                <a:ext cx="6934200" cy="2015936"/>
              </a:xfrm>
              <a:prstGeom prst="rect">
                <a:avLst/>
              </a:prstGeom>
              <a:blipFill rotWithShape="0">
                <a:blip r:embed="rId2"/>
                <a:stretch>
                  <a:fillRect l="-1319" t="-2417" r="-1407" b="-6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1310" y="609600"/>
            <a:ext cx="324739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Omega(Ω</a:t>
            </a:r>
            <a:r>
              <a:rPr sz="5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1600" y="1981200"/>
                <a:ext cx="6934200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to represent lower bound of an algorithm</a:t>
                </a:r>
              </a:p>
              <a:p>
                <a:pPr marL="742950" lvl="1" indent="-285750">
                  <a:buSzPct val="104000"/>
                  <a:buFont typeface="Arial" panose="020B0604020202020204" pitchFamily="34" charset="0"/>
                  <a:buChar char="•"/>
                </a:pP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 the best case of an algorithm</a:t>
                </a:r>
              </a:p>
              <a:p>
                <a:pPr marL="742950" lvl="1" indent="-285750" algn="just">
                  <a:buSzPct val="104000"/>
                  <a:buFont typeface="Arial" panose="020B0604020202020204" pitchFamily="34" charset="0"/>
                  <a:buChar char="•"/>
                </a:pP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500" b="0" i="1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(if and only if) there exists positive constants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SzPct val="104000"/>
                  <a:buFont typeface="Arial" panose="020B0604020202020204" pitchFamily="34" charset="0"/>
                  <a:buChar char="•"/>
                </a:pP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81200"/>
                <a:ext cx="6934200" cy="2015936"/>
              </a:xfrm>
              <a:prstGeom prst="rect">
                <a:avLst/>
              </a:prstGeom>
              <a:blipFill rotWithShape="0">
                <a:blip r:embed="rId2"/>
                <a:stretch>
                  <a:fillRect l="-1230" t="-2417" r="-1318" b="-6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2961" y="685800"/>
            <a:ext cx="324739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Theta</a:t>
            </a:r>
            <a:r>
              <a:rPr sz="5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5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Ɵ</a:t>
            </a:r>
            <a:r>
              <a:rPr sz="5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5000" b="1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7800" y="1828800"/>
                <a:ext cx="693420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Ø"/>
                </a:pP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to represent average bound of an algorithm</a:t>
                </a:r>
              </a:p>
              <a:p>
                <a:pPr marL="742950" lvl="1" indent="-285750">
                  <a:buSzPct val="104000"/>
                  <a:buFont typeface="Arial" panose="020B0604020202020204" pitchFamily="34" charset="0"/>
                  <a:buChar char="•"/>
                </a:pP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 the exact or average case of an algorithm</a:t>
                </a:r>
              </a:p>
              <a:p>
                <a:pPr marL="742950" lvl="1" indent="-285750" algn="just">
                  <a:buSzPct val="104000"/>
                  <a:buFont typeface="Arial" panose="020B0604020202020204" pitchFamily="34" charset="0"/>
                  <a:buChar char="•"/>
                </a:pP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=Ɵ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5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(if and only if) there exists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5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SzPct val="104000"/>
                  <a:buFont typeface="Arial" panose="020B0604020202020204" pitchFamily="34" charset="0"/>
                  <a:buChar char="•"/>
                </a:pPr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all 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828800"/>
                <a:ext cx="6934200" cy="2400657"/>
              </a:xfrm>
              <a:prstGeom prst="rect">
                <a:avLst/>
              </a:prstGeom>
              <a:blipFill rotWithShape="0">
                <a:blip r:embed="rId2"/>
                <a:stretch>
                  <a:fillRect l="-1319" t="-2030" r="-1407" b="-5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2514600"/>
            <a:ext cx="5715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7470">
              <a:lnSpc>
                <a:spcPct val="100000"/>
              </a:lnSpc>
              <a:spcBef>
                <a:spcPts val="100"/>
              </a:spcBef>
            </a:pPr>
            <a:r>
              <a:rPr sz="6000" b="1" spc="-1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sz="6000" b="1" spc="-3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000" b="1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185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Verdana</vt:lpstr>
      <vt:lpstr>Wingdings</vt:lpstr>
      <vt:lpstr>Office Theme</vt:lpstr>
      <vt:lpstr>Asymptotic Notation  Big Oh(O), Omega(Ω), Theta(θ)</vt:lpstr>
      <vt:lpstr>Topic to be discussed</vt:lpstr>
      <vt:lpstr>Asymptotic Notation</vt:lpstr>
      <vt:lpstr>Type of Asymptotic Notation</vt:lpstr>
      <vt:lpstr>Big Oh (O)</vt:lpstr>
      <vt:lpstr>Omega(Ω)</vt:lpstr>
      <vt:lpstr>Theta(Ɵ)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Topic:Asymptotic Notation Big Oh(O), Omega(Ω), Theta(θ)</dc:title>
  <cp:lastModifiedBy>WAISHY</cp:lastModifiedBy>
  <cp:revision>10</cp:revision>
  <dcterms:created xsi:type="dcterms:W3CDTF">2021-01-17T01:09:09Z</dcterms:created>
  <dcterms:modified xsi:type="dcterms:W3CDTF">2021-01-17T07:43:38Z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2021-01-17T00:00:00Z</vt:filetime>
  </property>
</Properties>
</file>