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3"/>
  </p:notesMasterIdLst>
  <p:sldIdLst>
    <p:sldId id="286" r:id="rId2"/>
    <p:sldId id="296" r:id="rId3"/>
    <p:sldId id="319" r:id="rId4"/>
    <p:sldId id="285" r:id="rId5"/>
    <p:sldId id="320" r:id="rId6"/>
    <p:sldId id="288" r:id="rId7"/>
    <p:sldId id="289" r:id="rId8"/>
    <p:sldId id="291" r:id="rId9"/>
    <p:sldId id="292" r:id="rId10"/>
    <p:sldId id="321" r:id="rId11"/>
    <p:sldId id="322" r:id="rId12"/>
    <p:sldId id="293" r:id="rId13"/>
    <p:sldId id="294" r:id="rId14"/>
    <p:sldId id="306" r:id="rId15"/>
    <p:sldId id="307" r:id="rId16"/>
    <p:sldId id="324" r:id="rId17"/>
    <p:sldId id="326" r:id="rId18"/>
    <p:sldId id="315" r:id="rId19"/>
    <p:sldId id="314" r:id="rId20"/>
    <p:sldId id="327" r:id="rId21"/>
    <p:sldId id="328"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333300"/>
    <a:srgbClr val="A50021"/>
    <a:srgbClr val="ED0B4C"/>
    <a:srgbClr val="660033"/>
    <a:srgbClr val="000099"/>
    <a:srgbClr val="00800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76" autoAdjust="0"/>
  </p:normalViewPr>
  <p:slideViewPr>
    <p:cSldViewPr>
      <p:cViewPr varScale="1">
        <p:scale>
          <a:sx n="104" d="100"/>
          <a:sy n="104" d="100"/>
        </p:scale>
        <p:origin x="182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2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133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7D2F99B6-EFFA-4270-B311-C5C1652B65D2}" type="slidenum">
              <a:rPr lang="en-US"/>
              <a:pPr/>
              <a:t>‹#›</a:t>
            </a:fld>
            <a:endParaRPr lang="en-US"/>
          </a:p>
        </p:txBody>
      </p:sp>
    </p:spTree>
    <p:extLst>
      <p:ext uri="{BB962C8B-B14F-4D97-AF65-F5344CB8AC3E}">
        <p14:creationId xmlns:p14="http://schemas.microsoft.com/office/powerpoint/2010/main" val="59563859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above figure illustrates an IEEE 802.3 host (Host A) formulating a packet that contains application information and encapsulating the packet in an IEEE 802.3-compatible frame for transit over the IEEE 802.3 medium to the bridge. At the bridge, the frame is stripped of its IEEE 802.3 header at the MAC </a:t>
            </a:r>
            <a:r>
              <a:rPr lang="en-US" sz="1200" kern="1200" dirty="0" err="1">
                <a:solidFill>
                  <a:schemeClr val="tx1"/>
                </a:solidFill>
                <a:effectLst/>
                <a:latin typeface="Arial" charset="0"/>
                <a:ea typeface="+mn-ea"/>
                <a:cs typeface="+mn-cs"/>
              </a:rPr>
              <a:t>sublayer</a:t>
            </a:r>
            <a:r>
              <a:rPr lang="en-US" sz="1200" kern="1200" dirty="0">
                <a:solidFill>
                  <a:schemeClr val="tx1"/>
                </a:solidFill>
                <a:effectLst/>
                <a:latin typeface="Arial" charset="0"/>
                <a:ea typeface="+mn-ea"/>
                <a:cs typeface="+mn-cs"/>
              </a:rPr>
              <a:t> of the link layer and is subsequently passed up to the LLC </a:t>
            </a:r>
            <a:r>
              <a:rPr lang="en-US" sz="1200" kern="1200" dirty="0" err="1">
                <a:solidFill>
                  <a:schemeClr val="tx1"/>
                </a:solidFill>
                <a:effectLst/>
                <a:latin typeface="Arial" charset="0"/>
                <a:ea typeface="+mn-ea"/>
                <a:cs typeface="+mn-cs"/>
              </a:rPr>
              <a:t>sublayer</a:t>
            </a:r>
            <a:r>
              <a:rPr lang="en-US" sz="1200" kern="1200" dirty="0">
                <a:solidFill>
                  <a:schemeClr val="tx1"/>
                </a:solidFill>
                <a:effectLst/>
                <a:latin typeface="Arial" charset="0"/>
                <a:ea typeface="+mn-ea"/>
                <a:cs typeface="+mn-cs"/>
              </a:rPr>
              <a:t> for further processing. After this processing, the packet is passed back down to an IEEE 802.5 implementation, which encapsulates the packet in an IEEE 802.5 header for transmission on the IEEE 802.5 network to the IEEE 802.5 host (Host B).</a:t>
            </a:r>
          </a:p>
        </p:txBody>
      </p:sp>
      <p:sp>
        <p:nvSpPr>
          <p:cNvPr id="4" name="Slide Number Placeholder 3"/>
          <p:cNvSpPr>
            <a:spLocks noGrp="1"/>
          </p:cNvSpPr>
          <p:nvPr>
            <p:ph type="sldNum" sz="quarter" idx="10"/>
          </p:nvPr>
        </p:nvSpPr>
        <p:spPr/>
        <p:txBody>
          <a:bodyPr/>
          <a:lstStyle/>
          <a:p>
            <a:fld id="{7D2F99B6-EFFA-4270-B311-C5C1652B65D2}" type="slidenum">
              <a:rPr lang="en-US" smtClean="0"/>
              <a:pPr/>
              <a:t>9</a:t>
            </a:fld>
            <a:endParaRPr lang="en-US"/>
          </a:p>
        </p:txBody>
      </p:sp>
    </p:spTree>
    <p:extLst>
      <p:ext uri="{BB962C8B-B14F-4D97-AF65-F5344CB8AC3E}">
        <p14:creationId xmlns:p14="http://schemas.microsoft.com/office/powerpoint/2010/main" val="3106819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2F99B6-EFFA-4270-B311-C5C1652B65D2}" type="slidenum">
              <a:rPr lang="en-US" smtClean="0"/>
              <a:pPr/>
              <a:t>10</a:t>
            </a:fld>
            <a:endParaRPr lang="en-US"/>
          </a:p>
        </p:txBody>
      </p:sp>
    </p:spTree>
    <p:extLst>
      <p:ext uri="{BB962C8B-B14F-4D97-AF65-F5344CB8AC3E}">
        <p14:creationId xmlns:p14="http://schemas.microsoft.com/office/powerpoint/2010/main" val="2309717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Arial" charset="0"/>
                <a:ea typeface="+mn-ea"/>
                <a:cs typeface="+mn-cs"/>
              </a:rPr>
              <a:t>The Basic Forwarding Process</a:t>
            </a:r>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When a bridge receives a frame, it compares the frame’s source and destination address with the addresses in the forwarding table. Depending on the results, the bridge performs the following actions:</a:t>
            </a:r>
          </a:p>
          <a:p>
            <a:r>
              <a:rPr lang="en-US" sz="1200" kern="1200" dirty="0">
                <a:solidFill>
                  <a:schemeClr val="tx1"/>
                </a:solidFill>
                <a:effectLst/>
                <a:latin typeface="Arial" charset="0"/>
                <a:ea typeface="+mn-ea"/>
                <a:cs typeface="+mn-cs"/>
              </a:rPr>
              <a:t>• If the source address is not present in the forwarding table, the bridge adds the source address and corresponding interface to the table. It then checks the destination address to determine if it is in the table.</a:t>
            </a:r>
          </a:p>
          <a:p>
            <a:r>
              <a:rPr lang="en-US" sz="1200" kern="1200" dirty="0">
                <a:solidFill>
                  <a:schemeClr val="tx1"/>
                </a:solidFill>
                <a:effectLst/>
                <a:latin typeface="Arial" charset="0"/>
                <a:ea typeface="+mn-ea"/>
                <a:cs typeface="+mn-cs"/>
              </a:rPr>
              <a:t>• If the destination address is listed in the table, it determines if the destination address is on the same LAN as the source address. If it is, then the bridge drops the frame since all the workstations have already received the frame.</a:t>
            </a:r>
          </a:p>
          <a:p>
            <a:r>
              <a:rPr lang="en-US" sz="1200" kern="1200" dirty="0">
                <a:solidFill>
                  <a:schemeClr val="tx1"/>
                </a:solidFill>
                <a:effectLst/>
                <a:latin typeface="Arial" charset="0"/>
                <a:ea typeface="+mn-ea"/>
                <a:cs typeface="+mn-cs"/>
              </a:rPr>
              <a:t>• If the destination address is listed in the table but is on a different LAN than the source address, then the frame is forwarded to that LAN.</a:t>
            </a:r>
          </a:p>
          <a:p>
            <a:r>
              <a:rPr lang="en-US" sz="1200" kern="1200" dirty="0">
                <a:solidFill>
                  <a:schemeClr val="tx1"/>
                </a:solidFill>
                <a:effectLst/>
                <a:latin typeface="Arial" charset="0"/>
                <a:ea typeface="+mn-ea"/>
                <a:cs typeface="+mn-cs"/>
              </a:rPr>
              <a:t>• If the destination address is not listed in the table, then the bridge forwards the frame to all the LANs except the one that which originally received the frame. This process is called flooding.</a:t>
            </a:r>
          </a:p>
          <a:p>
            <a:endParaRPr lang="en-US" dirty="0"/>
          </a:p>
        </p:txBody>
      </p:sp>
      <p:sp>
        <p:nvSpPr>
          <p:cNvPr id="4" name="Slide Number Placeholder 3"/>
          <p:cNvSpPr>
            <a:spLocks noGrp="1"/>
          </p:cNvSpPr>
          <p:nvPr>
            <p:ph type="sldNum" sz="quarter" idx="10"/>
          </p:nvPr>
        </p:nvSpPr>
        <p:spPr/>
        <p:txBody>
          <a:bodyPr/>
          <a:lstStyle/>
          <a:p>
            <a:fld id="{7D2F99B6-EFFA-4270-B311-C5C1652B65D2}" type="slidenum">
              <a:rPr lang="en-US" smtClean="0"/>
              <a:pPr/>
              <a:t>11</a:t>
            </a:fld>
            <a:endParaRPr lang="en-US"/>
          </a:p>
        </p:txBody>
      </p:sp>
    </p:spTree>
    <p:extLst>
      <p:ext uri="{BB962C8B-B14F-4D97-AF65-F5344CB8AC3E}">
        <p14:creationId xmlns:p14="http://schemas.microsoft.com/office/powerpoint/2010/main" val="3106819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Arial" charset="0"/>
                <a:ea typeface="+mn-ea"/>
                <a:cs typeface="+mn-cs"/>
              </a:rPr>
              <a:t>The Frame is Flooded Across the Network</a:t>
            </a:r>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1. Host 1 sends a frame out over LAN 1. Bridge A receives the frame on port #1.</a:t>
            </a:r>
          </a:p>
          <a:p>
            <a:r>
              <a:rPr lang="en-US" sz="1200" kern="1200" dirty="0">
                <a:solidFill>
                  <a:schemeClr val="tx1"/>
                </a:solidFill>
                <a:effectLst/>
                <a:latin typeface="Arial" charset="0"/>
                <a:ea typeface="+mn-ea"/>
                <a:cs typeface="+mn-cs"/>
              </a:rPr>
              <a:t>2. Bridge A records the source address (01-67-15-cb-63-37) of the frame and the port number on which the frame was received (port 1).</a:t>
            </a:r>
          </a:p>
          <a:p>
            <a:r>
              <a:rPr lang="en-US" sz="1200" kern="1200" dirty="0">
                <a:solidFill>
                  <a:schemeClr val="tx1"/>
                </a:solidFill>
                <a:effectLst/>
                <a:latin typeface="Arial" charset="0"/>
                <a:ea typeface="+mn-ea"/>
                <a:cs typeface="+mn-cs"/>
              </a:rPr>
              <a:t>3. Bridge A then looks for the destination address of the frame. If the destination address is not in the forwarding table prior to receiving the frame, the bridge floods the frame onto LAN 2.</a:t>
            </a:r>
          </a:p>
          <a:p>
            <a:r>
              <a:rPr lang="en-US" sz="1200" kern="1200" dirty="0">
                <a:solidFill>
                  <a:schemeClr val="tx1"/>
                </a:solidFill>
                <a:effectLst/>
                <a:latin typeface="Arial" charset="0"/>
                <a:ea typeface="+mn-ea"/>
                <a:cs typeface="+mn-cs"/>
              </a:rPr>
              <a:t>4. Both Bridge B and Bridge C receive the frame. Both bridges record the source address and the port number on which the frame was received (port 1).</a:t>
            </a:r>
          </a:p>
          <a:p>
            <a:r>
              <a:rPr lang="en-US" sz="1200" kern="1200" dirty="0">
                <a:solidFill>
                  <a:schemeClr val="tx1"/>
                </a:solidFill>
                <a:effectLst/>
                <a:latin typeface="Arial" charset="0"/>
                <a:ea typeface="+mn-ea"/>
                <a:cs typeface="+mn-cs"/>
              </a:rPr>
              <a:t>5. Since neither bridge has the destination address in their forwarding table they both flood the frame onto LAN 3. This results in two frames being sent onto LAN 3.</a:t>
            </a:r>
          </a:p>
          <a:p>
            <a:r>
              <a:rPr lang="en-US" sz="1200" kern="1200" dirty="0">
                <a:solidFill>
                  <a:schemeClr val="tx1"/>
                </a:solidFill>
                <a:effectLst/>
                <a:latin typeface="Arial" charset="0"/>
                <a:ea typeface="+mn-ea"/>
                <a:cs typeface="+mn-cs"/>
              </a:rPr>
              <a:t>6. </a:t>
            </a:r>
            <a:r>
              <a:rPr lang="en-US" sz="1200" kern="1200">
                <a:solidFill>
                  <a:schemeClr val="tx1"/>
                </a:solidFill>
                <a:effectLst/>
                <a:latin typeface="Arial" charset="0"/>
                <a:ea typeface="+mn-ea"/>
                <a:cs typeface="+mn-cs"/>
              </a:rPr>
              <a:t>Host 2 receives the frame.</a:t>
            </a:r>
          </a:p>
          <a:p>
            <a:endParaRPr lang="en-US"/>
          </a:p>
        </p:txBody>
      </p:sp>
      <p:sp>
        <p:nvSpPr>
          <p:cNvPr id="4" name="Slide Number Placeholder 3"/>
          <p:cNvSpPr>
            <a:spLocks noGrp="1"/>
          </p:cNvSpPr>
          <p:nvPr>
            <p:ph type="sldNum" sz="quarter" idx="10"/>
          </p:nvPr>
        </p:nvSpPr>
        <p:spPr/>
        <p:txBody>
          <a:bodyPr/>
          <a:lstStyle/>
          <a:p>
            <a:fld id="{7D2F99B6-EFFA-4270-B311-C5C1652B65D2}" type="slidenum">
              <a:rPr lang="en-US" smtClean="0"/>
              <a:pPr/>
              <a:t>12</a:t>
            </a:fld>
            <a:endParaRPr lang="en-US"/>
          </a:p>
        </p:txBody>
      </p:sp>
    </p:spTree>
    <p:extLst>
      <p:ext uri="{BB962C8B-B14F-4D97-AF65-F5344CB8AC3E}">
        <p14:creationId xmlns:p14="http://schemas.microsoft.com/office/powerpoint/2010/main" val="4218849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Gateway A gateway is a node on a network that serves as an entrance to another network. The gateway routes traffic from a computer to an outside network that is serving the web pages. For example, the gateway for a home computer is the ISP provider that connects the user to the Internet. In a corporate environment, the gateway often acts as a proxy server and a firewall. Gateways are similar to routers and switches in that they forward data to the destination and provide the path for which the data will travel to the destination.</a:t>
            </a:r>
          </a:p>
        </p:txBody>
      </p:sp>
      <p:sp>
        <p:nvSpPr>
          <p:cNvPr id="4" name="Slide Number Placeholder 3"/>
          <p:cNvSpPr>
            <a:spLocks noGrp="1"/>
          </p:cNvSpPr>
          <p:nvPr>
            <p:ph type="sldNum" sz="quarter" idx="10"/>
          </p:nvPr>
        </p:nvSpPr>
        <p:spPr/>
        <p:txBody>
          <a:bodyPr/>
          <a:lstStyle/>
          <a:p>
            <a:fld id="{7D2F99B6-EFFA-4270-B311-C5C1652B65D2}"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8482" name="Group 2"/>
          <p:cNvGrpSpPr>
            <a:grpSpLocks/>
          </p:cNvGrpSpPr>
          <p:nvPr/>
        </p:nvGrpSpPr>
        <p:grpSpPr bwMode="auto">
          <a:xfrm>
            <a:off x="0" y="2438400"/>
            <a:ext cx="9009063" cy="1052513"/>
            <a:chOff x="0" y="1536"/>
            <a:chExt cx="5675" cy="663"/>
          </a:xfrm>
        </p:grpSpPr>
        <p:grpSp>
          <p:nvGrpSpPr>
            <p:cNvPr id="148483" name="Group 3"/>
            <p:cNvGrpSpPr>
              <a:grpSpLocks/>
            </p:cNvGrpSpPr>
            <p:nvPr/>
          </p:nvGrpSpPr>
          <p:grpSpPr bwMode="auto">
            <a:xfrm>
              <a:off x="183" y="1604"/>
              <a:ext cx="448" cy="299"/>
              <a:chOff x="720" y="336"/>
              <a:chExt cx="624" cy="432"/>
            </a:xfrm>
          </p:grpSpPr>
          <p:sp>
            <p:nvSpPr>
              <p:cNvPr id="14848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48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8486" name="Group 6"/>
            <p:cNvGrpSpPr>
              <a:grpSpLocks/>
            </p:cNvGrpSpPr>
            <p:nvPr/>
          </p:nvGrpSpPr>
          <p:grpSpPr bwMode="auto">
            <a:xfrm>
              <a:off x="261" y="1870"/>
              <a:ext cx="465" cy="299"/>
              <a:chOff x="912" y="2640"/>
              <a:chExt cx="672" cy="432"/>
            </a:xfrm>
          </p:grpSpPr>
          <p:sp>
            <p:nvSpPr>
              <p:cNvPr id="14848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48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848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49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49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8492"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a:t>Click to edit Master title style</a:t>
            </a:r>
          </a:p>
        </p:txBody>
      </p:sp>
      <p:sp>
        <p:nvSpPr>
          <p:cNvPr id="14849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a:t>Click to edit Master subtitle style</a:t>
            </a:r>
          </a:p>
        </p:txBody>
      </p:sp>
      <p:sp>
        <p:nvSpPr>
          <p:cNvPr id="148494" name="Rectangle 14"/>
          <p:cNvSpPr>
            <a:spLocks noGrp="1" noChangeArrowheads="1"/>
          </p:cNvSpPr>
          <p:nvPr>
            <p:ph type="dt" sz="half" idx="2"/>
          </p:nvPr>
        </p:nvSpPr>
        <p:spPr>
          <a:xfrm>
            <a:off x="990600" y="6248400"/>
            <a:ext cx="1905000" cy="457200"/>
          </a:xfrm>
        </p:spPr>
        <p:txBody>
          <a:bodyPr/>
          <a:lstStyle>
            <a:lvl1pPr>
              <a:defRPr>
                <a:solidFill>
                  <a:schemeClr val="bg2"/>
                </a:solidFill>
                <a:latin typeface="Tahoma" pitchFamily="34" charset="0"/>
              </a:defRPr>
            </a:lvl1pPr>
          </a:lstStyle>
          <a:p>
            <a:fld id="{EEC7736C-8ADB-4691-9777-C7480CB50D31}" type="datetime1">
              <a:rPr lang="en-US"/>
              <a:pPr/>
              <a:t>22-May-21</a:t>
            </a:fld>
            <a:endParaRPr lang="en-US"/>
          </a:p>
        </p:txBody>
      </p:sp>
      <p:sp>
        <p:nvSpPr>
          <p:cNvPr id="148495" name="Rectangle 15"/>
          <p:cNvSpPr>
            <a:spLocks noGrp="1" noChangeArrowheads="1"/>
          </p:cNvSpPr>
          <p:nvPr>
            <p:ph type="ftr" sz="quarter" idx="3"/>
          </p:nvPr>
        </p:nvSpPr>
        <p:spPr>
          <a:xfrm>
            <a:off x="3429000" y="6248400"/>
            <a:ext cx="2895600" cy="457200"/>
          </a:xfrm>
        </p:spPr>
        <p:txBody>
          <a:bodyPr/>
          <a:lstStyle>
            <a:lvl1pPr>
              <a:defRPr>
                <a:solidFill>
                  <a:schemeClr val="bg2"/>
                </a:solidFill>
                <a:latin typeface="Tahoma" pitchFamily="34" charset="0"/>
              </a:defRPr>
            </a:lvl1pPr>
          </a:lstStyle>
          <a:p>
            <a:endParaRPr lang="en-US"/>
          </a:p>
        </p:txBody>
      </p:sp>
      <p:sp>
        <p:nvSpPr>
          <p:cNvPr id="148496" name="Rectangle 16"/>
          <p:cNvSpPr>
            <a:spLocks noGrp="1" noChangeArrowheads="1"/>
          </p:cNvSpPr>
          <p:nvPr>
            <p:ph type="sldNum" sz="quarter" idx="4"/>
          </p:nvPr>
        </p:nvSpPr>
        <p:spPr>
          <a:xfrm>
            <a:off x="6858000" y="6248400"/>
            <a:ext cx="1905000" cy="457200"/>
          </a:xfrm>
        </p:spPr>
        <p:txBody>
          <a:bodyPr/>
          <a:lstStyle>
            <a:lvl1pPr>
              <a:defRPr>
                <a:solidFill>
                  <a:schemeClr val="bg2"/>
                </a:solidFill>
                <a:latin typeface="Tahoma" pitchFamily="34" charset="0"/>
              </a:defRPr>
            </a:lvl1pPr>
          </a:lstStyle>
          <a:p>
            <a:fld id="{F24EF416-955F-44C7-8101-CB524AACD416}"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A215EEEE-F79A-4B5F-B700-822A9DB2CC6E}" type="datetime1">
              <a:rPr lang="en-US"/>
              <a:pPr/>
              <a:t>22-May-21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306691C-8A02-4441-B8F2-87EC6AB06AA2}" type="slidenum">
              <a:rPr lang="en-US"/>
              <a:pPr/>
              <a:t>‹#›</a:t>
            </a:fld>
            <a:endParaRPr lang="en-US"/>
          </a:p>
        </p:txBody>
      </p:sp>
    </p:spTree>
    <p:extLst>
      <p:ext uri="{BB962C8B-B14F-4D97-AF65-F5344CB8AC3E}">
        <p14:creationId xmlns:p14="http://schemas.microsoft.com/office/powerpoint/2010/main" val="121234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14313"/>
            <a:ext cx="1947862" cy="5119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46163" y="214313"/>
            <a:ext cx="5692775" cy="5119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388024E-5F9E-4FA6-939F-A5AFAEA438B6}" type="datetime1">
              <a:rPr lang="en-US"/>
              <a:pPr/>
              <a:t>22-May-21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4651B9-7DCE-4AAD-9C2B-F218BD54CB2B}" type="slidenum">
              <a:rPr lang="en-US"/>
              <a:pPr/>
              <a:t>‹#›</a:t>
            </a:fld>
            <a:endParaRPr lang="en-US"/>
          </a:p>
        </p:txBody>
      </p:sp>
    </p:spTree>
    <p:extLst>
      <p:ext uri="{BB962C8B-B14F-4D97-AF65-F5344CB8AC3E}">
        <p14:creationId xmlns:p14="http://schemas.microsoft.com/office/powerpoint/2010/main" val="295417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6163" y="214313"/>
            <a:ext cx="7793037" cy="776287"/>
          </a:xfrm>
        </p:spPr>
        <p:txBody>
          <a:bodyPr/>
          <a:lstStyle/>
          <a:p>
            <a:r>
              <a:rPr lang="en-US"/>
              <a:t>Click to edit Master title style</a:t>
            </a:r>
          </a:p>
        </p:txBody>
      </p:sp>
      <p:sp>
        <p:nvSpPr>
          <p:cNvPr id="3" name="Text Placeholder 2"/>
          <p:cNvSpPr>
            <a:spLocks noGrp="1"/>
          </p:cNvSpPr>
          <p:nvPr>
            <p:ph type="body" sz="half" idx="1"/>
          </p:nvPr>
        </p:nvSpPr>
        <p:spPr>
          <a:xfrm>
            <a:off x="1066800" y="1219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219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162050" y="6324600"/>
            <a:ext cx="1905000" cy="457200"/>
          </a:xfrm>
        </p:spPr>
        <p:txBody>
          <a:bodyPr/>
          <a:lstStyle>
            <a:lvl1pPr>
              <a:defRPr/>
            </a:lvl1pPr>
          </a:lstStyle>
          <a:p>
            <a:fld id="{D6EE9215-CF18-4A98-9B61-DEC485FD8C1E}" type="datetime1">
              <a:rPr lang="en-US"/>
              <a:pPr/>
              <a:t>22-May-21</a:t>
            </a:fld>
            <a:endParaRPr lang="en-US"/>
          </a:p>
        </p:txBody>
      </p:sp>
      <p:sp>
        <p:nvSpPr>
          <p:cNvPr id="6" name="Footer Placeholder 5"/>
          <p:cNvSpPr>
            <a:spLocks noGrp="1"/>
          </p:cNvSpPr>
          <p:nvPr>
            <p:ph type="ftr" sz="quarter" idx="11"/>
          </p:nvPr>
        </p:nvSpPr>
        <p:spPr>
          <a:xfrm>
            <a:off x="3657600" y="63246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7042150" y="6324600"/>
            <a:ext cx="1905000" cy="457200"/>
          </a:xfrm>
        </p:spPr>
        <p:txBody>
          <a:bodyPr/>
          <a:lstStyle>
            <a:lvl1pPr>
              <a:defRPr/>
            </a:lvl1pPr>
          </a:lstStyle>
          <a:p>
            <a:fld id="{7CAA0AEF-79D1-4C52-A920-8AB600AF2860}" type="slidenum">
              <a:rPr lang="en-US"/>
              <a:pPr/>
              <a:t>‹#›</a:t>
            </a:fld>
            <a:endParaRPr lang="en-US"/>
          </a:p>
        </p:txBody>
      </p:sp>
    </p:spTree>
    <p:extLst>
      <p:ext uri="{BB962C8B-B14F-4D97-AF65-F5344CB8AC3E}">
        <p14:creationId xmlns:p14="http://schemas.microsoft.com/office/powerpoint/2010/main" val="1627767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46163" y="214313"/>
            <a:ext cx="7793037" cy="776287"/>
          </a:xfrm>
        </p:spPr>
        <p:txBody>
          <a:bodyPr/>
          <a:lstStyle/>
          <a:p>
            <a:r>
              <a:rPr lang="en-US"/>
              <a:t>Click to edit Master title style</a:t>
            </a:r>
          </a:p>
        </p:txBody>
      </p:sp>
      <p:sp>
        <p:nvSpPr>
          <p:cNvPr id="3" name="Text Placeholder 2"/>
          <p:cNvSpPr>
            <a:spLocks noGrp="1"/>
          </p:cNvSpPr>
          <p:nvPr>
            <p:ph type="body" sz="half" idx="1"/>
          </p:nvPr>
        </p:nvSpPr>
        <p:spPr>
          <a:xfrm>
            <a:off x="1066800" y="1219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029200" y="1219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029200" y="3352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1162050" y="6324600"/>
            <a:ext cx="1905000" cy="457200"/>
          </a:xfrm>
        </p:spPr>
        <p:txBody>
          <a:bodyPr/>
          <a:lstStyle>
            <a:lvl1pPr>
              <a:defRPr/>
            </a:lvl1pPr>
          </a:lstStyle>
          <a:p>
            <a:fld id="{09B53032-9F3E-4388-AF47-FE3E1252E87C}" type="datetime1">
              <a:rPr lang="en-US"/>
              <a:pPr/>
              <a:t>22-May-21</a:t>
            </a:fld>
            <a:endParaRPr lang="en-US"/>
          </a:p>
        </p:txBody>
      </p:sp>
      <p:sp>
        <p:nvSpPr>
          <p:cNvPr id="7" name="Footer Placeholder 6"/>
          <p:cNvSpPr>
            <a:spLocks noGrp="1"/>
          </p:cNvSpPr>
          <p:nvPr>
            <p:ph type="ftr" sz="quarter" idx="11"/>
          </p:nvPr>
        </p:nvSpPr>
        <p:spPr>
          <a:xfrm>
            <a:off x="3657600" y="63246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7042150" y="6324600"/>
            <a:ext cx="1905000" cy="457200"/>
          </a:xfrm>
        </p:spPr>
        <p:txBody>
          <a:bodyPr/>
          <a:lstStyle>
            <a:lvl1pPr>
              <a:defRPr/>
            </a:lvl1pPr>
          </a:lstStyle>
          <a:p>
            <a:fld id="{222270FC-70BC-4129-B698-FBD707FA0B85}" type="slidenum">
              <a:rPr lang="en-US"/>
              <a:pPr/>
              <a:t>‹#›</a:t>
            </a:fld>
            <a:endParaRPr lang="en-US"/>
          </a:p>
        </p:txBody>
      </p:sp>
    </p:spTree>
    <p:extLst>
      <p:ext uri="{BB962C8B-B14F-4D97-AF65-F5344CB8AC3E}">
        <p14:creationId xmlns:p14="http://schemas.microsoft.com/office/powerpoint/2010/main" val="520299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6D7364D-D2AF-452E-9C79-9F8B0BC3255B}" type="datetime1">
              <a:rPr lang="en-US"/>
              <a:pPr/>
              <a:t>22-May-21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8B83CFD-ACD0-4886-B8F6-21568A795A24}" type="slidenum">
              <a:rPr lang="en-US"/>
              <a:pPr/>
              <a:t>‹#›</a:t>
            </a:fld>
            <a:endParaRPr lang="en-US"/>
          </a:p>
        </p:txBody>
      </p:sp>
    </p:spTree>
    <p:extLst>
      <p:ext uri="{BB962C8B-B14F-4D97-AF65-F5344CB8AC3E}">
        <p14:creationId xmlns:p14="http://schemas.microsoft.com/office/powerpoint/2010/main" val="176674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80A5BAA6-E866-4F45-AEC2-A19120AE5C78}" type="datetime1">
              <a:rPr lang="en-US"/>
              <a:pPr/>
              <a:t>22-May-21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4510DAC-E8D5-48DA-AE48-3CD2C4FAD79D}" type="slidenum">
              <a:rPr lang="en-US"/>
              <a:pPr/>
              <a:t>‹#›</a:t>
            </a:fld>
            <a:endParaRPr lang="en-US"/>
          </a:p>
        </p:txBody>
      </p:sp>
    </p:spTree>
    <p:extLst>
      <p:ext uri="{BB962C8B-B14F-4D97-AF65-F5344CB8AC3E}">
        <p14:creationId xmlns:p14="http://schemas.microsoft.com/office/powerpoint/2010/main" val="1400352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219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219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4EB7C483-5329-459E-847F-864A52649B83}" type="datetime1">
              <a:rPr lang="en-US"/>
              <a:pPr/>
              <a:t>22-May-21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1F3D0F4-7310-49B9-B2F9-6B2F468E07C6}" type="slidenum">
              <a:rPr lang="en-US"/>
              <a:pPr/>
              <a:t>‹#›</a:t>
            </a:fld>
            <a:endParaRPr lang="en-US"/>
          </a:p>
        </p:txBody>
      </p:sp>
    </p:spTree>
    <p:extLst>
      <p:ext uri="{BB962C8B-B14F-4D97-AF65-F5344CB8AC3E}">
        <p14:creationId xmlns:p14="http://schemas.microsoft.com/office/powerpoint/2010/main" val="3433991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722F8366-A33C-4FE7-B77D-2916E87B0F67}" type="datetime1">
              <a:rPr lang="en-US"/>
              <a:pPr/>
              <a:t>22-May-21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E4C8936-F701-4AA1-B4E5-55A82E267630}" type="slidenum">
              <a:rPr lang="en-US"/>
              <a:pPr/>
              <a:t>‹#›</a:t>
            </a:fld>
            <a:endParaRPr lang="en-US"/>
          </a:p>
        </p:txBody>
      </p:sp>
    </p:spTree>
    <p:extLst>
      <p:ext uri="{BB962C8B-B14F-4D97-AF65-F5344CB8AC3E}">
        <p14:creationId xmlns:p14="http://schemas.microsoft.com/office/powerpoint/2010/main" val="117405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6C61AA0C-0EF2-48DB-9E3D-295F0CD73FCD}" type="datetime1">
              <a:rPr lang="en-US"/>
              <a:pPr/>
              <a:t>22-May-21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E713603-A5D1-4AFA-9A30-A92DB9064B55}" type="slidenum">
              <a:rPr lang="en-US"/>
              <a:pPr/>
              <a:t>‹#›</a:t>
            </a:fld>
            <a:endParaRPr lang="en-US"/>
          </a:p>
        </p:txBody>
      </p:sp>
    </p:spTree>
    <p:extLst>
      <p:ext uri="{BB962C8B-B14F-4D97-AF65-F5344CB8AC3E}">
        <p14:creationId xmlns:p14="http://schemas.microsoft.com/office/powerpoint/2010/main" val="3445583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8DF0CAB-EB40-45A1-9EE3-4B3F1A600AE6}" type="datetime1">
              <a:rPr lang="en-US"/>
              <a:pPr/>
              <a:t>22-May-21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754E46C-0DE5-42EC-8774-24BA41FFDFF5}" type="slidenum">
              <a:rPr lang="en-US"/>
              <a:pPr/>
              <a:t>‹#›</a:t>
            </a:fld>
            <a:endParaRPr lang="en-US"/>
          </a:p>
        </p:txBody>
      </p:sp>
    </p:spTree>
    <p:extLst>
      <p:ext uri="{BB962C8B-B14F-4D97-AF65-F5344CB8AC3E}">
        <p14:creationId xmlns:p14="http://schemas.microsoft.com/office/powerpoint/2010/main" val="414512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F0320E1-B5E4-4508-99D2-38E0089FB84E}" type="datetime1">
              <a:rPr lang="en-US"/>
              <a:pPr/>
              <a:t>22-May-21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6A4895D-C8B3-4B06-BD13-22BD3888EF85}" type="slidenum">
              <a:rPr lang="en-US"/>
              <a:pPr/>
              <a:t>‹#›</a:t>
            </a:fld>
            <a:endParaRPr lang="en-US"/>
          </a:p>
        </p:txBody>
      </p:sp>
    </p:spTree>
    <p:extLst>
      <p:ext uri="{BB962C8B-B14F-4D97-AF65-F5344CB8AC3E}">
        <p14:creationId xmlns:p14="http://schemas.microsoft.com/office/powerpoint/2010/main" val="2236102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5B8C8EC-EBAE-41AD-A3A4-9BA918819FA5}" type="datetime1">
              <a:rPr lang="en-US"/>
              <a:pPr/>
              <a:t>22-May-21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B5E17FB-5D01-44A4-8684-69FDA30546E6}" type="slidenum">
              <a:rPr lang="en-US"/>
              <a:pPr/>
              <a:t>‹#›</a:t>
            </a:fld>
            <a:endParaRPr lang="en-US"/>
          </a:p>
        </p:txBody>
      </p:sp>
    </p:spTree>
    <p:extLst>
      <p:ext uri="{BB962C8B-B14F-4D97-AF65-F5344CB8AC3E}">
        <p14:creationId xmlns:p14="http://schemas.microsoft.com/office/powerpoint/2010/main" val="1954688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ChangeArrowheads="1"/>
          </p:cNvSpPr>
          <p:nvPr/>
        </p:nvSpPr>
        <p:spPr bwMode="ltGray">
          <a:xfrm>
            <a:off x="417513" y="4127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Sylfaen" pitchFamily="18" charset="0"/>
            </a:endParaRPr>
          </a:p>
        </p:txBody>
      </p:sp>
      <p:sp>
        <p:nvSpPr>
          <p:cNvPr id="147459" name="Rectangle 3"/>
          <p:cNvSpPr>
            <a:spLocks noChangeArrowheads="1"/>
          </p:cNvSpPr>
          <p:nvPr/>
        </p:nvSpPr>
        <p:spPr bwMode="ltGray">
          <a:xfrm>
            <a:off x="800100" y="4127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Sylfaen" pitchFamily="18" charset="0"/>
            </a:endParaRPr>
          </a:p>
        </p:txBody>
      </p:sp>
      <p:sp>
        <p:nvSpPr>
          <p:cNvPr id="147460" name="Rectangle 4"/>
          <p:cNvSpPr>
            <a:spLocks noChangeArrowheads="1"/>
          </p:cNvSpPr>
          <p:nvPr/>
        </p:nvSpPr>
        <p:spPr bwMode="ltGray">
          <a:xfrm>
            <a:off x="541338" y="8350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Sylfaen" pitchFamily="18" charset="0"/>
            </a:endParaRPr>
          </a:p>
        </p:txBody>
      </p:sp>
      <p:sp>
        <p:nvSpPr>
          <p:cNvPr id="147461" name="Rectangle 5"/>
          <p:cNvSpPr>
            <a:spLocks noChangeArrowheads="1"/>
          </p:cNvSpPr>
          <p:nvPr/>
        </p:nvSpPr>
        <p:spPr bwMode="ltGray">
          <a:xfrm>
            <a:off x="911225" y="8350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Sylfaen" pitchFamily="18" charset="0"/>
            </a:endParaRPr>
          </a:p>
        </p:txBody>
      </p:sp>
      <p:sp>
        <p:nvSpPr>
          <p:cNvPr id="147462" name="Rectangle 6"/>
          <p:cNvSpPr>
            <a:spLocks noChangeArrowheads="1"/>
          </p:cNvSpPr>
          <p:nvPr/>
        </p:nvSpPr>
        <p:spPr bwMode="ltGray">
          <a:xfrm>
            <a:off x="127000" y="7620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Sylfaen" pitchFamily="18" charset="0"/>
            </a:endParaRPr>
          </a:p>
        </p:txBody>
      </p:sp>
      <p:sp>
        <p:nvSpPr>
          <p:cNvPr id="147463" name="Rectangle 7"/>
          <p:cNvSpPr>
            <a:spLocks noChangeArrowheads="1"/>
          </p:cNvSpPr>
          <p:nvPr/>
        </p:nvSpPr>
        <p:spPr bwMode="gray">
          <a:xfrm>
            <a:off x="762000" y="3048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Sylfaen" pitchFamily="18" charset="0"/>
            </a:endParaRPr>
          </a:p>
        </p:txBody>
      </p:sp>
      <p:sp>
        <p:nvSpPr>
          <p:cNvPr id="147464" name="Rectangle 8"/>
          <p:cNvSpPr>
            <a:spLocks noChangeArrowheads="1"/>
          </p:cNvSpPr>
          <p:nvPr/>
        </p:nvSpPr>
        <p:spPr bwMode="gray">
          <a:xfrm>
            <a:off x="442913" y="10953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Sylfaen" pitchFamily="18" charset="0"/>
            </a:endParaRPr>
          </a:p>
        </p:txBody>
      </p:sp>
      <p:sp>
        <p:nvSpPr>
          <p:cNvPr id="147465" name="Rectangle 9"/>
          <p:cNvSpPr>
            <a:spLocks noGrp="1" noChangeArrowheads="1"/>
          </p:cNvSpPr>
          <p:nvPr>
            <p:ph type="title"/>
          </p:nvPr>
        </p:nvSpPr>
        <p:spPr bwMode="auto">
          <a:xfrm>
            <a:off x="1046163" y="214313"/>
            <a:ext cx="7793037" cy="7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47466" name="Rectangle 10"/>
          <p:cNvSpPr>
            <a:spLocks noGrp="1" noChangeArrowheads="1"/>
          </p:cNvSpPr>
          <p:nvPr>
            <p:ph type="body" idx="1"/>
          </p:nvPr>
        </p:nvSpPr>
        <p:spPr bwMode="auto">
          <a:xfrm>
            <a:off x="1066800" y="1219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7467" name="Rectangle 11"/>
          <p:cNvSpPr>
            <a:spLocks noGrp="1" noChangeArrowheads="1"/>
          </p:cNvSpPr>
          <p:nvPr>
            <p:ph type="dt" sz="half" idx="2"/>
          </p:nvPr>
        </p:nvSpPr>
        <p:spPr bwMode="auto">
          <a:xfrm>
            <a:off x="116205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fld id="{25025CCB-0168-408B-B252-82AFD8724432}" type="datetime1">
              <a:rPr lang="en-US"/>
              <a:pPr/>
              <a:t>22-May-21</a:t>
            </a:fld>
            <a:endParaRPr lang="en-US"/>
          </a:p>
        </p:txBody>
      </p:sp>
      <p:sp>
        <p:nvSpPr>
          <p:cNvPr id="147468" name="Rectangle 12"/>
          <p:cNvSpPr>
            <a:spLocks noGrp="1" noChangeArrowheads="1"/>
          </p:cNvSpPr>
          <p:nvPr>
            <p:ph type="ftr" sz="quarter" idx="3"/>
          </p:nvPr>
        </p:nvSpPr>
        <p:spPr bwMode="auto">
          <a:xfrm>
            <a:off x="36576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endParaRPr lang="en-US"/>
          </a:p>
        </p:txBody>
      </p:sp>
      <p:sp>
        <p:nvSpPr>
          <p:cNvPr id="147469" name="Rectangle 13"/>
          <p:cNvSpPr>
            <a:spLocks noGrp="1" noChangeArrowheads="1"/>
          </p:cNvSpPr>
          <p:nvPr>
            <p:ph type="sldNum" sz="quarter" idx="4"/>
          </p:nvPr>
        </p:nvSpPr>
        <p:spPr bwMode="auto">
          <a:xfrm>
            <a:off x="704215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fld id="{0A5FAE01-0893-461C-BB27-AACBBD9B41A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Sylfaen" pitchFamily="18" charset="0"/>
        </a:defRPr>
      </a:lvl2pPr>
      <a:lvl3pPr algn="l" rtl="0" fontAlgn="base">
        <a:spcBef>
          <a:spcPct val="0"/>
        </a:spcBef>
        <a:spcAft>
          <a:spcPct val="0"/>
        </a:spcAft>
        <a:defRPr sz="4400">
          <a:solidFill>
            <a:schemeClr val="tx2"/>
          </a:solidFill>
          <a:latin typeface="Sylfaen" pitchFamily="18" charset="0"/>
        </a:defRPr>
      </a:lvl3pPr>
      <a:lvl4pPr algn="l" rtl="0" fontAlgn="base">
        <a:spcBef>
          <a:spcPct val="0"/>
        </a:spcBef>
        <a:spcAft>
          <a:spcPct val="0"/>
        </a:spcAft>
        <a:defRPr sz="4400">
          <a:solidFill>
            <a:schemeClr val="tx2"/>
          </a:solidFill>
          <a:latin typeface="Sylfaen" pitchFamily="18" charset="0"/>
        </a:defRPr>
      </a:lvl4pPr>
      <a:lvl5pPr algn="l" rtl="0" fontAlgn="base">
        <a:spcBef>
          <a:spcPct val="0"/>
        </a:spcBef>
        <a:spcAft>
          <a:spcPct val="0"/>
        </a:spcAft>
        <a:defRPr sz="4400">
          <a:solidFill>
            <a:schemeClr val="tx2"/>
          </a:solidFill>
          <a:latin typeface="Sylfaen" pitchFamily="18" charset="0"/>
        </a:defRPr>
      </a:lvl5pPr>
      <a:lvl6pPr marL="457200" algn="l" rtl="0" fontAlgn="base">
        <a:spcBef>
          <a:spcPct val="0"/>
        </a:spcBef>
        <a:spcAft>
          <a:spcPct val="0"/>
        </a:spcAft>
        <a:defRPr sz="4400">
          <a:solidFill>
            <a:schemeClr val="tx2"/>
          </a:solidFill>
          <a:latin typeface="Sylfaen" pitchFamily="18" charset="0"/>
        </a:defRPr>
      </a:lvl6pPr>
      <a:lvl7pPr marL="914400" algn="l" rtl="0" fontAlgn="base">
        <a:spcBef>
          <a:spcPct val="0"/>
        </a:spcBef>
        <a:spcAft>
          <a:spcPct val="0"/>
        </a:spcAft>
        <a:defRPr sz="4400">
          <a:solidFill>
            <a:schemeClr val="tx2"/>
          </a:solidFill>
          <a:latin typeface="Sylfaen" pitchFamily="18" charset="0"/>
        </a:defRPr>
      </a:lvl7pPr>
      <a:lvl8pPr marL="1371600" algn="l" rtl="0" fontAlgn="base">
        <a:spcBef>
          <a:spcPct val="0"/>
        </a:spcBef>
        <a:spcAft>
          <a:spcPct val="0"/>
        </a:spcAft>
        <a:defRPr sz="4400">
          <a:solidFill>
            <a:schemeClr val="tx2"/>
          </a:solidFill>
          <a:latin typeface="Sylfaen" pitchFamily="18" charset="0"/>
        </a:defRPr>
      </a:lvl8pPr>
      <a:lvl9pPr marL="1828800" algn="l" rtl="0" fontAlgn="base">
        <a:spcBef>
          <a:spcPct val="0"/>
        </a:spcBef>
        <a:spcAft>
          <a:spcPct val="0"/>
        </a:spcAft>
        <a:defRPr sz="4400">
          <a:solidFill>
            <a:schemeClr val="tx2"/>
          </a:solidFill>
          <a:latin typeface="Sylfaen" pitchFamily="18"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fld id="{3B05C5CE-4C62-45F6-BB14-062DBEE2FD5D}" type="slidenum">
              <a:rPr lang="en-US"/>
              <a:pPr/>
              <a:t>1</a:t>
            </a:fld>
            <a:endParaRPr lang="en-US"/>
          </a:p>
        </p:txBody>
      </p:sp>
      <p:sp>
        <p:nvSpPr>
          <p:cNvPr id="78850" name="Rectangle 2"/>
          <p:cNvSpPr>
            <a:spLocks noGrp="1" noChangeArrowheads="1"/>
          </p:cNvSpPr>
          <p:nvPr>
            <p:ph type="title" idx="4294967295"/>
          </p:nvPr>
        </p:nvSpPr>
        <p:spPr>
          <a:xfrm>
            <a:off x="609600" y="1676400"/>
            <a:ext cx="8229600" cy="3657600"/>
          </a:xfrm>
          <a:noFill/>
          <a:ln/>
          <a:extLst>
            <a:ext uri="{91240B29-F687-4F45-9708-019B960494DF}">
              <a14:hiddenLine xmlns:a14="http://schemas.microsoft.com/office/drawing/2010/main" w="9525">
                <a:solidFill>
                  <a:schemeClr val="accent1"/>
                </a:solidFill>
                <a:miter lim="800000"/>
                <a:headEnd/>
                <a:tailEnd/>
              </a14:hiddenLine>
            </a:ext>
          </a:extLst>
        </p:spPr>
        <p:txBody>
          <a:bodyPr/>
          <a:lstStyle/>
          <a:p>
            <a:pPr algn="ctr"/>
            <a:r>
              <a:rPr lang="en-US" sz="7800">
                <a:solidFill>
                  <a:schemeClr val="accent1"/>
                </a:solidFill>
              </a:rPr>
              <a:t>LAN</a:t>
            </a:r>
            <a:br>
              <a:rPr lang="en-US" sz="7800"/>
            </a:br>
            <a:r>
              <a:rPr lang="en-US" sz="10300"/>
              <a:t>Devices</a:t>
            </a:r>
            <a:br>
              <a:rPr lang="en-US" sz="10300"/>
            </a:br>
            <a:endParaRPr lang="en-US">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7"/>
          <p:cNvSpPr>
            <a:spLocks noGrp="1"/>
          </p:cNvSpPr>
          <p:nvPr>
            <p:ph type="sldNum" sz="quarter" idx="12"/>
          </p:nvPr>
        </p:nvSpPr>
        <p:spPr/>
        <p:txBody>
          <a:bodyPr/>
          <a:lstStyle/>
          <a:p>
            <a:fld id="{827E774E-AF08-436A-BD8B-8DD424165C8B}" type="slidenum">
              <a:rPr lang="en-US"/>
              <a:pPr/>
              <a:t>10</a:t>
            </a:fld>
            <a:endParaRPr lang="en-US"/>
          </a:p>
        </p:txBody>
      </p:sp>
      <p:sp>
        <p:nvSpPr>
          <p:cNvPr id="86018" name="Rectangle 2"/>
          <p:cNvSpPr>
            <a:spLocks noGrp="1" noChangeArrowheads="1"/>
          </p:cNvSpPr>
          <p:nvPr>
            <p:ph type="title"/>
          </p:nvPr>
        </p:nvSpPr>
        <p:spPr/>
        <p:txBody>
          <a:bodyPr/>
          <a:lstStyle/>
          <a:p>
            <a:r>
              <a:rPr lang="en-US" dirty="0"/>
              <a:t>How Bridges Work?</a:t>
            </a:r>
          </a:p>
        </p:txBody>
      </p:sp>
      <p:sp>
        <p:nvSpPr>
          <p:cNvPr id="86019" name="Rectangle 3"/>
          <p:cNvSpPr>
            <a:spLocks noGrp="1" noChangeArrowheads="1"/>
          </p:cNvSpPr>
          <p:nvPr>
            <p:ph type="body" sz="half" idx="1"/>
          </p:nvPr>
        </p:nvSpPr>
        <p:spPr>
          <a:xfrm>
            <a:off x="10634" y="1371600"/>
            <a:ext cx="9133366" cy="4911725"/>
          </a:xfrm>
        </p:spPr>
        <p:txBody>
          <a:bodyPr/>
          <a:lstStyle/>
          <a:p>
            <a:r>
              <a:rPr lang="en-US" sz="2400" dirty="0"/>
              <a:t>A bridge has a table used in filtering decisions.</a:t>
            </a:r>
          </a:p>
          <a:p>
            <a:r>
              <a:rPr lang="en-US" sz="2400" dirty="0"/>
              <a:t>It can check the destination address of a frame and decide if the frame should be forwarded or dropped.</a:t>
            </a:r>
          </a:p>
          <a:p>
            <a:r>
              <a:rPr lang="en-US" sz="2400" dirty="0"/>
              <a:t>If the frame is to be forwarded, the decision must specify the port.</a:t>
            </a:r>
          </a:p>
          <a:p>
            <a:r>
              <a:rPr lang="en-US" sz="2400" dirty="0"/>
              <a:t>A bridge has a table that maps address to ports.</a:t>
            </a:r>
          </a:p>
          <a:p>
            <a:r>
              <a:rPr lang="en-US" sz="2400" dirty="0"/>
              <a:t>Bridges have three basic functions: </a:t>
            </a:r>
          </a:p>
          <a:p>
            <a:pPr lvl="1"/>
            <a:r>
              <a:rPr lang="en-US" sz="2000" dirty="0"/>
              <a:t>Forwarding a frame from one segment to another across the bridge. </a:t>
            </a:r>
          </a:p>
          <a:p>
            <a:pPr lvl="1"/>
            <a:r>
              <a:rPr lang="en-US" sz="2000" dirty="0"/>
              <a:t>Filtering a frame that does not need to cross the bridge to reach its destination. </a:t>
            </a:r>
          </a:p>
          <a:p>
            <a:pPr lvl="1"/>
            <a:r>
              <a:rPr lang="en-US" sz="2000" dirty="0"/>
              <a:t>Flooding a frame to all ports when the location of the destination address is unknown. </a:t>
            </a:r>
          </a:p>
          <a:p>
            <a:r>
              <a:rPr lang="en-US" sz="2200" dirty="0"/>
              <a:t>Increases network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9E2EC00-196D-4A84-B0C0-F12A6B38E31B}" type="slidenum">
              <a:rPr lang="en-US"/>
              <a:pPr/>
              <a:t>11</a:t>
            </a:fld>
            <a:endParaRPr lang="en-US"/>
          </a:p>
        </p:txBody>
      </p:sp>
      <p:pic>
        <p:nvPicPr>
          <p:cNvPr id="2" name="Picture 2"/>
          <p:cNvPicPr>
            <a:picLocks noChangeAspect="1" noChangeArrowheads="1"/>
          </p:cNvPicPr>
          <p:nvPr/>
        </p:nvPicPr>
        <p:blipFill>
          <a:blip r:embed="rId3"/>
          <a:srcRect/>
          <a:stretch>
            <a:fillRect/>
          </a:stretch>
        </p:blipFill>
        <p:spPr bwMode="auto">
          <a:xfrm>
            <a:off x="1000100" y="1457324"/>
            <a:ext cx="6643734" cy="4757757"/>
          </a:xfrm>
          <a:prstGeom prst="rect">
            <a:avLst/>
          </a:prstGeom>
          <a:noFill/>
          <a:ln w="9525">
            <a:noFill/>
            <a:miter lim="800000"/>
            <a:headEnd/>
            <a:tailEnd/>
          </a:ln>
          <a:effectLst/>
        </p:spPr>
      </p:pic>
      <p:sp>
        <p:nvSpPr>
          <p:cNvPr id="5" name="Rectangle 4"/>
          <p:cNvSpPr/>
          <p:nvPr/>
        </p:nvSpPr>
        <p:spPr>
          <a:xfrm>
            <a:off x="1428728" y="428604"/>
            <a:ext cx="7143800" cy="400110"/>
          </a:xfrm>
          <a:prstGeom prst="rect">
            <a:avLst/>
          </a:prstGeom>
        </p:spPr>
        <p:txBody>
          <a:bodyPr wrap="square">
            <a:spAutoFit/>
          </a:bodyPr>
          <a:lstStyle/>
          <a:p>
            <a:r>
              <a:rPr lang="en-US" sz="2000" b="1" dirty="0"/>
              <a:t>Transparent Learning Bridges Build Forwarding Tables </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E1B475A-BD05-48ED-839C-6E9A20F8630A}" type="slidenum">
              <a:rPr lang="en-US"/>
              <a:pPr/>
              <a:t>12</a:t>
            </a:fld>
            <a:endParaRPr lang="en-US"/>
          </a:p>
        </p:txBody>
      </p:sp>
      <p:sp>
        <p:nvSpPr>
          <p:cNvPr id="91138" name="Rectangle 2"/>
          <p:cNvSpPr>
            <a:spLocks noGrp="1" noChangeArrowheads="1"/>
          </p:cNvSpPr>
          <p:nvPr>
            <p:ph type="title"/>
          </p:nvPr>
        </p:nvSpPr>
        <p:spPr/>
        <p:txBody>
          <a:bodyPr/>
          <a:lstStyle/>
          <a:p>
            <a:r>
              <a:rPr lang="en-US" sz="3200" dirty="0"/>
              <a:t>The Frame is Flooded Across the Network </a:t>
            </a:r>
            <a:endParaRPr lang="en-US" sz="3600" dirty="0"/>
          </a:p>
        </p:txBody>
      </p:sp>
      <p:pic>
        <p:nvPicPr>
          <p:cNvPr id="2050" name="Picture 2"/>
          <p:cNvPicPr>
            <a:picLocks noChangeAspect="1" noChangeArrowheads="1"/>
          </p:cNvPicPr>
          <p:nvPr/>
        </p:nvPicPr>
        <p:blipFill>
          <a:blip r:embed="rId3"/>
          <a:srcRect/>
          <a:stretch>
            <a:fillRect/>
          </a:stretch>
        </p:blipFill>
        <p:spPr bwMode="auto">
          <a:xfrm>
            <a:off x="642910" y="1385888"/>
            <a:ext cx="7572428" cy="490063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BF7672E4-C6AD-41C4-89F3-06B1FF041E3B}" type="slidenum">
              <a:rPr lang="en-US"/>
              <a:pPr/>
              <a:t>13</a:t>
            </a:fld>
            <a:endParaRPr lang="en-US"/>
          </a:p>
        </p:txBody>
      </p:sp>
      <p:sp>
        <p:nvSpPr>
          <p:cNvPr id="93186" name="Rectangle 2"/>
          <p:cNvSpPr>
            <a:spLocks noGrp="1" noChangeArrowheads="1"/>
          </p:cNvSpPr>
          <p:nvPr>
            <p:ph type="title"/>
          </p:nvPr>
        </p:nvSpPr>
        <p:spPr/>
        <p:txBody>
          <a:bodyPr/>
          <a:lstStyle/>
          <a:p>
            <a:r>
              <a:rPr lang="en-US"/>
              <a:t>Switches</a:t>
            </a:r>
          </a:p>
        </p:txBody>
      </p:sp>
      <p:sp>
        <p:nvSpPr>
          <p:cNvPr id="93187" name="Rectangle 3"/>
          <p:cNvSpPr>
            <a:spLocks noGrp="1" noChangeArrowheads="1"/>
          </p:cNvSpPr>
          <p:nvPr>
            <p:ph type="body" sz="half" idx="1"/>
          </p:nvPr>
        </p:nvSpPr>
        <p:spPr>
          <a:xfrm>
            <a:off x="714348" y="1162050"/>
            <a:ext cx="8429652" cy="1905000"/>
          </a:xfrm>
        </p:spPr>
        <p:txBody>
          <a:bodyPr/>
          <a:lstStyle/>
          <a:p>
            <a:r>
              <a:rPr lang="en-US" sz="2800" dirty="0"/>
              <a:t>Sometimes called multi-port bridge</a:t>
            </a:r>
          </a:p>
          <a:p>
            <a:r>
              <a:rPr lang="en-US" sz="2800" dirty="0"/>
              <a:t>A switch is essentially a fast bridge having additional sophistication that allows faster processing of frames.</a:t>
            </a:r>
          </a:p>
          <a:p>
            <a:r>
              <a:rPr lang="en-US" sz="2800" dirty="0"/>
              <a:t> Improves congestion and reduce traffic </a:t>
            </a:r>
          </a:p>
          <a:p>
            <a:endParaRPr lang="en-US" sz="2800" dirty="0"/>
          </a:p>
        </p:txBody>
      </p:sp>
      <p:pic>
        <p:nvPicPr>
          <p:cNvPr id="93189" name="Picture 5" descr="5_1_10"/>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066800" y="3886200"/>
            <a:ext cx="2590800" cy="1730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31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429000"/>
            <a:ext cx="3124200" cy="2819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1323651-EDA4-4EF2-B9D7-099CF7C34241}" type="slidenum">
              <a:rPr lang="en-US"/>
              <a:pPr/>
              <a:t>14</a:t>
            </a:fld>
            <a:endParaRPr lang="en-US"/>
          </a:p>
        </p:txBody>
      </p:sp>
      <p:sp>
        <p:nvSpPr>
          <p:cNvPr id="113668" name="Rectangle 4"/>
          <p:cNvSpPr>
            <a:spLocks noGrp="1" noChangeArrowheads="1"/>
          </p:cNvSpPr>
          <p:nvPr>
            <p:ph type="title"/>
          </p:nvPr>
        </p:nvSpPr>
        <p:spPr/>
        <p:txBody>
          <a:bodyPr/>
          <a:lstStyle/>
          <a:p>
            <a:r>
              <a:rPr lang="en-US"/>
              <a:t>Switching Table</a:t>
            </a:r>
          </a:p>
        </p:txBody>
      </p:sp>
      <p:pic>
        <p:nvPicPr>
          <p:cNvPr id="113670"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1219200"/>
            <a:ext cx="7543800" cy="4800600"/>
          </a:xfrm>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B0FD6FF-320C-4D8C-AC2E-FD9BAA04F18D}" type="slidenum">
              <a:rPr lang="en-US"/>
              <a:pPr/>
              <a:t>15</a:t>
            </a:fld>
            <a:endParaRPr lang="en-US"/>
          </a:p>
        </p:txBody>
      </p:sp>
      <p:sp>
        <p:nvSpPr>
          <p:cNvPr id="115714" name="Rectangle 2"/>
          <p:cNvSpPr>
            <a:spLocks noGrp="1" noChangeArrowheads="1"/>
          </p:cNvSpPr>
          <p:nvPr>
            <p:ph type="title"/>
          </p:nvPr>
        </p:nvSpPr>
        <p:spPr/>
        <p:txBody>
          <a:bodyPr/>
          <a:lstStyle/>
          <a:p>
            <a:r>
              <a:rPr lang="en-US"/>
              <a:t>Advantages of Switch</a:t>
            </a:r>
          </a:p>
        </p:txBody>
      </p:sp>
      <p:sp>
        <p:nvSpPr>
          <p:cNvPr id="115715" name="Rectangle 3"/>
          <p:cNvSpPr>
            <a:spLocks noGrp="1" noChangeArrowheads="1"/>
          </p:cNvSpPr>
          <p:nvPr>
            <p:ph type="body" idx="1"/>
          </p:nvPr>
        </p:nvSpPr>
        <p:spPr>
          <a:xfrm>
            <a:off x="457200" y="1295400"/>
            <a:ext cx="8229600" cy="4835525"/>
          </a:xfrm>
        </p:spPr>
        <p:txBody>
          <a:bodyPr/>
          <a:lstStyle/>
          <a:p>
            <a:pPr>
              <a:lnSpc>
                <a:spcPct val="90000"/>
              </a:lnSpc>
            </a:pPr>
            <a:r>
              <a:rPr lang="en-US" sz="2800"/>
              <a:t>Switches operate at much higher speeds than bridges </a:t>
            </a:r>
          </a:p>
          <a:p>
            <a:pPr>
              <a:lnSpc>
                <a:spcPct val="90000"/>
              </a:lnSpc>
            </a:pPr>
            <a:r>
              <a:rPr lang="en-US" sz="2800"/>
              <a:t>Can support new functionality, such as </a:t>
            </a:r>
            <a:r>
              <a:rPr lang="en-US" sz="2800">
                <a:solidFill>
                  <a:srgbClr val="000099"/>
                </a:solidFill>
              </a:rPr>
              <a:t>Virtual LANs</a:t>
            </a:r>
            <a:r>
              <a:rPr lang="en-US" sz="2800"/>
              <a:t>. </a:t>
            </a:r>
          </a:p>
          <a:p>
            <a:pPr>
              <a:lnSpc>
                <a:spcPct val="90000"/>
              </a:lnSpc>
            </a:pPr>
            <a:r>
              <a:rPr lang="en-US" sz="2800"/>
              <a:t>Allows multiple users to communicate at the same time through Virtual circuits  and dedicated network segments</a:t>
            </a:r>
          </a:p>
          <a:p>
            <a:pPr>
              <a:lnSpc>
                <a:spcPct val="90000"/>
              </a:lnSpc>
            </a:pPr>
            <a:r>
              <a:rPr lang="en-US" sz="2800"/>
              <a:t>Crates Virtually </a:t>
            </a:r>
            <a:r>
              <a:rPr lang="en-US" sz="2800">
                <a:solidFill>
                  <a:srgbClr val="000099"/>
                </a:solidFill>
              </a:rPr>
              <a:t>Collision free environment</a:t>
            </a:r>
          </a:p>
          <a:p>
            <a:pPr>
              <a:lnSpc>
                <a:spcPct val="90000"/>
              </a:lnSpc>
            </a:pPr>
            <a:r>
              <a:rPr lang="en-US" sz="2800"/>
              <a:t>Improves network speed, bandwidth and performance</a:t>
            </a:r>
          </a:p>
          <a:p>
            <a:pPr>
              <a:lnSpc>
                <a:spcPct val="90000"/>
              </a:lnSpc>
            </a:pPr>
            <a:r>
              <a:rPr lang="en-US" sz="2800"/>
              <a:t>Very cost effective since the hardware and cables in place can be reused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B0FD6FF-320C-4D8C-AC2E-FD9BAA04F18D}" type="slidenum">
              <a:rPr lang="en-US"/>
              <a:pPr/>
              <a:t>16</a:t>
            </a:fld>
            <a:endParaRPr lang="en-US"/>
          </a:p>
        </p:txBody>
      </p:sp>
      <p:sp>
        <p:nvSpPr>
          <p:cNvPr id="115714" name="Rectangle 2"/>
          <p:cNvSpPr>
            <a:spLocks noGrp="1" noChangeArrowheads="1"/>
          </p:cNvSpPr>
          <p:nvPr>
            <p:ph type="title"/>
          </p:nvPr>
        </p:nvSpPr>
        <p:spPr/>
        <p:txBody>
          <a:bodyPr/>
          <a:lstStyle/>
          <a:p>
            <a:r>
              <a:rPr lang="en-GB" dirty="0"/>
              <a:t>Router</a:t>
            </a:r>
            <a:endParaRPr lang="en-US" dirty="0"/>
          </a:p>
        </p:txBody>
      </p:sp>
      <p:sp>
        <p:nvSpPr>
          <p:cNvPr id="115715" name="Rectangle 3"/>
          <p:cNvSpPr>
            <a:spLocks noGrp="1" noChangeArrowheads="1"/>
          </p:cNvSpPr>
          <p:nvPr>
            <p:ph type="body" idx="1"/>
          </p:nvPr>
        </p:nvSpPr>
        <p:spPr>
          <a:xfrm>
            <a:off x="457200" y="1295401"/>
            <a:ext cx="8229600" cy="3633798"/>
          </a:xfrm>
        </p:spPr>
        <p:txBody>
          <a:bodyPr/>
          <a:lstStyle/>
          <a:p>
            <a:pPr>
              <a:lnSpc>
                <a:spcPct val="90000"/>
              </a:lnSpc>
            </a:pPr>
            <a:r>
              <a:rPr lang="en-US" sz="2800" dirty="0"/>
              <a:t>Also called 3-layer switches</a:t>
            </a:r>
          </a:p>
          <a:p>
            <a:pPr>
              <a:lnSpc>
                <a:spcPct val="90000"/>
              </a:lnSpc>
            </a:pPr>
            <a:r>
              <a:rPr lang="en-US" sz="2800" dirty="0"/>
              <a:t>Routes packets based on their logical addresses (host-to-host addressing) .</a:t>
            </a:r>
          </a:p>
          <a:p>
            <a:pPr>
              <a:lnSpc>
                <a:spcPct val="90000"/>
              </a:lnSpc>
            </a:pPr>
            <a:r>
              <a:rPr lang="en-US" sz="2800" dirty="0"/>
              <a:t>A router normally connects LANs and WANs in the Internet and has a routing table that is used for making decision about the route. </a:t>
            </a:r>
          </a:p>
          <a:p>
            <a:pPr>
              <a:lnSpc>
                <a:spcPct val="90000"/>
              </a:lnSpc>
            </a:pPr>
            <a:r>
              <a:rPr lang="en-US" sz="2800" dirty="0"/>
              <a:t>The routing tables are normally dynamic and are updated using routing protocols.</a:t>
            </a:r>
          </a:p>
        </p:txBody>
      </p:sp>
      <p:pic>
        <p:nvPicPr>
          <p:cNvPr id="1026" name="Picture 2"/>
          <p:cNvPicPr>
            <a:picLocks noChangeAspect="1" noChangeArrowheads="1"/>
          </p:cNvPicPr>
          <p:nvPr/>
        </p:nvPicPr>
        <p:blipFill>
          <a:blip r:embed="rId2"/>
          <a:srcRect/>
          <a:stretch>
            <a:fillRect/>
          </a:stretch>
        </p:blipFill>
        <p:spPr bwMode="auto">
          <a:xfrm>
            <a:off x="1343004" y="4791096"/>
            <a:ext cx="7143799" cy="197165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428728" y="1914524"/>
            <a:ext cx="6072230" cy="401480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79274D8-319E-4189-B54C-66449588B975}" type="slidenum">
              <a:rPr lang="en-US"/>
              <a:pPr/>
              <a:t>18</a:t>
            </a:fld>
            <a:endParaRPr lang="en-US"/>
          </a:p>
        </p:txBody>
      </p:sp>
      <p:sp>
        <p:nvSpPr>
          <p:cNvPr id="135170" name="Rectangle 2"/>
          <p:cNvSpPr>
            <a:spLocks noGrp="1" noChangeArrowheads="1"/>
          </p:cNvSpPr>
          <p:nvPr>
            <p:ph type="title"/>
          </p:nvPr>
        </p:nvSpPr>
        <p:spPr/>
        <p:txBody>
          <a:bodyPr/>
          <a:lstStyle/>
          <a:p>
            <a:r>
              <a:rPr lang="en-GB" dirty="0"/>
              <a:t>Gateway</a:t>
            </a:r>
            <a:endParaRPr lang="en-US" dirty="0"/>
          </a:p>
        </p:txBody>
      </p:sp>
      <p:sp>
        <p:nvSpPr>
          <p:cNvPr id="135171" name="Rectangle 3"/>
          <p:cNvSpPr>
            <a:spLocks noGrp="1" noChangeArrowheads="1"/>
          </p:cNvSpPr>
          <p:nvPr>
            <p:ph type="body" idx="1"/>
          </p:nvPr>
        </p:nvSpPr>
        <p:spPr>
          <a:xfrm>
            <a:off x="114300" y="1181100"/>
            <a:ext cx="9144000" cy="4800600"/>
          </a:xfrm>
        </p:spPr>
        <p:txBody>
          <a:bodyPr/>
          <a:lstStyle/>
          <a:p>
            <a:pPr>
              <a:lnSpc>
                <a:spcPct val="90000"/>
              </a:lnSpc>
            </a:pPr>
            <a:r>
              <a:rPr lang="en-US" sz="2400" dirty="0"/>
              <a:t>A gateway is a hardware device that acts as a "gate" between two networks. </a:t>
            </a:r>
          </a:p>
          <a:p>
            <a:pPr>
              <a:lnSpc>
                <a:spcPct val="90000"/>
              </a:lnSpc>
            </a:pPr>
            <a:r>
              <a:rPr lang="en-US" sz="2400" dirty="0"/>
              <a:t>It may be a router, firewall, server, or other device that enables traffic to flow in and out of the network.</a:t>
            </a:r>
          </a:p>
          <a:p>
            <a:pPr>
              <a:lnSpc>
                <a:spcPct val="90000"/>
              </a:lnSpc>
            </a:pPr>
            <a:r>
              <a:rPr lang="en-US" sz="2400" dirty="0"/>
              <a:t>A router is a common type of gateway used in home networks. It allows computers within the local network to send and receive data over the Internet. </a:t>
            </a:r>
          </a:p>
          <a:p>
            <a:pPr>
              <a:lnSpc>
                <a:spcPct val="90000"/>
              </a:lnSpc>
            </a:pPr>
            <a:r>
              <a:rPr lang="en-US" sz="2400" dirty="0"/>
              <a:t>A firewall is a more advanced type of gateway, which filters inbound and outbound traffic, disallowing incoming data from suspicious or unauthorized sources.</a:t>
            </a:r>
          </a:p>
          <a:p>
            <a:pPr>
              <a:lnSpc>
                <a:spcPct val="90000"/>
              </a:lnSpc>
            </a:pPr>
            <a:r>
              <a:rPr lang="en-US" sz="2400" dirty="0"/>
              <a:t>A proxy server is another type of gateway that uses a combination of hardware and software to filter traffic between two networks. For example, a proxy server may only allow local computers to access a list of authorized websites.</a:t>
            </a:r>
            <a:endParaRPr lang="en-US" sz="2000" dirty="0"/>
          </a:p>
          <a:p>
            <a:pPr>
              <a:lnSpc>
                <a:spcPct val="90000"/>
              </a:lnSpc>
            </a:pPr>
            <a:r>
              <a:rPr lang="en-US" sz="2400" dirty="0"/>
              <a:t>Gateways can operate at all layers of the OSI model</a:t>
            </a:r>
            <a:endParaRPr lang="en-US" sz="2800" dirty="0">
              <a:solidFill>
                <a:srgbClr val="3333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A647FE51-2922-46DA-BFA4-D4D41585ADF3}" type="slidenum">
              <a:rPr lang="en-US"/>
              <a:pPr/>
              <a:t>19</a:t>
            </a:fld>
            <a:endParaRPr lang="en-US"/>
          </a:p>
        </p:txBody>
      </p:sp>
      <p:pic>
        <p:nvPicPr>
          <p:cNvPr id="4098" name="Picture 2"/>
          <p:cNvPicPr>
            <a:picLocks noChangeAspect="1" noChangeArrowheads="1"/>
          </p:cNvPicPr>
          <p:nvPr/>
        </p:nvPicPr>
        <p:blipFill>
          <a:blip r:embed="rId3"/>
          <a:srcRect/>
          <a:stretch>
            <a:fillRect/>
          </a:stretch>
        </p:blipFill>
        <p:spPr bwMode="auto">
          <a:xfrm>
            <a:off x="1214414" y="1428736"/>
            <a:ext cx="6858048" cy="450059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26E783B0-B61D-4297-A9EB-ABCA8F2ECB46}" type="slidenum">
              <a:rPr lang="en-US"/>
              <a:pPr/>
              <a:t>2</a:t>
            </a:fld>
            <a:endParaRPr lang="en-US"/>
          </a:p>
        </p:txBody>
      </p:sp>
      <p:sp>
        <p:nvSpPr>
          <p:cNvPr id="96258" name="Rectangle 2"/>
          <p:cNvSpPr>
            <a:spLocks noGrp="1" noChangeArrowheads="1"/>
          </p:cNvSpPr>
          <p:nvPr>
            <p:ph type="title"/>
          </p:nvPr>
        </p:nvSpPr>
        <p:spPr/>
        <p:txBody>
          <a:bodyPr/>
          <a:lstStyle/>
          <a:p>
            <a:r>
              <a:rPr lang="en-US"/>
              <a:t>Network Interface Card</a:t>
            </a:r>
          </a:p>
        </p:txBody>
      </p:sp>
      <p:sp>
        <p:nvSpPr>
          <p:cNvPr id="96259" name="Rectangle 3"/>
          <p:cNvSpPr>
            <a:spLocks noGrp="1" noChangeArrowheads="1"/>
          </p:cNvSpPr>
          <p:nvPr>
            <p:ph type="body" sz="half" idx="1"/>
          </p:nvPr>
        </p:nvSpPr>
        <p:spPr>
          <a:xfrm>
            <a:off x="457200" y="1371600"/>
            <a:ext cx="4953000" cy="4530725"/>
          </a:xfrm>
        </p:spPr>
        <p:txBody>
          <a:bodyPr/>
          <a:lstStyle/>
          <a:p>
            <a:r>
              <a:rPr lang="en-US" sz="2000" dirty="0"/>
              <a:t>Also called Network Adapter</a:t>
            </a:r>
          </a:p>
          <a:p>
            <a:r>
              <a:rPr lang="en-US" sz="2000" dirty="0"/>
              <a:t>Connects a host to a network medium </a:t>
            </a:r>
          </a:p>
          <a:p>
            <a:r>
              <a:rPr lang="en-US" sz="2000" dirty="0"/>
              <a:t>Provides the physical interface between computer and cabling.</a:t>
            </a:r>
          </a:p>
          <a:p>
            <a:r>
              <a:rPr lang="en-US" sz="2000" dirty="0"/>
              <a:t>It prepares data, sends data, and controls the flow of data. It can also receive and translate data into bytes for the CPU to understand.</a:t>
            </a:r>
          </a:p>
          <a:p>
            <a:r>
              <a:rPr lang="en-US" sz="2000" dirty="0"/>
              <a:t>Contain unique </a:t>
            </a:r>
            <a:r>
              <a:rPr lang="en-US" sz="2000" dirty="0">
                <a:solidFill>
                  <a:srgbClr val="000099"/>
                </a:solidFill>
              </a:rPr>
              <a:t>MAC Address </a:t>
            </a:r>
            <a:r>
              <a:rPr lang="en-US" sz="2000" dirty="0"/>
              <a:t>to control data communication</a:t>
            </a:r>
          </a:p>
          <a:p>
            <a:r>
              <a:rPr lang="en-US" sz="2000" dirty="0"/>
              <a:t>Transceiver may be used to connect to mismatched media type</a:t>
            </a:r>
          </a:p>
          <a:p>
            <a:endParaRPr lang="en-US" sz="2800" dirty="0"/>
          </a:p>
        </p:txBody>
      </p:sp>
      <p:pic>
        <p:nvPicPr>
          <p:cNvPr id="96261"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751513" y="2630488"/>
            <a:ext cx="3048000" cy="2057400"/>
          </a:xfrm>
          <a:noFill/>
          <a:ln/>
        </p:spPr>
      </p:pic>
      <p:pic>
        <p:nvPicPr>
          <p:cNvPr id="962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295400"/>
            <a:ext cx="3124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79274D8-319E-4189-B54C-66449588B975}" type="slidenum">
              <a:rPr lang="en-US"/>
              <a:pPr/>
              <a:t>20</a:t>
            </a:fld>
            <a:endParaRPr lang="en-US"/>
          </a:p>
        </p:txBody>
      </p:sp>
      <p:sp>
        <p:nvSpPr>
          <p:cNvPr id="135170" name="Rectangle 2"/>
          <p:cNvSpPr>
            <a:spLocks noGrp="1" noChangeArrowheads="1"/>
          </p:cNvSpPr>
          <p:nvPr>
            <p:ph type="title"/>
          </p:nvPr>
        </p:nvSpPr>
        <p:spPr/>
        <p:txBody>
          <a:bodyPr/>
          <a:lstStyle/>
          <a:p>
            <a:r>
              <a:rPr lang="en-GB" dirty="0"/>
              <a:t>Ping</a:t>
            </a:r>
            <a:endParaRPr lang="en-US" dirty="0"/>
          </a:p>
        </p:txBody>
      </p:sp>
      <p:sp>
        <p:nvSpPr>
          <p:cNvPr id="135171" name="Rectangle 3"/>
          <p:cNvSpPr>
            <a:spLocks noGrp="1" noChangeArrowheads="1"/>
          </p:cNvSpPr>
          <p:nvPr>
            <p:ph type="body" idx="1"/>
          </p:nvPr>
        </p:nvSpPr>
        <p:spPr>
          <a:xfrm>
            <a:off x="114300" y="1181100"/>
            <a:ext cx="9029700" cy="4800600"/>
          </a:xfrm>
        </p:spPr>
        <p:txBody>
          <a:bodyPr/>
          <a:lstStyle/>
          <a:p>
            <a:pPr>
              <a:lnSpc>
                <a:spcPct val="90000"/>
              </a:lnSpc>
            </a:pPr>
            <a:r>
              <a:rPr lang="en-US" sz="2800" dirty="0"/>
              <a:t>A ping is perhaps the most commonly used tool when troubleshooting a network. </a:t>
            </a:r>
          </a:p>
          <a:p>
            <a:pPr>
              <a:lnSpc>
                <a:spcPct val="90000"/>
              </a:lnSpc>
            </a:pPr>
            <a:r>
              <a:rPr lang="en-US" sz="2800" dirty="0"/>
              <a:t>Ping (Packet Internet Groper) tool is included with most operating systems. It is invoked using a ping command. </a:t>
            </a:r>
          </a:p>
          <a:p>
            <a:pPr>
              <a:lnSpc>
                <a:spcPct val="90000"/>
              </a:lnSpc>
            </a:pPr>
            <a:r>
              <a:rPr lang="en-US" sz="2800" dirty="0"/>
              <a:t>Ping command uses ICMP (Internet Control Message Protocol). </a:t>
            </a:r>
          </a:p>
          <a:p>
            <a:pPr>
              <a:lnSpc>
                <a:spcPct val="90000"/>
              </a:lnSpc>
            </a:pPr>
            <a:r>
              <a:rPr lang="en-US" sz="2800" dirty="0"/>
              <a:t>Ping works by sending an ICMP echo request message to the specified IP address. </a:t>
            </a:r>
          </a:p>
          <a:p>
            <a:pPr>
              <a:lnSpc>
                <a:spcPct val="90000"/>
              </a:lnSpc>
            </a:pPr>
            <a:r>
              <a:rPr lang="en-US" sz="2800" dirty="0"/>
              <a:t>If the computer with the destination IP address is reachable, it responds with an ICMP echo reply message.</a:t>
            </a:r>
            <a:endParaRPr lang="en-US" dirty="0">
              <a:solidFill>
                <a:srgbClr val="3333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79274D8-319E-4189-B54C-66449588B975}" type="slidenum">
              <a:rPr lang="en-US"/>
              <a:pPr/>
              <a:t>21</a:t>
            </a:fld>
            <a:endParaRPr lang="en-US"/>
          </a:p>
        </p:txBody>
      </p:sp>
      <p:sp>
        <p:nvSpPr>
          <p:cNvPr id="135170" name="Rectangle 2"/>
          <p:cNvSpPr>
            <a:spLocks noGrp="1" noChangeArrowheads="1"/>
          </p:cNvSpPr>
          <p:nvPr>
            <p:ph type="title"/>
          </p:nvPr>
        </p:nvSpPr>
        <p:spPr/>
        <p:txBody>
          <a:bodyPr/>
          <a:lstStyle/>
          <a:p>
            <a:r>
              <a:rPr lang="en-GB" dirty="0" err="1"/>
              <a:t>Traceroute</a:t>
            </a:r>
            <a:endParaRPr lang="en-US" dirty="0"/>
          </a:p>
        </p:txBody>
      </p:sp>
      <p:sp>
        <p:nvSpPr>
          <p:cNvPr id="135171" name="Rectangle 3"/>
          <p:cNvSpPr>
            <a:spLocks noGrp="1" noChangeArrowheads="1"/>
          </p:cNvSpPr>
          <p:nvPr>
            <p:ph type="body" idx="1"/>
          </p:nvPr>
        </p:nvSpPr>
        <p:spPr>
          <a:xfrm>
            <a:off x="114300" y="1181100"/>
            <a:ext cx="9029700" cy="4800600"/>
          </a:xfrm>
        </p:spPr>
        <p:txBody>
          <a:bodyPr/>
          <a:lstStyle/>
          <a:p>
            <a:pPr>
              <a:lnSpc>
                <a:spcPct val="90000"/>
              </a:lnSpc>
            </a:pPr>
            <a:r>
              <a:rPr lang="en-US" sz="2800" dirty="0" err="1"/>
              <a:t>Traceroute</a:t>
            </a:r>
            <a:r>
              <a:rPr lang="en-US" sz="2800" dirty="0"/>
              <a:t> is a CLI (Command-line interface)-based tool used to identify the path used by a packet to reach its target. </a:t>
            </a:r>
          </a:p>
          <a:p>
            <a:pPr>
              <a:lnSpc>
                <a:spcPct val="90000"/>
              </a:lnSpc>
            </a:pPr>
            <a:r>
              <a:rPr lang="en-US" sz="2800" dirty="0"/>
              <a:t>This tool also uses ICMP messages, but unlike ping, identifies every router in a path. </a:t>
            </a:r>
          </a:p>
          <a:p>
            <a:pPr>
              <a:lnSpc>
                <a:spcPct val="90000"/>
              </a:lnSpc>
            </a:pPr>
            <a:r>
              <a:rPr lang="en-US" sz="2800" dirty="0" err="1"/>
              <a:t>Traceroute</a:t>
            </a:r>
            <a:r>
              <a:rPr lang="en-US" sz="2800" dirty="0"/>
              <a:t> is useful when troubleshooting network problems because it can help identify where exactly the problem is.</a:t>
            </a:r>
          </a:p>
          <a:p>
            <a:pPr>
              <a:lnSpc>
                <a:spcPct val="90000"/>
              </a:lnSpc>
            </a:pPr>
            <a:r>
              <a:rPr lang="en-US" dirty="0"/>
              <a:t>The </a:t>
            </a:r>
            <a:r>
              <a:rPr lang="en-US" dirty="0" err="1"/>
              <a:t>traceroute</a:t>
            </a:r>
            <a:r>
              <a:rPr lang="en-US" dirty="0"/>
              <a:t> command on Windows is named </a:t>
            </a:r>
            <a:r>
              <a:rPr lang="en-US" i="1" dirty="0" err="1"/>
              <a:t>tracert</a:t>
            </a:r>
            <a:r>
              <a:rPr lang="en-US" dirty="0"/>
              <a:t>.</a:t>
            </a:r>
            <a:endParaRPr lang="en-US" dirty="0">
              <a:solidFill>
                <a:srgbClr val="3333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CAA0AEF-79D1-4C52-A920-8AB600AF2860}" type="slidenum">
              <a:rPr lang="en-US" smtClean="0"/>
              <a:pPr/>
              <a:t>3</a:t>
            </a:fld>
            <a:endParaRPr lang="en-US"/>
          </a:p>
        </p:txBody>
      </p:sp>
      <p:pic>
        <p:nvPicPr>
          <p:cNvPr id="184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001000" cy="3817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160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96DE59DF-2DAF-48E4-A07C-B2DD31245B88}" type="slidenum">
              <a:rPr lang="en-US"/>
              <a:pPr/>
              <a:t>4</a:t>
            </a:fld>
            <a:endParaRPr lang="en-US"/>
          </a:p>
        </p:txBody>
      </p:sp>
      <p:sp>
        <p:nvSpPr>
          <p:cNvPr id="77826" name="Rectangle 2"/>
          <p:cNvSpPr>
            <a:spLocks noGrp="1" noChangeArrowheads="1"/>
          </p:cNvSpPr>
          <p:nvPr>
            <p:ph type="title"/>
          </p:nvPr>
        </p:nvSpPr>
        <p:spPr/>
        <p:txBody>
          <a:bodyPr/>
          <a:lstStyle/>
          <a:p>
            <a:r>
              <a:rPr lang="en-US" dirty="0"/>
              <a:t>Network Devices</a:t>
            </a:r>
          </a:p>
        </p:txBody>
      </p:sp>
      <p:sp>
        <p:nvSpPr>
          <p:cNvPr id="77827" name="Rectangle 3"/>
          <p:cNvSpPr>
            <a:spLocks noGrp="1" noChangeArrowheads="1"/>
          </p:cNvSpPr>
          <p:nvPr>
            <p:ph type="body" sz="half" idx="1"/>
          </p:nvPr>
        </p:nvSpPr>
        <p:spPr>
          <a:xfrm>
            <a:off x="457200" y="1371600"/>
            <a:ext cx="8458200" cy="4911725"/>
          </a:xfrm>
        </p:spPr>
        <p:txBody>
          <a:bodyPr/>
          <a:lstStyle/>
          <a:p>
            <a:pPr marL="0" indent="0">
              <a:buNone/>
            </a:pPr>
            <a:r>
              <a:rPr lang="en-US" sz="2000" dirty="0"/>
              <a:t>IEEE committee identified the following possible  internetworking scenarios. </a:t>
            </a:r>
          </a:p>
          <a:p>
            <a:pPr marL="0" indent="0">
              <a:buNone/>
            </a:pPr>
            <a:endParaRPr lang="en-US" sz="2000" dirty="0"/>
          </a:p>
          <a:p>
            <a:pPr lvl="1"/>
            <a:r>
              <a:rPr lang="en-US" sz="1800" dirty="0"/>
              <a:t>A single LAN </a:t>
            </a:r>
          </a:p>
          <a:p>
            <a:pPr lvl="1"/>
            <a:r>
              <a:rPr lang="en-US" sz="1800" dirty="0"/>
              <a:t>Two LANs connected together (LAN-LAN) </a:t>
            </a:r>
          </a:p>
          <a:p>
            <a:pPr lvl="1"/>
            <a:r>
              <a:rPr lang="en-US" sz="1800" dirty="0"/>
              <a:t>A LAN connected to a WAN (LAN-WAN) </a:t>
            </a:r>
          </a:p>
          <a:p>
            <a:pPr lvl="1"/>
            <a:r>
              <a:rPr lang="en-US" sz="1800" dirty="0"/>
              <a:t>Two LANs connected through a WAN (LAN-WAN-LAN) </a:t>
            </a:r>
          </a:p>
          <a:p>
            <a:pPr marL="0" indent="0">
              <a:buNone/>
            </a:pPr>
            <a:endParaRPr lang="en-US" sz="2000" dirty="0"/>
          </a:p>
          <a:p>
            <a:pPr marL="0" indent="0">
              <a:buNone/>
            </a:pPr>
            <a:r>
              <a:rPr lang="en-US" sz="2000" dirty="0"/>
              <a:t>Various internetworking devices such as hubs, bridges, switches, routers and gateways  are required to link them together.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96DE59DF-2DAF-48E4-A07C-B2DD31245B88}" type="slidenum">
              <a:rPr lang="en-US"/>
              <a:pPr/>
              <a:t>5</a:t>
            </a:fld>
            <a:endParaRPr lang="en-US"/>
          </a:p>
        </p:txBody>
      </p:sp>
      <p:sp>
        <p:nvSpPr>
          <p:cNvPr id="77826" name="Rectangle 2"/>
          <p:cNvSpPr>
            <a:spLocks noGrp="1" noChangeArrowheads="1"/>
          </p:cNvSpPr>
          <p:nvPr>
            <p:ph type="title"/>
          </p:nvPr>
        </p:nvSpPr>
        <p:spPr/>
        <p:txBody>
          <a:bodyPr/>
          <a:lstStyle/>
          <a:p>
            <a:r>
              <a:rPr lang="en-US"/>
              <a:t>Repeaters</a:t>
            </a:r>
          </a:p>
        </p:txBody>
      </p:sp>
      <p:sp>
        <p:nvSpPr>
          <p:cNvPr id="77827" name="Rectangle 3"/>
          <p:cNvSpPr>
            <a:spLocks noGrp="1" noChangeArrowheads="1"/>
          </p:cNvSpPr>
          <p:nvPr>
            <p:ph type="body" sz="half" idx="1"/>
          </p:nvPr>
        </p:nvSpPr>
        <p:spPr>
          <a:xfrm>
            <a:off x="457200" y="1371600"/>
            <a:ext cx="6019800" cy="4911725"/>
          </a:xfrm>
        </p:spPr>
        <p:txBody>
          <a:bodyPr/>
          <a:lstStyle/>
          <a:p>
            <a:r>
              <a:rPr lang="en-US" sz="2000" dirty="0"/>
              <a:t>Repeater is a powerful network device which is used to increase the length of the network by eliminating the effect of attenuation on the signal.</a:t>
            </a:r>
          </a:p>
          <a:p>
            <a:r>
              <a:rPr lang="en-US" sz="2000" dirty="0"/>
              <a:t>A single Ethernet segment can have a maximum length of 500 meters with a maximum of 100 stations. To extend the length of the network, a repeater may be used</a:t>
            </a:r>
          </a:p>
          <a:p>
            <a:r>
              <a:rPr lang="en-US" sz="2000" dirty="0"/>
              <a:t>The purpose of the Ethernet repeater is to carry signal from one Ethernet cable and take it to the other cable without attenuation or loss of signal strength. </a:t>
            </a:r>
          </a:p>
          <a:p>
            <a:r>
              <a:rPr lang="en-US" sz="2000" dirty="0"/>
              <a:t>A repeater exists as the first layer of the OSI layer that is physical layer. </a:t>
            </a:r>
          </a:p>
          <a:p>
            <a:r>
              <a:rPr lang="en-US" sz="2000" dirty="0"/>
              <a:t>Repeaters require a small amount of time to regenerate the signal. This can cause a propagation delay.</a:t>
            </a:r>
          </a:p>
        </p:txBody>
      </p:sp>
      <p:pic>
        <p:nvPicPr>
          <p:cNvPr id="77829" name="Picture 5" descr="cisco153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208713" y="1487488"/>
            <a:ext cx="2590800" cy="1619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81690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EAA2508-C66F-40B0-8D27-2519262BA1B9}" type="slidenum">
              <a:rPr lang="en-US"/>
              <a:pPr/>
              <a:t>6</a:t>
            </a:fld>
            <a:endParaRPr lang="en-US"/>
          </a:p>
        </p:txBody>
      </p:sp>
      <p:sp>
        <p:nvSpPr>
          <p:cNvPr id="80898" name="Rectangle 2"/>
          <p:cNvSpPr>
            <a:spLocks noGrp="1" noChangeArrowheads="1"/>
          </p:cNvSpPr>
          <p:nvPr>
            <p:ph type="title"/>
          </p:nvPr>
        </p:nvSpPr>
        <p:spPr>
          <a:xfrm>
            <a:off x="1046163" y="214313"/>
            <a:ext cx="7793037" cy="623887"/>
          </a:xfrm>
        </p:spPr>
        <p:txBody>
          <a:bodyPr/>
          <a:lstStyle/>
          <a:p>
            <a:r>
              <a:rPr lang="en-US" dirty="0"/>
              <a:t>Repeaters</a:t>
            </a:r>
          </a:p>
        </p:txBody>
      </p:sp>
      <p:pic>
        <p:nvPicPr>
          <p:cNvPr id="809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7696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FFC2A185-6147-45D1-A9CF-43AD1FFAC383}" type="slidenum">
              <a:rPr lang="en-US"/>
              <a:pPr/>
              <a:t>7</a:t>
            </a:fld>
            <a:endParaRPr lang="en-US"/>
          </a:p>
        </p:txBody>
      </p:sp>
      <p:sp>
        <p:nvSpPr>
          <p:cNvPr id="82946" name="Rectangle 2"/>
          <p:cNvSpPr>
            <a:spLocks noGrp="1" noChangeArrowheads="1"/>
          </p:cNvSpPr>
          <p:nvPr>
            <p:ph type="title"/>
          </p:nvPr>
        </p:nvSpPr>
        <p:spPr/>
        <p:txBody>
          <a:bodyPr/>
          <a:lstStyle/>
          <a:p>
            <a:r>
              <a:rPr lang="en-US"/>
              <a:t>Hub</a:t>
            </a:r>
          </a:p>
        </p:txBody>
      </p:sp>
      <p:sp>
        <p:nvSpPr>
          <p:cNvPr id="82947" name="Rectangle 3"/>
          <p:cNvSpPr>
            <a:spLocks noGrp="1" noChangeArrowheads="1"/>
          </p:cNvSpPr>
          <p:nvPr>
            <p:ph type="body" sz="half" idx="1"/>
          </p:nvPr>
        </p:nvSpPr>
        <p:spPr>
          <a:xfrm>
            <a:off x="381000" y="1295400"/>
            <a:ext cx="4800600" cy="4530725"/>
          </a:xfrm>
        </p:spPr>
        <p:txBody>
          <a:bodyPr/>
          <a:lstStyle/>
          <a:p>
            <a:r>
              <a:rPr lang="en-US" sz="2400" dirty="0"/>
              <a:t>Multi-port repeaters with 4 to 24 ports </a:t>
            </a:r>
            <a:r>
              <a:rPr lang="en-US" sz="2400" dirty="0">
                <a:solidFill>
                  <a:schemeClr val="bg2"/>
                </a:solidFill>
              </a:rPr>
              <a:t>(typical repeater usually has 2 ports)</a:t>
            </a:r>
          </a:p>
          <a:p>
            <a:r>
              <a:rPr lang="en-US" sz="2400" dirty="0">
                <a:solidFill>
                  <a:schemeClr val="tx1"/>
                </a:solidFill>
              </a:rPr>
              <a:t>It repeats what it receives on one port to all other ports, including the port on which the signal was received, so that the transmitting device may monitor and recover from collisions.</a:t>
            </a:r>
            <a:endParaRPr lang="en-US" sz="2400" dirty="0"/>
          </a:p>
          <a:p>
            <a:r>
              <a:rPr lang="en-US" sz="2400" dirty="0"/>
              <a:t>Converts the network to </a:t>
            </a:r>
            <a:r>
              <a:rPr lang="en-US" sz="2400" dirty="0">
                <a:solidFill>
                  <a:srgbClr val="660033"/>
                </a:solidFill>
              </a:rPr>
              <a:t>Star topology</a:t>
            </a:r>
          </a:p>
          <a:p>
            <a:r>
              <a:rPr lang="en-US" sz="2400" dirty="0"/>
              <a:t>Commonly used in </a:t>
            </a:r>
            <a:r>
              <a:rPr lang="en-US" sz="2400" dirty="0">
                <a:solidFill>
                  <a:schemeClr val="tx2"/>
                </a:solidFill>
              </a:rPr>
              <a:t>10Base-T</a:t>
            </a:r>
            <a:r>
              <a:rPr lang="en-US" sz="2400" dirty="0"/>
              <a:t> and </a:t>
            </a:r>
            <a:r>
              <a:rPr lang="en-US" sz="2400" dirty="0">
                <a:solidFill>
                  <a:schemeClr val="tx2"/>
                </a:solidFill>
              </a:rPr>
              <a:t>100Base-T</a:t>
            </a:r>
            <a:r>
              <a:rPr lang="en-US" sz="2400" dirty="0"/>
              <a:t> networks</a:t>
            </a:r>
          </a:p>
          <a:p>
            <a:endParaRPr lang="en-US" sz="2800" dirty="0"/>
          </a:p>
          <a:p>
            <a:endParaRPr lang="en-US" sz="2800" dirty="0"/>
          </a:p>
        </p:txBody>
      </p:sp>
      <p:pic>
        <p:nvPicPr>
          <p:cNvPr id="82949" name="Picture 5" descr="5_1_7"/>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6349" t="8571" r="6349" b="4285"/>
          <a:stretch>
            <a:fillRect/>
          </a:stretch>
        </p:blipFill>
        <p:spPr>
          <a:xfrm>
            <a:off x="5715000" y="1447800"/>
            <a:ext cx="2209800" cy="1524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9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200400"/>
            <a:ext cx="3124200" cy="2447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7"/>
          <p:cNvSpPr>
            <a:spLocks noGrp="1"/>
          </p:cNvSpPr>
          <p:nvPr>
            <p:ph type="sldNum" sz="quarter" idx="12"/>
          </p:nvPr>
        </p:nvSpPr>
        <p:spPr/>
        <p:txBody>
          <a:bodyPr/>
          <a:lstStyle/>
          <a:p>
            <a:fld id="{827E774E-AF08-436A-BD8B-8DD424165C8B}" type="slidenum">
              <a:rPr lang="en-US"/>
              <a:pPr/>
              <a:t>8</a:t>
            </a:fld>
            <a:endParaRPr lang="en-US"/>
          </a:p>
        </p:txBody>
      </p:sp>
      <p:sp>
        <p:nvSpPr>
          <p:cNvPr id="86018" name="Rectangle 2"/>
          <p:cNvSpPr>
            <a:spLocks noGrp="1" noChangeArrowheads="1"/>
          </p:cNvSpPr>
          <p:nvPr>
            <p:ph type="title"/>
          </p:nvPr>
        </p:nvSpPr>
        <p:spPr/>
        <p:txBody>
          <a:bodyPr/>
          <a:lstStyle/>
          <a:p>
            <a:r>
              <a:rPr lang="en-US"/>
              <a:t>Bridges</a:t>
            </a:r>
          </a:p>
        </p:txBody>
      </p:sp>
      <p:sp>
        <p:nvSpPr>
          <p:cNvPr id="86019" name="Rectangle 3"/>
          <p:cNvSpPr>
            <a:spLocks noGrp="1" noChangeArrowheads="1"/>
          </p:cNvSpPr>
          <p:nvPr>
            <p:ph type="body" sz="half" idx="1"/>
          </p:nvPr>
        </p:nvSpPr>
        <p:spPr>
          <a:xfrm>
            <a:off x="10635" y="1371600"/>
            <a:ext cx="6186502" cy="4911725"/>
          </a:xfrm>
        </p:spPr>
        <p:txBody>
          <a:bodyPr/>
          <a:lstStyle/>
          <a:p>
            <a:r>
              <a:rPr lang="en-US" sz="2200" dirty="0"/>
              <a:t>The device that can be used to interconnect two separate LANs is known as a bridge.</a:t>
            </a:r>
          </a:p>
          <a:p>
            <a:r>
              <a:rPr lang="en-US" sz="2200" dirty="0"/>
              <a:t>It is commonly used to connect two similar or dissimilar LANs. </a:t>
            </a:r>
          </a:p>
          <a:p>
            <a:r>
              <a:rPr lang="en-US" sz="2400" dirty="0"/>
              <a:t>Operates in both the PHYSICAL and the data link layer.</a:t>
            </a:r>
          </a:p>
          <a:p>
            <a:r>
              <a:rPr lang="en-US" sz="2400" dirty="0"/>
              <a:t>As a PHYSICAL layer device, it regenerates the signal it receives.</a:t>
            </a:r>
          </a:p>
          <a:p>
            <a:r>
              <a:rPr lang="en-US" sz="2400" dirty="0"/>
              <a:t>As a data link layer device, the bridge can check the PHYSICAL/MAC addresses (source and destination) contained in the frame.</a:t>
            </a:r>
          </a:p>
        </p:txBody>
      </p:sp>
      <p:pic>
        <p:nvPicPr>
          <p:cNvPr id="86023" name="Picture 7" descr="bridge_2"/>
          <p:cNvPicPr>
            <a:picLocks noGrp="1" noChangeAspect="1" noChangeArrowheads="1"/>
          </p:cNvPicPr>
          <p:nvPr>
            <p:ph sz="quarter" idx="2"/>
          </p:nvPr>
        </p:nvPicPr>
        <p:blipFill>
          <a:blip r:embed="rId2" cstate="print">
            <a:extLst>
              <a:ext uri="{28A0092B-C50C-407E-A947-70E740481C1C}">
                <a14:useLocalDpi xmlns:a14="http://schemas.microsoft.com/office/drawing/2010/main" val="0"/>
              </a:ext>
            </a:extLst>
          </a:blip>
          <a:srcRect/>
          <a:stretch>
            <a:fillRect/>
          </a:stretch>
        </p:blipFill>
        <p:spPr>
          <a:xfrm>
            <a:off x="6477000" y="3429000"/>
            <a:ext cx="2362200" cy="1828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6027" name="Picture 11" descr="Bridge"/>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6096000" y="1143000"/>
            <a:ext cx="2819400" cy="1981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9E2EC00-196D-4A84-B0C0-F12A6B38E31B}" type="slidenum">
              <a:rPr lang="en-US"/>
              <a:pPr/>
              <a:t>9</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85860"/>
            <a:ext cx="7239000" cy="535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214414" y="642918"/>
            <a:ext cx="2707793" cy="369332"/>
          </a:xfrm>
          <a:prstGeom prst="rect">
            <a:avLst/>
          </a:prstGeom>
        </p:spPr>
        <p:txBody>
          <a:bodyPr wrap="none">
            <a:spAutoFit/>
          </a:bodyPr>
          <a:lstStyle/>
          <a:p>
            <a:r>
              <a:rPr lang="en-US" b="1" dirty="0"/>
              <a:t>Translational Bridges </a:t>
            </a:r>
            <a:endParaRPr lang="en-US" dirty="0"/>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Sylfaen"/>
        <a:ea typeface=""/>
        <a:cs typeface=""/>
      </a:majorFont>
      <a:minorFont>
        <a:latin typeface="Sylfae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2197</TotalTime>
  <Words>1585</Words>
  <Application>Microsoft Office PowerPoint</Application>
  <PresentationFormat>On-screen Show (4:3)</PresentationFormat>
  <Paragraphs>123</Paragraphs>
  <Slides>21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Sylfaen</vt:lpstr>
      <vt:lpstr>Tahoma</vt:lpstr>
      <vt:lpstr>Wingdings</vt:lpstr>
      <vt:lpstr>Blends</vt:lpstr>
      <vt:lpstr>LAN Devices </vt:lpstr>
      <vt:lpstr>Network Interface Card</vt:lpstr>
      <vt:lpstr>PowerPoint Presentation</vt:lpstr>
      <vt:lpstr>Network Devices</vt:lpstr>
      <vt:lpstr>Repeaters</vt:lpstr>
      <vt:lpstr>Repeaters</vt:lpstr>
      <vt:lpstr>Hub</vt:lpstr>
      <vt:lpstr>Bridges</vt:lpstr>
      <vt:lpstr>PowerPoint Presentation</vt:lpstr>
      <vt:lpstr>How Bridges Work?</vt:lpstr>
      <vt:lpstr>PowerPoint Presentation</vt:lpstr>
      <vt:lpstr>The Frame is Flooded Across the Network </vt:lpstr>
      <vt:lpstr>Switches</vt:lpstr>
      <vt:lpstr>Switching Table</vt:lpstr>
      <vt:lpstr>Advantages of Switch</vt:lpstr>
      <vt:lpstr>Router</vt:lpstr>
      <vt:lpstr>PowerPoint Presentation</vt:lpstr>
      <vt:lpstr>Gateway</vt:lpstr>
      <vt:lpstr>PowerPoint Presentation</vt:lpstr>
      <vt:lpstr>Ping</vt:lpstr>
      <vt:lpstr>Traceroute</vt:lpstr>
    </vt:vector>
  </TitlesOfParts>
  <Company>buet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pavel</dc:creator>
  <cp:lastModifiedBy>Towhid robin</cp:lastModifiedBy>
  <cp:revision>129</cp:revision>
  <dcterms:created xsi:type="dcterms:W3CDTF">1998-01-01T01:17:23Z</dcterms:created>
  <dcterms:modified xsi:type="dcterms:W3CDTF">2021-05-22T14:07:43Z</dcterms:modified>
</cp:coreProperties>
</file>