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8" r:id="rId17"/>
    <p:sldId id="272" r:id="rId18"/>
    <p:sldId id="273"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94660"/>
  </p:normalViewPr>
  <p:slideViewPr>
    <p:cSldViewPr snapToGrid="0">
      <p:cViewPr>
        <p:scale>
          <a:sx n="88" d="100"/>
          <a:sy n="88" d="100"/>
        </p:scale>
        <p:origin x="1584" y="9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485900" y="1122362"/>
            <a:ext cx="8609322" cy="3744209"/>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485900" y="5230134"/>
            <a:ext cx="46101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11/15/23</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772452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11/15/23</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82024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97973"/>
            <a:ext cx="2674301" cy="527898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838200" y="854169"/>
            <a:ext cx="77343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11/15/23</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813467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11/15/23</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100166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11/15/23</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74200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11/15/23</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917521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109789"/>
            <a:ext cx="4507931"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3063530"/>
            <a:ext cx="4507930"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109789"/>
            <a:ext cx="4507932"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3063530"/>
            <a:ext cx="4507932"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11/15/23</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380424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11/15/23</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905308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11/15/23</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82834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11/15/23</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252131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11/15/23</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716879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38541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rot="16200000">
            <a:off x="-1029207" y="4680813"/>
            <a:ext cx="2758330" cy="365125"/>
          </a:xfrm>
          <a:prstGeom prst="rect">
            <a:avLst/>
          </a:prstGeom>
        </p:spPr>
        <p:txBody>
          <a:bodyPr vert="horz" lIns="91440" tIns="45720" rIns="91440" bIns="45720" rtlCol="0" anchor="ctr"/>
          <a:lstStyle>
            <a:lvl1pPr algn="l">
              <a:defRPr sz="1100">
                <a:solidFill>
                  <a:schemeClr val="tx1"/>
                </a:solidFill>
              </a:defRPr>
            </a:lvl1pPr>
          </a:lstStyle>
          <a:p>
            <a:fld id="{8C1E1FAD-7351-4908-963A-08EA8E4AB7A0}" type="datetimeFigureOut">
              <a:rPr lang="en-US" smtClean="0"/>
              <a:t>11/15/23</a:t>
            </a:fld>
            <a:endParaRPr lang="en-US"/>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a:off x="661112" y="6356350"/>
            <a:ext cx="5509684" cy="365125"/>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0905482" y="6356350"/>
            <a:ext cx="1112082"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a:p>
        </p:txBody>
      </p:sp>
      <p:grpSp>
        <p:nvGrpSpPr>
          <p:cNvPr id="7" name="Group 6">
            <a:extLst>
              <a:ext uri="{FF2B5EF4-FFF2-40B4-BE49-F238E27FC236}">
                <a16:creationId xmlns:a16="http://schemas.microsoft.com/office/drawing/2014/main" id="{23F5135F-115E-423C-BE4A-B56C35DC9F3E}"/>
              </a:ext>
            </a:extLst>
          </p:cNvPr>
          <p:cNvGrpSpPr/>
          <p:nvPr/>
        </p:nvGrpSpPr>
        <p:grpSpPr>
          <a:xfrm>
            <a:off x="174436" y="6356005"/>
            <a:ext cx="358083" cy="358083"/>
            <a:chOff x="4135740" y="1745599"/>
            <a:chExt cx="558732" cy="558732"/>
          </a:xfrm>
        </p:grpSpPr>
        <p:grpSp>
          <p:nvGrpSpPr>
            <p:cNvPr id="8" name="Group 7">
              <a:extLst>
                <a:ext uri="{FF2B5EF4-FFF2-40B4-BE49-F238E27FC236}">
                  <a16:creationId xmlns:a16="http://schemas.microsoft.com/office/drawing/2014/main" id="{82C1E318-0F1F-4920-8C7D-FBAC66631B54}"/>
                </a:ext>
              </a:extLst>
            </p:cNvPr>
            <p:cNvGrpSpPr/>
            <p:nvPr/>
          </p:nvGrpSpPr>
          <p:grpSpPr>
            <a:xfrm>
              <a:off x="4135740" y="1745599"/>
              <a:ext cx="558732" cy="558732"/>
              <a:chOff x="1028007" y="1706560"/>
              <a:chExt cx="575710" cy="575710"/>
            </a:xfrm>
          </p:grpSpPr>
          <p:cxnSp>
            <p:nvCxnSpPr>
              <p:cNvPr id="10" name="Straight Connector 9">
                <a:extLst>
                  <a:ext uri="{FF2B5EF4-FFF2-40B4-BE49-F238E27FC236}">
                    <a16:creationId xmlns:a16="http://schemas.microsoft.com/office/drawing/2014/main" id="{DE4A7237-B6EB-4FB7-8B68-7C27438D477D}"/>
                  </a:ext>
                </a:extLst>
              </p:cNvPr>
              <p:cNvCxnSpPr>
                <a:cxnSpLocks/>
              </p:cNvCxnSpPr>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E00FDE-0838-4B5B-A782-6B6C92DB0A89}"/>
                  </a:ext>
                </a:extLst>
              </p:cNvPr>
              <p:cNvCxnSpPr>
                <a:cxnSpLocks/>
              </p:cNvCxnSpPr>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2BC1B2F3-8E83-4A70-B103-979C67EECED1}"/>
                </a:ext>
              </a:extLst>
            </p:cNvPr>
            <p:cNvSpPr/>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93127634"/>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88" r:id="rId7"/>
    <p:sldLayoutId id="2147483689" r:id="rId8"/>
    <p:sldLayoutId id="2147483690" r:id="rId9"/>
    <p:sldLayoutId id="2147483691" r:id="rId10"/>
    <p:sldLayoutId id="2147483698"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and white curved wall&#10;&#10;Description automatically generated with medium confidence">
            <a:extLst>
              <a:ext uri="{FF2B5EF4-FFF2-40B4-BE49-F238E27FC236}">
                <a16:creationId xmlns:a16="http://schemas.microsoft.com/office/drawing/2014/main" id="{22751306-2898-B63D-2FE5-29084AC1E8DA}"/>
              </a:ext>
            </a:extLst>
          </p:cNvPr>
          <p:cNvPicPr>
            <a:picLocks noChangeAspect="1"/>
          </p:cNvPicPr>
          <p:nvPr/>
        </p:nvPicPr>
        <p:blipFill rotWithShape="1">
          <a:blip r:embed="rId3">
            <a:alphaModFix amt="84000"/>
          </a:blip>
          <a:srcRect t="25000"/>
          <a:stretch/>
        </p:blipFill>
        <p:spPr>
          <a:xfrm>
            <a:off x="20" y="-5"/>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3C840188-0CCD-6858-8CE6-061A27FD23A0}"/>
              </a:ext>
            </a:extLst>
          </p:cNvPr>
          <p:cNvSpPr>
            <a:spLocks noGrp="1"/>
          </p:cNvSpPr>
          <p:nvPr>
            <p:ph type="ctrTitle"/>
          </p:nvPr>
        </p:nvSpPr>
        <p:spPr>
          <a:xfrm>
            <a:off x="532519" y="1265540"/>
            <a:ext cx="8853310" cy="1001907"/>
          </a:xfrm>
        </p:spPr>
        <p:txBody>
          <a:bodyPr>
            <a:normAutofit/>
          </a:bodyPr>
          <a:lstStyle/>
          <a:p>
            <a:r>
              <a:rPr lang="en-GB" sz="2800" dirty="0">
                <a:solidFill>
                  <a:schemeClr val="bg1">
                    <a:lumMod val="95000"/>
                  </a:schemeClr>
                </a:solidFill>
              </a:rPr>
              <a:t>Grocery Store </a:t>
            </a:r>
            <a:r>
              <a:rPr lang="en-GB" sz="2800" b="1" i="0" dirty="0">
                <a:solidFill>
                  <a:schemeClr val="bg1">
                    <a:lumMod val="95000"/>
                  </a:schemeClr>
                </a:solidFill>
              </a:rPr>
              <a:t>Market Basket Analysis </a:t>
            </a:r>
            <a:r>
              <a:rPr lang="en-GB" sz="2800" dirty="0">
                <a:solidFill>
                  <a:schemeClr val="bg1">
                    <a:lumMod val="95000"/>
                  </a:schemeClr>
                </a:solidFill>
              </a:rPr>
              <a:t>Project </a:t>
            </a:r>
            <a:endParaRPr lang="en-US" sz="2800" dirty="0">
              <a:solidFill>
                <a:schemeClr val="bg1">
                  <a:lumMod val="95000"/>
                </a:schemeClr>
              </a:solidFill>
            </a:endParaRPr>
          </a:p>
        </p:txBody>
      </p:sp>
      <p:sp>
        <p:nvSpPr>
          <p:cNvPr id="3" name="Subtitle 2">
            <a:extLst>
              <a:ext uri="{FF2B5EF4-FFF2-40B4-BE49-F238E27FC236}">
                <a16:creationId xmlns:a16="http://schemas.microsoft.com/office/drawing/2014/main" id="{58FE9CB6-EB87-BCD4-1600-BA0E62F4EE3A}"/>
              </a:ext>
            </a:extLst>
          </p:cNvPr>
          <p:cNvSpPr>
            <a:spLocks noGrp="1"/>
          </p:cNvSpPr>
          <p:nvPr>
            <p:ph type="subTitle" idx="1"/>
          </p:nvPr>
        </p:nvSpPr>
        <p:spPr>
          <a:xfrm>
            <a:off x="532519" y="2552690"/>
            <a:ext cx="2983158" cy="876300"/>
          </a:xfrm>
        </p:spPr>
        <p:txBody>
          <a:bodyPr>
            <a:normAutofit/>
          </a:bodyPr>
          <a:lstStyle/>
          <a:p>
            <a:r>
              <a:rPr lang="en-US" dirty="0">
                <a:solidFill>
                  <a:srgbClr val="FFFFFF"/>
                </a:solidFill>
              </a:rPr>
              <a:t>By Abdullah Al </a:t>
            </a:r>
            <a:r>
              <a:rPr lang="en-US" dirty="0" err="1">
                <a:solidFill>
                  <a:srgbClr val="FFFFFF"/>
                </a:solidFill>
              </a:rPr>
              <a:t>Khamyasi</a:t>
            </a:r>
            <a:endParaRPr lang="en-US" dirty="0">
              <a:solidFill>
                <a:srgbClr val="FFFFFF"/>
              </a:solidFill>
            </a:endParaRP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7028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78481-0DBC-398E-861E-CE7F27B05D59}"/>
              </a:ext>
            </a:extLst>
          </p:cNvPr>
          <p:cNvSpPr>
            <a:spLocks noGrp="1"/>
          </p:cNvSpPr>
          <p:nvPr>
            <p:ph type="title"/>
          </p:nvPr>
        </p:nvSpPr>
        <p:spPr/>
        <p:txBody>
          <a:bodyPr/>
          <a:lstStyle/>
          <a:p>
            <a:r>
              <a:rPr lang="en-GB" dirty="0">
                <a:solidFill>
                  <a:schemeClr val="tx1"/>
                </a:solidFill>
                <a:effectLst/>
                <a:latin typeface="Helvetica" pitchFamily="2" charset="0"/>
              </a:rPr>
              <a:t>Yearly Share of Product Sales</a:t>
            </a:r>
            <a:br>
              <a:rPr lang="en-GB" dirty="0">
                <a:solidFill>
                  <a:srgbClr val="FFFFFF"/>
                </a:solidFill>
                <a:effectLst/>
                <a:latin typeface="Helvetica" pitchFamily="2" charset="0"/>
              </a:rPr>
            </a:br>
            <a:endParaRPr lang="en-US" dirty="0"/>
          </a:p>
        </p:txBody>
      </p:sp>
      <p:pic>
        <p:nvPicPr>
          <p:cNvPr id="5" name="Content Placeholder 4" descr="A pie chart with numbers and a number on it&#10;&#10;Description automatically generated">
            <a:extLst>
              <a:ext uri="{FF2B5EF4-FFF2-40B4-BE49-F238E27FC236}">
                <a16:creationId xmlns:a16="http://schemas.microsoft.com/office/drawing/2014/main" id="{18F7B821-DD20-69CC-F62F-F30FDF55F94C}"/>
              </a:ext>
            </a:extLst>
          </p:cNvPr>
          <p:cNvPicPr>
            <a:picLocks noGrp="1" noChangeAspect="1"/>
          </p:cNvPicPr>
          <p:nvPr>
            <p:ph idx="1"/>
          </p:nvPr>
        </p:nvPicPr>
        <p:blipFill>
          <a:blip r:embed="rId2"/>
          <a:stretch>
            <a:fillRect/>
          </a:stretch>
        </p:blipFill>
        <p:spPr>
          <a:xfrm>
            <a:off x="3159295" y="1501775"/>
            <a:ext cx="5613057" cy="3854450"/>
          </a:xfrm>
        </p:spPr>
      </p:pic>
    </p:spTree>
    <p:extLst>
      <p:ext uri="{BB962C8B-B14F-4D97-AF65-F5344CB8AC3E}">
        <p14:creationId xmlns:p14="http://schemas.microsoft.com/office/powerpoint/2010/main" val="934866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04019-149A-B8EF-70E9-FE0813D3F3EA}"/>
              </a:ext>
            </a:extLst>
          </p:cNvPr>
          <p:cNvSpPr>
            <a:spLocks noGrp="1"/>
          </p:cNvSpPr>
          <p:nvPr>
            <p:ph type="title"/>
          </p:nvPr>
        </p:nvSpPr>
        <p:spPr/>
        <p:txBody>
          <a:bodyPr/>
          <a:lstStyle/>
          <a:p>
            <a:r>
              <a:rPr lang="en-GB" dirty="0">
                <a:solidFill>
                  <a:schemeClr val="tx1"/>
                </a:solidFill>
                <a:effectLst/>
                <a:latin typeface="Helvetica" pitchFamily="2" charset="0"/>
              </a:rPr>
              <a:t>Overall Top 10 Products Sold</a:t>
            </a:r>
            <a:br>
              <a:rPr lang="en-GB" dirty="0">
                <a:solidFill>
                  <a:srgbClr val="FFFFFF"/>
                </a:solidFill>
                <a:effectLst/>
                <a:latin typeface="Helvetica" pitchFamily="2" charset="0"/>
              </a:rPr>
            </a:br>
            <a:endParaRPr lang="en-US" dirty="0"/>
          </a:p>
        </p:txBody>
      </p:sp>
      <p:pic>
        <p:nvPicPr>
          <p:cNvPr id="5" name="Content Placeholder 4" descr="A colorful bar chart with numbers&#10;&#10;Description automatically generated with medium confidence">
            <a:extLst>
              <a:ext uri="{FF2B5EF4-FFF2-40B4-BE49-F238E27FC236}">
                <a16:creationId xmlns:a16="http://schemas.microsoft.com/office/drawing/2014/main" id="{E38C31C6-8DB2-E87E-63D5-39DE85755421}"/>
              </a:ext>
            </a:extLst>
          </p:cNvPr>
          <p:cNvPicPr>
            <a:picLocks noGrp="1" noChangeAspect="1"/>
          </p:cNvPicPr>
          <p:nvPr>
            <p:ph idx="1"/>
          </p:nvPr>
        </p:nvPicPr>
        <p:blipFill>
          <a:blip r:embed="rId2"/>
          <a:stretch>
            <a:fillRect/>
          </a:stretch>
        </p:blipFill>
        <p:spPr>
          <a:xfrm>
            <a:off x="1219200" y="1501775"/>
            <a:ext cx="9493249" cy="3854450"/>
          </a:xfrm>
        </p:spPr>
      </p:pic>
    </p:spTree>
    <p:extLst>
      <p:ext uri="{BB962C8B-B14F-4D97-AF65-F5344CB8AC3E}">
        <p14:creationId xmlns:p14="http://schemas.microsoft.com/office/powerpoint/2010/main" val="3188175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D9BB9-BBDE-369E-A365-4476C480280E}"/>
              </a:ext>
            </a:extLst>
          </p:cNvPr>
          <p:cNvSpPr>
            <a:spLocks noGrp="1"/>
          </p:cNvSpPr>
          <p:nvPr>
            <p:ph type="title"/>
          </p:nvPr>
        </p:nvSpPr>
        <p:spPr/>
        <p:txBody>
          <a:bodyPr/>
          <a:lstStyle/>
          <a:p>
            <a:r>
              <a:rPr lang="en-GB" dirty="0">
                <a:solidFill>
                  <a:schemeClr val="tx1"/>
                </a:solidFill>
                <a:effectLst/>
                <a:latin typeface="Helvetica" pitchFamily="2" charset="0"/>
              </a:rPr>
              <a:t>Top 3 Products Sold in 2018 &amp; 2019</a:t>
            </a:r>
            <a:br>
              <a:rPr lang="en-GB" dirty="0">
                <a:solidFill>
                  <a:srgbClr val="FFFFFF"/>
                </a:solidFill>
                <a:effectLst/>
                <a:latin typeface="Helvetica" pitchFamily="2" charset="0"/>
              </a:rPr>
            </a:br>
            <a:endParaRPr lang="en-US" dirty="0"/>
          </a:p>
        </p:txBody>
      </p:sp>
      <p:pic>
        <p:nvPicPr>
          <p:cNvPr id="5" name="Content Placeholder 4" descr="A graph with different colored stripes&#10;&#10;Description automatically generated with medium confidence">
            <a:extLst>
              <a:ext uri="{FF2B5EF4-FFF2-40B4-BE49-F238E27FC236}">
                <a16:creationId xmlns:a16="http://schemas.microsoft.com/office/drawing/2014/main" id="{AE9576D1-5A51-A6F6-DDD4-70E194EB1E7E}"/>
              </a:ext>
            </a:extLst>
          </p:cNvPr>
          <p:cNvPicPr>
            <a:picLocks noGrp="1" noChangeAspect="1"/>
          </p:cNvPicPr>
          <p:nvPr>
            <p:ph idx="1"/>
          </p:nvPr>
        </p:nvPicPr>
        <p:blipFill>
          <a:blip r:embed="rId2"/>
          <a:stretch>
            <a:fillRect/>
          </a:stretch>
        </p:blipFill>
        <p:spPr>
          <a:xfrm>
            <a:off x="1" y="1370590"/>
            <a:ext cx="6096000" cy="4751387"/>
          </a:xfrm>
        </p:spPr>
      </p:pic>
      <p:pic>
        <p:nvPicPr>
          <p:cNvPr id="7" name="Picture 6" descr="A graph with different colored rectangles&#10;&#10;Description automatically generated">
            <a:extLst>
              <a:ext uri="{FF2B5EF4-FFF2-40B4-BE49-F238E27FC236}">
                <a16:creationId xmlns:a16="http://schemas.microsoft.com/office/drawing/2014/main" id="{218C6B9F-A0AD-9C9B-B7A7-DED41360C97C}"/>
              </a:ext>
            </a:extLst>
          </p:cNvPr>
          <p:cNvPicPr>
            <a:picLocks noChangeAspect="1"/>
          </p:cNvPicPr>
          <p:nvPr/>
        </p:nvPicPr>
        <p:blipFill>
          <a:blip r:embed="rId3"/>
          <a:stretch>
            <a:fillRect/>
          </a:stretch>
        </p:blipFill>
        <p:spPr>
          <a:xfrm>
            <a:off x="6096000" y="1370590"/>
            <a:ext cx="6095999" cy="4751387"/>
          </a:xfrm>
          <a:prstGeom prst="rect">
            <a:avLst/>
          </a:prstGeom>
        </p:spPr>
      </p:pic>
    </p:spTree>
    <p:extLst>
      <p:ext uri="{BB962C8B-B14F-4D97-AF65-F5344CB8AC3E}">
        <p14:creationId xmlns:p14="http://schemas.microsoft.com/office/powerpoint/2010/main" val="2640829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603A5-6984-5D00-65D4-719E724A1158}"/>
              </a:ext>
            </a:extLst>
          </p:cNvPr>
          <p:cNvSpPr>
            <a:spLocks noGrp="1"/>
          </p:cNvSpPr>
          <p:nvPr>
            <p:ph type="title"/>
          </p:nvPr>
        </p:nvSpPr>
        <p:spPr/>
        <p:txBody>
          <a:bodyPr/>
          <a:lstStyle/>
          <a:p>
            <a:r>
              <a:rPr lang="en-GB" dirty="0">
                <a:solidFill>
                  <a:schemeClr val="tx1"/>
                </a:solidFill>
                <a:effectLst/>
                <a:latin typeface="Helvetica" pitchFamily="2" charset="0"/>
              </a:rPr>
              <a:t>Top 3 Products Sold in 2020</a:t>
            </a:r>
            <a:br>
              <a:rPr lang="en-GB" dirty="0">
                <a:solidFill>
                  <a:srgbClr val="FFFFFF"/>
                </a:solidFill>
                <a:effectLst/>
                <a:latin typeface="Helvetica" pitchFamily="2" charset="0"/>
              </a:rPr>
            </a:br>
            <a:endParaRPr lang="en-US" dirty="0"/>
          </a:p>
        </p:txBody>
      </p:sp>
      <p:pic>
        <p:nvPicPr>
          <p:cNvPr id="7" name="Content Placeholder 6" descr="A graph with different colored rectangles&#10;&#10;Description automatically generated">
            <a:extLst>
              <a:ext uri="{FF2B5EF4-FFF2-40B4-BE49-F238E27FC236}">
                <a16:creationId xmlns:a16="http://schemas.microsoft.com/office/drawing/2014/main" id="{3ACA0AED-D304-136D-C0BB-0C0585CD45A9}"/>
              </a:ext>
            </a:extLst>
          </p:cNvPr>
          <p:cNvPicPr>
            <a:picLocks noGrp="1" noChangeAspect="1"/>
          </p:cNvPicPr>
          <p:nvPr>
            <p:ph idx="1"/>
          </p:nvPr>
        </p:nvPicPr>
        <p:blipFill>
          <a:blip r:embed="rId2"/>
          <a:stretch>
            <a:fillRect/>
          </a:stretch>
        </p:blipFill>
        <p:spPr>
          <a:xfrm>
            <a:off x="1219200" y="1567544"/>
            <a:ext cx="9493249" cy="4604656"/>
          </a:xfrm>
        </p:spPr>
      </p:pic>
    </p:spTree>
    <p:extLst>
      <p:ext uri="{BB962C8B-B14F-4D97-AF65-F5344CB8AC3E}">
        <p14:creationId xmlns:p14="http://schemas.microsoft.com/office/powerpoint/2010/main" val="1564553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89CF3-DCA0-F8C9-093C-53D880CECDB0}"/>
              </a:ext>
            </a:extLst>
          </p:cNvPr>
          <p:cNvSpPr>
            <a:spLocks noGrp="1"/>
          </p:cNvSpPr>
          <p:nvPr>
            <p:ph type="title"/>
          </p:nvPr>
        </p:nvSpPr>
        <p:spPr/>
        <p:txBody>
          <a:bodyPr/>
          <a:lstStyle/>
          <a:p>
            <a:r>
              <a:rPr lang="en-GB" dirty="0">
                <a:solidFill>
                  <a:schemeClr val="tx1"/>
                </a:solidFill>
                <a:effectLst/>
                <a:latin typeface="Helvetica" pitchFamily="2" charset="0"/>
              </a:rPr>
              <a:t>Perishable Items</a:t>
            </a:r>
            <a:br>
              <a:rPr lang="en-GB" dirty="0">
                <a:solidFill>
                  <a:srgbClr val="FFFFFF"/>
                </a:solidFill>
                <a:effectLst/>
                <a:latin typeface="Helvetica" pitchFamily="2" charset="0"/>
              </a:rPr>
            </a:br>
            <a:endParaRPr lang="en-US" dirty="0"/>
          </a:p>
        </p:txBody>
      </p:sp>
      <p:pic>
        <p:nvPicPr>
          <p:cNvPr id="5" name="Content Placeholder 4" descr="A blue and green squares with black text&#10;&#10;Description automatically generated with medium confidence">
            <a:extLst>
              <a:ext uri="{FF2B5EF4-FFF2-40B4-BE49-F238E27FC236}">
                <a16:creationId xmlns:a16="http://schemas.microsoft.com/office/drawing/2014/main" id="{299C9F2B-A096-EB88-1D03-838F8A136113}"/>
              </a:ext>
            </a:extLst>
          </p:cNvPr>
          <p:cNvPicPr>
            <a:picLocks noGrp="1" noChangeAspect="1"/>
          </p:cNvPicPr>
          <p:nvPr>
            <p:ph idx="1"/>
          </p:nvPr>
        </p:nvPicPr>
        <p:blipFill>
          <a:blip r:embed="rId2"/>
          <a:stretch>
            <a:fillRect/>
          </a:stretch>
        </p:blipFill>
        <p:spPr>
          <a:xfrm>
            <a:off x="1219199" y="1154112"/>
            <a:ext cx="10435771" cy="4443413"/>
          </a:xfrm>
        </p:spPr>
      </p:pic>
    </p:spTree>
    <p:extLst>
      <p:ext uri="{BB962C8B-B14F-4D97-AF65-F5344CB8AC3E}">
        <p14:creationId xmlns:p14="http://schemas.microsoft.com/office/powerpoint/2010/main" val="3176406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FE118-934C-0576-1065-4AE342940F8E}"/>
              </a:ext>
            </a:extLst>
          </p:cNvPr>
          <p:cNvSpPr>
            <a:spLocks noGrp="1"/>
          </p:cNvSpPr>
          <p:nvPr>
            <p:ph type="title"/>
          </p:nvPr>
        </p:nvSpPr>
        <p:spPr>
          <a:xfrm>
            <a:off x="1219200" y="1"/>
            <a:ext cx="9493249" cy="1943100"/>
          </a:xfrm>
        </p:spPr>
        <p:txBody>
          <a:bodyPr>
            <a:normAutofit/>
          </a:bodyPr>
          <a:lstStyle/>
          <a:p>
            <a:r>
              <a:rPr lang="en-GB" dirty="0">
                <a:solidFill>
                  <a:schemeClr val="tx1"/>
                </a:solidFill>
                <a:effectLst/>
                <a:latin typeface="Helvetica" pitchFamily="2" charset="0"/>
              </a:rPr>
              <a:t>Non-Perishable Items</a:t>
            </a:r>
            <a:br>
              <a:rPr lang="en-GB" dirty="0">
                <a:solidFill>
                  <a:srgbClr val="FFFFFF"/>
                </a:solidFill>
                <a:effectLst/>
                <a:latin typeface="Helvetica" pitchFamily="2" charset="0"/>
              </a:rPr>
            </a:br>
            <a:endParaRPr lang="en-US" dirty="0"/>
          </a:p>
        </p:txBody>
      </p:sp>
      <p:pic>
        <p:nvPicPr>
          <p:cNvPr id="5" name="Content Placeholder 4" descr="A blue squares with white text&#10;&#10;Description automatically generated">
            <a:extLst>
              <a:ext uri="{FF2B5EF4-FFF2-40B4-BE49-F238E27FC236}">
                <a16:creationId xmlns:a16="http://schemas.microsoft.com/office/drawing/2014/main" id="{3BC9CBF3-B8CE-F3B8-9F45-703ADE0A2142}"/>
              </a:ext>
            </a:extLst>
          </p:cNvPr>
          <p:cNvPicPr>
            <a:picLocks noGrp="1" noChangeAspect="1"/>
          </p:cNvPicPr>
          <p:nvPr>
            <p:ph idx="1"/>
          </p:nvPr>
        </p:nvPicPr>
        <p:blipFill>
          <a:blip r:embed="rId2"/>
          <a:stretch>
            <a:fillRect/>
          </a:stretch>
        </p:blipFill>
        <p:spPr>
          <a:xfrm>
            <a:off x="1219200" y="1330778"/>
            <a:ext cx="10464800" cy="3937908"/>
          </a:xfrm>
        </p:spPr>
      </p:pic>
    </p:spTree>
    <p:extLst>
      <p:ext uri="{BB962C8B-B14F-4D97-AF65-F5344CB8AC3E}">
        <p14:creationId xmlns:p14="http://schemas.microsoft.com/office/powerpoint/2010/main" val="242564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ED8A0-8109-362A-100D-BEDFDEA10383}"/>
              </a:ext>
            </a:extLst>
          </p:cNvPr>
          <p:cNvSpPr>
            <a:spLocks noGrp="1"/>
          </p:cNvSpPr>
          <p:nvPr>
            <p:ph type="title"/>
          </p:nvPr>
        </p:nvSpPr>
        <p:spPr>
          <a:xfrm>
            <a:off x="1219200" y="-892174"/>
            <a:ext cx="9493249" cy="1577975"/>
          </a:xfrm>
        </p:spPr>
        <p:txBody>
          <a:bodyPr/>
          <a:lstStyle/>
          <a:p>
            <a:r>
              <a:rPr lang="en-US" dirty="0">
                <a:solidFill>
                  <a:schemeClr val="tx1"/>
                </a:solidFill>
                <a:latin typeface="Arial" panose="020B0604020202020204" pitchFamily="34" charset="0"/>
                <a:cs typeface="Arial" panose="020B0604020202020204" pitchFamily="34" charset="0"/>
              </a:rPr>
              <a:t>Insights</a:t>
            </a:r>
          </a:p>
        </p:txBody>
      </p:sp>
      <p:sp>
        <p:nvSpPr>
          <p:cNvPr id="3" name="Content Placeholder 2">
            <a:extLst>
              <a:ext uri="{FF2B5EF4-FFF2-40B4-BE49-F238E27FC236}">
                <a16:creationId xmlns:a16="http://schemas.microsoft.com/office/drawing/2014/main" id="{3D23F194-EB6C-F0DC-9AE8-95DF7B493CA3}"/>
              </a:ext>
            </a:extLst>
          </p:cNvPr>
          <p:cNvSpPr>
            <a:spLocks noGrp="1"/>
          </p:cNvSpPr>
          <p:nvPr>
            <p:ph idx="1"/>
          </p:nvPr>
        </p:nvSpPr>
        <p:spPr>
          <a:xfrm>
            <a:off x="1219199" y="685801"/>
            <a:ext cx="9493250" cy="5627913"/>
          </a:xfrm>
        </p:spPr>
        <p:txBody>
          <a:bodyPr>
            <a:normAutofit fontScale="25000" lnSpcReduction="20000"/>
          </a:bodyPr>
          <a:lstStyle/>
          <a:p>
            <a:pPr algn="l"/>
            <a:r>
              <a:rPr lang="en-GB" sz="4900" b="0" i="0" dirty="0">
                <a:effectLst/>
                <a:latin typeface="Arial" panose="020B0604020202020204" pitchFamily="34" charset="0"/>
                <a:cs typeface="Arial" panose="020B0604020202020204" pitchFamily="34" charset="0"/>
              </a:rPr>
              <a:t>The sales data for the grocery store reveals notable trends and patterns over the years:</a:t>
            </a:r>
          </a:p>
          <a:p>
            <a:pPr algn="l">
              <a:buFont typeface="+mj-lt"/>
              <a:buAutoNum type="arabicPeriod"/>
            </a:pPr>
            <a:r>
              <a:rPr lang="en-GB" sz="4900" b="1" i="0" dirty="0">
                <a:effectLst/>
                <a:latin typeface="Arial" panose="020B0604020202020204" pitchFamily="34" charset="0"/>
                <a:cs typeface="Arial" panose="020B0604020202020204" pitchFamily="34" charset="0"/>
              </a:rPr>
              <a:t>Yearly Sales Trends</a:t>
            </a:r>
            <a:r>
              <a:rPr lang="en-GB" sz="4900" b="0" i="0" dirty="0">
                <a:effectLst/>
                <a:latin typeface="Arial" panose="020B0604020202020204" pitchFamily="34" charset="0"/>
                <a:cs typeface="Arial" panose="020B0604020202020204" pitchFamily="34" charset="0"/>
              </a:rPr>
              <a:t>:</a:t>
            </a:r>
          </a:p>
          <a:p>
            <a:pPr marL="742950" lvl="1" indent="-285750" algn="l">
              <a:buFont typeface="+mj-lt"/>
              <a:buAutoNum type="arabicPeriod"/>
            </a:pPr>
            <a:r>
              <a:rPr lang="en-GB" sz="4900" b="0" i="0" dirty="0">
                <a:effectLst/>
                <a:latin typeface="Arial" panose="020B0604020202020204" pitchFamily="34" charset="0"/>
                <a:cs typeface="Arial" panose="020B0604020202020204" pitchFamily="34" charset="0"/>
              </a:rPr>
              <a:t>There was a decrease in the total number of products sold in 2019 compared to 2018. Data for 2020 is limited to only two months.</a:t>
            </a:r>
          </a:p>
          <a:p>
            <a:pPr algn="l">
              <a:buFont typeface="+mj-lt"/>
              <a:buAutoNum type="arabicPeriod"/>
            </a:pPr>
            <a:r>
              <a:rPr lang="en-GB" sz="4900" b="1" i="0" dirty="0">
                <a:effectLst/>
                <a:latin typeface="Arial" panose="020B0604020202020204" pitchFamily="34" charset="0"/>
                <a:cs typeface="Arial" panose="020B0604020202020204" pitchFamily="34" charset="0"/>
              </a:rPr>
              <a:t>Quarterly Sales Analysis</a:t>
            </a:r>
            <a:r>
              <a:rPr lang="en-GB" sz="4900" b="0" i="0" dirty="0">
                <a:effectLst/>
                <a:latin typeface="Arial" panose="020B0604020202020204" pitchFamily="34" charset="0"/>
                <a:cs typeface="Arial" panose="020B0604020202020204" pitchFamily="34" charset="0"/>
              </a:rPr>
              <a:t>:</a:t>
            </a:r>
          </a:p>
          <a:p>
            <a:pPr marL="742950" lvl="1" indent="-285750" algn="l">
              <a:buFont typeface="+mj-lt"/>
              <a:buAutoNum type="arabicPeriod"/>
            </a:pPr>
            <a:r>
              <a:rPr lang="en-GB" sz="4900" b="0" i="0" dirty="0">
                <a:effectLst/>
                <a:latin typeface="Arial" panose="020B0604020202020204" pitchFamily="34" charset="0"/>
                <a:cs typeface="Arial" panose="020B0604020202020204" pitchFamily="34" charset="0"/>
              </a:rPr>
              <a:t>The highest sales in 2018 occurred in Q3, while in 2019, they peaked in Q1.</a:t>
            </a:r>
          </a:p>
          <a:p>
            <a:pPr marL="742950" lvl="1" indent="-285750" algn="l">
              <a:buFont typeface="+mj-lt"/>
              <a:buAutoNum type="arabicPeriod"/>
            </a:pPr>
            <a:r>
              <a:rPr lang="en-GB" sz="4900" b="0" i="0" dirty="0">
                <a:effectLst/>
                <a:latin typeface="Arial" panose="020B0604020202020204" pitchFamily="34" charset="0"/>
                <a:cs typeface="Arial" panose="020B0604020202020204" pitchFamily="34" charset="0"/>
              </a:rPr>
              <a:t>The sales volume for Q2 in both 2018 and 2019 remained approximately the same.</a:t>
            </a:r>
          </a:p>
          <a:p>
            <a:pPr algn="l">
              <a:buFont typeface="+mj-lt"/>
              <a:buAutoNum type="arabicPeriod"/>
            </a:pPr>
            <a:r>
              <a:rPr lang="en-GB" sz="4900" b="1" i="0" dirty="0">
                <a:effectLst/>
                <a:latin typeface="Arial" panose="020B0604020202020204" pitchFamily="34" charset="0"/>
                <a:cs typeface="Arial" panose="020B0604020202020204" pitchFamily="34" charset="0"/>
              </a:rPr>
              <a:t>Monthly Sales Insights</a:t>
            </a:r>
            <a:r>
              <a:rPr lang="en-GB" sz="4900" b="0" i="0" dirty="0">
                <a:effectLst/>
                <a:latin typeface="Arial" panose="020B0604020202020204" pitchFamily="34" charset="0"/>
                <a:cs typeface="Arial" panose="020B0604020202020204" pitchFamily="34" charset="0"/>
              </a:rPr>
              <a:t>:</a:t>
            </a:r>
          </a:p>
          <a:p>
            <a:pPr marL="742950" lvl="1" indent="-285750" algn="l">
              <a:buFont typeface="+mj-lt"/>
              <a:buAutoNum type="arabicPeriod"/>
            </a:pPr>
            <a:r>
              <a:rPr lang="en-GB" sz="4900" b="0" i="0" dirty="0">
                <a:effectLst/>
                <a:latin typeface="Arial" panose="020B0604020202020204" pitchFamily="34" charset="0"/>
                <a:cs typeface="Arial" panose="020B0604020202020204" pitchFamily="34" charset="0"/>
              </a:rPr>
              <a:t>January 2018 saw the highest sales, with February being the lowest.</a:t>
            </a:r>
          </a:p>
          <a:p>
            <a:pPr marL="742950" lvl="1" indent="-285750" algn="l">
              <a:buFont typeface="+mj-lt"/>
              <a:buAutoNum type="arabicPeriod"/>
            </a:pPr>
            <a:r>
              <a:rPr lang="en-GB" sz="4900" b="0" i="0" dirty="0">
                <a:effectLst/>
                <a:latin typeface="Arial" panose="020B0604020202020204" pitchFamily="34" charset="0"/>
                <a:cs typeface="Arial" panose="020B0604020202020204" pitchFamily="34" charset="0"/>
              </a:rPr>
              <a:t>In contrast, March 2019 experienced the most sales, with January being the least productive month.</a:t>
            </a:r>
          </a:p>
          <a:p>
            <a:pPr algn="l">
              <a:buFont typeface="+mj-lt"/>
              <a:buAutoNum type="arabicPeriod"/>
            </a:pPr>
            <a:r>
              <a:rPr lang="en-GB" sz="4900" b="1" i="0" dirty="0">
                <a:effectLst/>
                <a:latin typeface="Arial" panose="020B0604020202020204" pitchFamily="34" charset="0"/>
                <a:cs typeface="Arial" panose="020B0604020202020204" pitchFamily="34" charset="0"/>
              </a:rPr>
              <a:t>Weekly Sales Trends</a:t>
            </a:r>
            <a:r>
              <a:rPr lang="en-GB" sz="4900" b="0" i="0" dirty="0">
                <a:effectLst/>
                <a:latin typeface="Arial" panose="020B0604020202020204" pitchFamily="34" charset="0"/>
                <a:cs typeface="Arial" panose="020B0604020202020204" pitchFamily="34" charset="0"/>
              </a:rPr>
              <a:t>:</a:t>
            </a:r>
          </a:p>
          <a:p>
            <a:pPr marL="742950" lvl="1" indent="-285750" algn="l">
              <a:buFont typeface="+mj-lt"/>
              <a:buAutoNum type="arabicPeriod"/>
            </a:pPr>
            <a:r>
              <a:rPr lang="en-GB" sz="4900" b="0" i="0" dirty="0">
                <a:effectLst/>
                <a:latin typeface="Arial" panose="020B0604020202020204" pitchFamily="34" charset="0"/>
                <a:cs typeface="Arial" panose="020B0604020202020204" pitchFamily="34" charset="0"/>
              </a:rPr>
              <a:t>A gradual decline in sales was observed on a week-by-week basis.</a:t>
            </a:r>
          </a:p>
          <a:p>
            <a:pPr marL="742950" lvl="1" indent="-285750" algn="l">
              <a:buFont typeface="+mj-lt"/>
              <a:buAutoNum type="arabicPeriod"/>
            </a:pPr>
            <a:r>
              <a:rPr lang="en-GB" sz="4900" b="0" i="0" dirty="0">
                <a:effectLst/>
                <a:latin typeface="Arial" panose="020B0604020202020204" pitchFamily="34" charset="0"/>
                <a:cs typeface="Arial" panose="020B0604020202020204" pitchFamily="34" charset="0"/>
              </a:rPr>
              <a:t>Sundays were the most lucrative sales days, whereas Mondays experienced the least sales. Sales on other days of the week were relatively consistent.</a:t>
            </a:r>
          </a:p>
          <a:p>
            <a:pPr algn="l">
              <a:buFont typeface="+mj-lt"/>
              <a:buAutoNum type="arabicPeriod"/>
            </a:pPr>
            <a:r>
              <a:rPr lang="en-GB" sz="4900" b="1" i="0" dirty="0">
                <a:effectLst/>
                <a:latin typeface="Arial" panose="020B0604020202020204" pitchFamily="34" charset="0"/>
                <a:cs typeface="Arial" panose="020B0604020202020204" pitchFamily="34" charset="0"/>
              </a:rPr>
              <a:t>Product Sales Overview</a:t>
            </a:r>
            <a:r>
              <a:rPr lang="en-GB" sz="4900" b="0" i="0" dirty="0">
                <a:effectLst/>
                <a:latin typeface="Arial" panose="020B0604020202020204" pitchFamily="34" charset="0"/>
                <a:cs typeface="Arial" panose="020B0604020202020204" pitchFamily="34" charset="0"/>
              </a:rPr>
              <a:t>:</a:t>
            </a:r>
          </a:p>
          <a:p>
            <a:pPr marL="742950" lvl="1" indent="-285750" algn="l">
              <a:buFont typeface="+mj-lt"/>
              <a:buAutoNum type="arabicPeriod"/>
            </a:pPr>
            <a:r>
              <a:rPr lang="en-GB" sz="4900" b="0" i="0" dirty="0">
                <a:effectLst/>
                <a:latin typeface="Arial" panose="020B0604020202020204" pitchFamily="34" charset="0"/>
                <a:cs typeface="Arial" panose="020B0604020202020204" pitchFamily="34" charset="0"/>
              </a:rPr>
              <a:t>The top-selling items for both 2018 and 2019 were Cereals, Poultry, and Soda, with a shift in dominance to Poultry and Soda in 2019. This trend continued into the first two months of 2020.</a:t>
            </a:r>
          </a:p>
          <a:p>
            <a:pPr marL="742950" lvl="1" indent="-285750" algn="l">
              <a:buFont typeface="+mj-lt"/>
              <a:buAutoNum type="arabicPeriod"/>
            </a:pPr>
            <a:r>
              <a:rPr lang="en-GB" sz="4900" b="0" i="0" dirty="0">
                <a:effectLst/>
                <a:latin typeface="Arial" panose="020B0604020202020204" pitchFamily="34" charset="0"/>
                <a:cs typeface="Arial" panose="020B0604020202020204" pitchFamily="34" charset="0"/>
              </a:rPr>
              <a:t>Within the perishable category, which includes 26 products, Poultry, Soda, and Cereals were the highest-selling items. Pork, fruits, and sandwich loaves were at the lower end of the sales spectrum.</a:t>
            </a:r>
          </a:p>
          <a:p>
            <a:pPr marL="742950" lvl="1" indent="-285750" algn="l">
              <a:buFont typeface="+mj-lt"/>
              <a:buAutoNum type="arabicPeriod"/>
            </a:pPr>
            <a:r>
              <a:rPr lang="en-GB" sz="4900" b="0" i="0" dirty="0">
                <a:effectLst/>
                <a:latin typeface="Arial" panose="020B0604020202020204" pitchFamily="34" charset="0"/>
                <a:cs typeface="Arial" panose="020B0604020202020204" pitchFamily="34" charset="0"/>
              </a:rPr>
              <a:t>In the non-perishable category, comprising 11 products, Soap and Toilet Paper were the bestsellers, with Hand soap being the least sold.</a:t>
            </a:r>
          </a:p>
          <a:p>
            <a:pPr marL="0" indent="0">
              <a:buNone/>
            </a:pPr>
            <a:endParaRPr lang="en-US" dirty="0"/>
          </a:p>
        </p:txBody>
      </p:sp>
    </p:spTree>
    <p:extLst>
      <p:ext uri="{BB962C8B-B14F-4D97-AF65-F5344CB8AC3E}">
        <p14:creationId xmlns:p14="http://schemas.microsoft.com/office/powerpoint/2010/main" val="1937269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9F021-A17A-82AA-F008-44388E35DF4F}"/>
              </a:ext>
            </a:extLst>
          </p:cNvPr>
          <p:cNvSpPr>
            <a:spLocks noGrp="1"/>
          </p:cNvSpPr>
          <p:nvPr>
            <p:ph type="title"/>
          </p:nvPr>
        </p:nvSpPr>
        <p:spPr/>
        <p:txBody>
          <a:bodyPr/>
          <a:lstStyle/>
          <a:p>
            <a:r>
              <a:rPr lang="en-GB" dirty="0">
                <a:solidFill>
                  <a:schemeClr val="tx1"/>
                </a:solidFill>
                <a:effectLst/>
                <a:latin typeface="Helvetica" pitchFamily="2" charset="0"/>
              </a:rPr>
              <a:t>Recommendations</a:t>
            </a:r>
            <a:br>
              <a:rPr lang="en-GB" dirty="0">
                <a:solidFill>
                  <a:srgbClr val="FFFFFF"/>
                </a:solidFill>
                <a:effectLst/>
                <a:latin typeface="Helvetica" pitchFamily="2" charset="0"/>
              </a:rPr>
            </a:br>
            <a:endParaRPr lang="en-US" dirty="0"/>
          </a:p>
        </p:txBody>
      </p:sp>
      <p:sp>
        <p:nvSpPr>
          <p:cNvPr id="3" name="Content Placeholder 2">
            <a:extLst>
              <a:ext uri="{FF2B5EF4-FFF2-40B4-BE49-F238E27FC236}">
                <a16:creationId xmlns:a16="http://schemas.microsoft.com/office/drawing/2014/main" id="{FC13607B-52F8-6632-6F71-8BC363738E0F}"/>
              </a:ext>
            </a:extLst>
          </p:cNvPr>
          <p:cNvSpPr>
            <a:spLocks noGrp="1"/>
          </p:cNvSpPr>
          <p:nvPr>
            <p:ph idx="1"/>
          </p:nvPr>
        </p:nvSpPr>
        <p:spPr/>
        <p:txBody>
          <a:bodyPr/>
          <a:lstStyle/>
          <a:p>
            <a:pPr marL="0" indent="0">
              <a:buNone/>
            </a:pPr>
            <a:r>
              <a:rPr lang="en-GB" b="0" i="0" dirty="0">
                <a:effectLst/>
                <a:latin typeface="Söhne"/>
              </a:rPr>
              <a:t>• Increase the stock levels of Poultry, Soda, and Cereals due to their consistent high demand. </a:t>
            </a:r>
          </a:p>
          <a:p>
            <a:pPr marL="0" indent="0">
              <a:buNone/>
            </a:pPr>
            <a:r>
              <a:rPr lang="en-GB" b="0" i="0" dirty="0">
                <a:effectLst/>
                <a:latin typeface="Söhne"/>
              </a:rPr>
              <a:t>• Ensure a steady supply of Soap and Toilet paper, as these items are in regular demand and are non-perishable.</a:t>
            </a:r>
          </a:p>
          <a:p>
            <a:pPr marL="0" indent="0">
              <a:buNone/>
            </a:pPr>
            <a:r>
              <a:rPr lang="en-GB" b="0" i="0" dirty="0">
                <a:effectLst/>
                <a:latin typeface="Söhne"/>
              </a:rPr>
              <a:t> • Organize special deals and promotions for Sundays to leverage the highest sales volume on that day. </a:t>
            </a:r>
          </a:p>
          <a:p>
            <a:pPr marL="0" indent="0">
              <a:buNone/>
            </a:pPr>
            <a:r>
              <a:rPr lang="en-GB" b="0" i="0" dirty="0">
                <a:effectLst/>
                <a:latin typeface="Söhne"/>
              </a:rPr>
              <a:t>• Introduce extra discounts on Mondays to attract more customers and improve sales figures for the start of the week.</a:t>
            </a:r>
            <a:endParaRPr lang="en-US" dirty="0"/>
          </a:p>
          <a:p>
            <a:pPr marL="0" indent="0">
              <a:buNone/>
            </a:pPr>
            <a:r>
              <a:rPr lang="en-GB" b="0" i="0" dirty="0">
                <a:effectLst/>
                <a:latin typeface="Söhne"/>
              </a:rPr>
              <a:t>• Aim to replicate the sales patterns seen in the first quarter of 2019 and the third quarter of 2018. </a:t>
            </a:r>
          </a:p>
        </p:txBody>
      </p:sp>
    </p:spTree>
    <p:extLst>
      <p:ext uri="{BB962C8B-B14F-4D97-AF65-F5344CB8AC3E}">
        <p14:creationId xmlns:p14="http://schemas.microsoft.com/office/powerpoint/2010/main" val="3959577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3D8D0-D55C-9BE3-2195-6C3B32D6AD3E}"/>
              </a:ext>
            </a:extLst>
          </p:cNvPr>
          <p:cNvSpPr>
            <a:spLocks noGrp="1"/>
          </p:cNvSpPr>
          <p:nvPr>
            <p:ph type="title"/>
          </p:nvPr>
        </p:nvSpPr>
        <p:spPr>
          <a:xfrm>
            <a:off x="1219200" y="740057"/>
            <a:ext cx="9493249" cy="1577975"/>
          </a:xfrm>
        </p:spPr>
        <p:txBody>
          <a:bodyPr>
            <a:normAutofit fontScale="90000"/>
          </a:bodyPr>
          <a:lstStyle/>
          <a:p>
            <a:r>
              <a:rPr lang="en-GB" dirty="0">
                <a:solidFill>
                  <a:schemeClr val="tx1"/>
                </a:solidFill>
                <a:effectLst/>
                <a:latin typeface="Helvetica" pitchFamily="2" charset="0"/>
              </a:rPr>
              <a:t>Market Basket Analysis</a:t>
            </a:r>
            <a:br>
              <a:rPr lang="en-GB" dirty="0">
                <a:solidFill>
                  <a:srgbClr val="FFFFFF"/>
                </a:solidFill>
                <a:effectLst/>
                <a:latin typeface="Helvetica" pitchFamily="2" charset="0"/>
              </a:rPr>
            </a:br>
            <a:r>
              <a:rPr lang="en-GB" dirty="0">
                <a:solidFill>
                  <a:schemeClr val="tx1"/>
                </a:solidFill>
                <a:effectLst/>
                <a:latin typeface="Helvetica" pitchFamily="2" charset="0"/>
              </a:rPr>
              <a:t>KNIME Workflow</a:t>
            </a:r>
            <a:br>
              <a:rPr lang="en-GB" dirty="0">
                <a:solidFill>
                  <a:srgbClr val="FFFFFF"/>
                </a:solidFill>
                <a:effectLst/>
                <a:latin typeface="Helvetica" pitchFamily="2" charset="0"/>
              </a:rPr>
            </a:br>
            <a:endParaRPr lang="en-US" dirty="0"/>
          </a:p>
        </p:txBody>
      </p:sp>
      <p:pic>
        <p:nvPicPr>
          <p:cNvPr id="5" name="Content Placeholder 4" descr="A diagram of a diagram&#10;&#10;Description automatically generated">
            <a:extLst>
              <a:ext uri="{FF2B5EF4-FFF2-40B4-BE49-F238E27FC236}">
                <a16:creationId xmlns:a16="http://schemas.microsoft.com/office/drawing/2014/main" id="{E29E92BD-7380-77FB-B273-E7E7547A2B2E}"/>
              </a:ext>
            </a:extLst>
          </p:cNvPr>
          <p:cNvPicPr>
            <a:picLocks noGrp="1" noChangeAspect="1"/>
          </p:cNvPicPr>
          <p:nvPr>
            <p:ph idx="1"/>
          </p:nvPr>
        </p:nvPicPr>
        <p:blipFill>
          <a:blip r:embed="rId2"/>
          <a:stretch>
            <a:fillRect/>
          </a:stretch>
        </p:blipFill>
        <p:spPr>
          <a:xfrm>
            <a:off x="998537" y="1721897"/>
            <a:ext cx="10194926" cy="2342103"/>
          </a:xfrm>
        </p:spPr>
      </p:pic>
      <p:sp>
        <p:nvSpPr>
          <p:cNvPr id="6" name="Content Placeholder 2">
            <a:extLst>
              <a:ext uri="{FF2B5EF4-FFF2-40B4-BE49-F238E27FC236}">
                <a16:creationId xmlns:a16="http://schemas.microsoft.com/office/drawing/2014/main" id="{73CDB776-A20D-64E2-A2FD-3542C2DFA4E1}"/>
              </a:ext>
            </a:extLst>
          </p:cNvPr>
          <p:cNvSpPr txBox="1">
            <a:spLocks/>
          </p:cNvSpPr>
          <p:nvPr/>
        </p:nvSpPr>
        <p:spPr>
          <a:xfrm>
            <a:off x="998537" y="4187215"/>
            <a:ext cx="9493250" cy="280882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a:latin typeface="Söhne"/>
              </a:rPr>
              <a:t>• The file dataset_group.csv is imported using a CSV Reader, after which it is transferred to the GroupBy node. </a:t>
            </a:r>
          </a:p>
          <a:p>
            <a:pPr marL="0" indent="0">
              <a:buFont typeface="Arial" panose="020B0604020202020204" pitchFamily="34" charset="0"/>
              <a:buNone/>
            </a:pPr>
            <a:r>
              <a:rPr lang="en-GB">
                <a:latin typeface="Söhne"/>
              </a:rPr>
              <a:t>• The GroupBy node organizes the items by Order ID and forwards them to the Cell Splitter node. </a:t>
            </a:r>
          </a:p>
          <a:p>
            <a:pPr marL="0" indent="0">
              <a:buFont typeface="Arial" panose="020B0604020202020204" pitchFamily="34" charset="0"/>
              <a:buNone/>
            </a:pPr>
            <a:r>
              <a:rPr lang="en-GB">
                <a:latin typeface="Söhne"/>
              </a:rPr>
              <a:t>• The Cell Splitter divides the items into segments, which are then sent to the Association Learner Node. </a:t>
            </a:r>
          </a:p>
          <a:p>
            <a:pPr marL="0" indent="0">
              <a:buFont typeface="Arial" panose="020B0604020202020204" pitchFamily="34" charset="0"/>
              <a:buNone/>
            </a:pPr>
            <a:r>
              <a:rPr lang="en-GB">
                <a:latin typeface="Söhne"/>
              </a:rPr>
              <a:t>• The Association Learner Nodes create rules that are relayed to the Column Replace function. </a:t>
            </a:r>
          </a:p>
          <a:p>
            <a:pPr marL="0" indent="0">
              <a:buFont typeface="Arial" panose="020B0604020202020204" pitchFamily="34" charset="0"/>
              <a:buNone/>
            </a:pPr>
            <a:r>
              <a:rPr lang="en-GB">
                <a:latin typeface="Söhne"/>
              </a:rPr>
              <a:t>• Column Replace modifies the column names to make them more comprehensible. </a:t>
            </a:r>
          </a:p>
          <a:p>
            <a:pPr marL="0" indent="0">
              <a:buFont typeface="Arial" panose="020B0604020202020204" pitchFamily="34" charset="0"/>
              <a:buNone/>
            </a:pPr>
            <a:r>
              <a:rPr lang="en-GB">
                <a:latin typeface="Söhne"/>
              </a:rPr>
              <a:t>• Finally, the process generates a CSV file output for subsequent analysis and discussion.</a:t>
            </a:r>
          </a:p>
          <a:p>
            <a:pPr marL="0" indent="0">
              <a:buFont typeface="Arial" panose="020B0604020202020204" pitchFamily="34" charset="0"/>
              <a:buNone/>
            </a:pPr>
            <a:endParaRPr lang="en-GB" dirty="0">
              <a:solidFill>
                <a:srgbClr val="FFFFFF"/>
              </a:solidFill>
              <a:latin typeface="Söhne"/>
            </a:endParaRPr>
          </a:p>
        </p:txBody>
      </p:sp>
    </p:spTree>
    <p:extLst>
      <p:ext uri="{BB962C8B-B14F-4D97-AF65-F5344CB8AC3E}">
        <p14:creationId xmlns:p14="http://schemas.microsoft.com/office/powerpoint/2010/main" val="2239161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EA3AE-D790-BCDF-4166-8661D8EEAD55}"/>
              </a:ext>
            </a:extLst>
          </p:cNvPr>
          <p:cNvSpPr>
            <a:spLocks noGrp="1"/>
          </p:cNvSpPr>
          <p:nvPr>
            <p:ph type="title"/>
          </p:nvPr>
        </p:nvSpPr>
        <p:spPr/>
        <p:txBody>
          <a:bodyPr/>
          <a:lstStyle/>
          <a:p>
            <a:r>
              <a:rPr lang="en-GB" dirty="0">
                <a:solidFill>
                  <a:schemeClr val="tx1"/>
                </a:solidFill>
                <a:effectLst/>
                <a:latin typeface="Helvetica" pitchFamily="2" charset="0"/>
              </a:rPr>
              <a:t>Association Rule Parameters &amp; Rules</a:t>
            </a:r>
            <a:br>
              <a:rPr lang="en-GB" dirty="0">
                <a:solidFill>
                  <a:srgbClr val="FFFFFF"/>
                </a:solidFill>
                <a:effectLst/>
                <a:latin typeface="Helvetica" pitchFamily="2" charset="0"/>
              </a:rPr>
            </a:br>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FC38C5B2-1699-A355-C4B6-82CEE6D4E335}"/>
              </a:ext>
            </a:extLst>
          </p:cNvPr>
          <p:cNvPicPr>
            <a:picLocks noGrp="1" noChangeAspect="1"/>
          </p:cNvPicPr>
          <p:nvPr>
            <p:ph idx="1"/>
          </p:nvPr>
        </p:nvPicPr>
        <p:blipFill>
          <a:blip r:embed="rId2"/>
          <a:stretch>
            <a:fillRect/>
          </a:stretch>
        </p:blipFill>
        <p:spPr>
          <a:xfrm>
            <a:off x="0" y="1278127"/>
            <a:ext cx="4747455" cy="4193759"/>
          </a:xfrm>
        </p:spPr>
      </p:pic>
      <p:pic>
        <p:nvPicPr>
          <p:cNvPr id="7" name="Picture 6" descr="A screenshot of a computer&#10;&#10;Description automatically generated">
            <a:extLst>
              <a:ext uri="{FF2B5EF4-FFF2-40B4-BE49-F238E27FC236}">
                <a16:creationId xmlns:a16="http://schemas.microsoft.com/office/drawing/2014/main" id="{E7907DA4-1B77-C089-C6BD-77D45915CEE8}"/>
              </a:ext>
            </a:extLst>
          </p:cNvPr>
          <p:cNvPicPr>
            <a:picLocks noChangeAspect="1"/>
          </p:cNvPicPr>
          <p:nvPr/>
        </p:nvPicPr>
        <p:blipFill>
          <a:blip r:embed="rId3"/>
          <a:stretch>
            <a:fillRect/>
          </a:stretch>
        </p:blipFill>
        <p:spPr>
          <a:xfrm>
            <a:off x="4747455" y="1278127"/>
            <a:ext cx="7444546" cy="4193759"/>
          </a:xfrm>
          <a:prstGeom prst="rect">
            <a:avLst/>
          </a:prstGeom>
        </p:spPr>
      </p:pic>
      <p:sp>
        <p:nvSpPr>
          <p:cNvPr id="9" name="TextBox 8">
            <a:extLst>
              <a:ext uri="{FF2B5EF4-FFF2-40B4-BE49-F238E27FC236}">
                <a16:creationId xmlns:a16="http://schemas.microsoft.com/office/drawing/2014/main" id="{FF18D9D0-5937-127B-3F1E-7F0B9F921664}"/>
              </a:ext>
            </a:extLst>
          </p:cNvPr>
          <p:cNvSpPr txBox="1"/>
          <p:nvPr/>
        </p:nvSpPr>
        <p:spPr>
          <a:xfrm>
            <a:off x="769258" y="5471886"/>
            <a:ext cx="9042400" cy="2031325"/>
          </a:xfrm>
          <a:prstGeom prst="rect">
            <a:avLst/>
          </a:prstGeom>
          <a:noFill/>
        </p:spPr>
        <p:txBody>
          <a:bodyPr wrap="square" rtlCol="0">
            <a:spAutoFit/>
          </a:bodyPr>
          <a:lstStyle/>
          <a:p>
            <a:pPr algn="l"/>
            <a:r>
              <a:rPr lang="en-GB" b="0" i="0" dirty="0">
                <a:effectLst/>
                <a:latin typeface="Arial" panose="020B0604020202020204" pitchFamily="34" charset="0"/>
                <a:cs typeface="Arial" panose="020B0604020202020204" pitchFamily="34" charset="0"/>
              </a:rPr>
              <a:t>To maintain simplicity in our Market Basket Analysis (MBA), we have established 24 rules based on the following criteria:</a:t>
            </a:r>
          </a:p>
          <a:p>
            <a:pPr algn="l">
              <a:buFont typeface="Arial" panose="020B0604020202020204" pitchFamily="34" charset="0"/>
              <a:buChar char="•"/>
            </a:pPr>
            <a:r>
              <a:rPr lang="en-GB" b="0" i="0" dirty="0">
                <a:effectLst/>
                <a:latin typeface="Arial" panose="020B0604020202020204" pitchFamily="34" charset="0"/>
                <a:cs typeface="Arial" panose="020B0604020202020204" pitchFamily="34" charset="0"/>
              </a:rPr>
              <a:t>A minimum support threshold of 0.05</a:t>
            </a:r>
          </a:p>
          <a:p>
            <a:pPr algn="l">
              <a:buFont typeface="Arial" panose="020B0604020202020204" pitchFamily="34" charset="0"/>
              <a:buChar char="•"/>
            </a:pPr>
            <a:r>
              <a:rPr lang="en-GB" b="0" i="0" dirty="0">
                <a:effectLst/>
                <a:latin typeface="Arial" panose="020B0604020202020204" pitchFamily="34" charset="0"/>
                <a:cs typeface="Arial" panose="020B0604020202020204" pitchFamily="34" charset="0"/>
              </a:rPr>
              <a:t>A maximum item set length of 10</a:t>
            </a:r>
          </a:p>
          <a:p>
            <a:pPr algn="l">
              <a:buFont typeface="Arial" panose="020B0604020202020204" pitchFamily="34" charset="0"/>
              <a:buChar char="•"/>
            </a:pPr>
            <a:r>
              <a:rPr lang="en-GB" b="0" i="0" dirty="0">
                <a:effectLst/>
                <a:latin typeface="Arial" panose="020B0604020202020204" pitchFamily="34" charset="0"/>
                <a:cs typeface="Arial" panose="020B0604020202020204" pitchFamily="34" charset="0"/>
              </a:rPr>
              <a:t>A minimum confidence level of 0.6</a:t>
            </a:r>
          </a:p>
          <a:p>
            <a:pPr algn="l"/>
            <a:br>
              <a:rPr lang="en-GB" b="0" i="0" dirty="0">
                <a:solidFill>
                  <a:srgbClr val="FFFFFF"/>
                </a:solidFill>
                <a:effectLst/>
                <a:latin typeface="Söhne"/>
              </a:rPr>
            </a:br>
            <a:endParaRPr lang="en-GB" b="0" i="0" dirty="0">
              <a:solidFill>
                <a:srgbClr val="FFFFFF"/>
              </a:solidFill>
              <a:effectLst/>
              <a:latin typeface="Söhne"/>
            </a:endParaRPr>
          </a:p>
        </p:txBody>
      </p:sp>
    </p:spTree>
    <p:extLst>
      <p:ext uri="{BB962C8B-B14F-4D97-AF65-F5344CB8AC3E}">
        <p14:creationId xmlns:p14="http://schemas.microsoft.com/office/powerpoint/2010/main" val="4215646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34365-34CE-3A83-17AD-79746B7CA0D3}"/>
              </a:ext>
            </a:extLst>
          </p:cNvPr>
          <p:cNvSpPr>
            <a:spLocks noGrp="1"/>
          </p:cNvSpPr>
          <p:nvPr>
            <p:ph type="title"/>
          </p:nvPr>
        </p:nvSpPr>
        <p:spPr/>
        <p:txBody>
          <a:bodyPr/>
          <a:lstStyle/>
          <a:p>
            <a:r>
              <a:rPr lang="en-GB" dirty="0">
                <a:solidFill>
                  <a:schemeClr val="tx1">
                    <a:lumMod val="95000"/>
                    <a:lumOff val="5000"/>
                  </a:schemeClr>
                </a:solidFill>
                <a:effectLst/>
                <a:latin typeface="Helvetica" pitchFamily="2" charset="0"/>
              </a:rPr>
              <a:t>CONTENTS</a:t>
            </a:r>
            <a:br>
              <a:rPr lang="en-GB" dirty="0">
                <a:solidFill>
                  <a:srgbClr val="FAC013"/>
                </a:solidFill>
                <a:effectLst/>
                <a:latin typeface="Helvetica" pitchFamily="2" charset="0"/>
              </a:rPr>
            </a:br>
            <a:endParaRPr lang="en-US" dirty="0"/>
          </a:p>
        </p:txBody>
      </p:sp>
      <p:sp>
        <p:nvSpPr>
          <p:cNvPr id="3" name="Content Placeholder 2">
            <a:extLst>
              <a:ext uri="{FF2B5EF4-FFF2-40B4-BE49-F238E27FC236}">
                <a16:creationId xmlns:a16="http://schemas.microsoft.com/office/drawing/2014/main" id="{43A9F15D-A43C-F42D-AAB7-58DC0A01AD4F}"/>
              </a:ext>
            </a:extLst>
          </p:cNvPr>
          <p:cNvSpPr>
            <a:spLocks noGrp="1"/>
          </p:cNvSpPr>
          <p:nvPr>
            <p:ph idx="1"/>
          </p:nvPr>
        </p:nvSpPr>
        <p:spPr/>
        <p:txBody>
          <a:bodyPr/>
          <a:lstStyle/>
          <a:p>
            <a:pPr marL="342900" indent="-342900">
              <a:buFont typeface="+mj-lt"/>
              <a:buAutoNum type="arabicPeriod"/>
            </a:pPr>
            <a:r>
              <a:rPr lang="en-GB" dirty="0">
                <a:effectLst/>
                <a:latin typeface="Helvetica" pitchFamily="2" charset="0"/>
              </a:rPr>
              <a:t>Executive Summary</a:t>
            </a:r>
          </a:p>
          <a:p>
            <a:pPr marL="342900" indent="-342900">
              <a:buFont typeface="+mj-lt"/>
              <a:buAutoNum type="arabicPeriod"/>
            </a:pPr>
            <a:r>
              <a:rPr lang="en-GB" dirty="0">
                <a:effectLst/>
                <a:latin typeface="Helvetica" pitchFamily="2" charset="0"/>
              </a:rPr>
              <a:t>Exploratory Analysis &amp; Insights</a:t>
            </a:r>
          </a:p>
          <a:p>
            <a:pPr marL="342900" indent="-342900">
              <a:buFont typeface="+mj-lt"/>
              <a:buAutoNum type="arabicPeriod"/>
            </a:pPr>
            <a:r>
              <a:rPr lang="en-GB" dirty="0">
                <a:effectLst/>
                <a:latin typeface="Helvetica" pitchFamily="2" charset="0"/>
              </a:rPr>
              <a:t>Market Basket Analysis</a:t>
            </a:r>
          </a:p>
          <a:p>
            <a:pPr marL="342900" indent="-342900">
              <a:buFont typeface="+mj-lt"/>
              <a:buAutoNum type="arabicPeriod"/>
            </a:pPr>
            <a:r>
              <a:rPr lang="en-GB" dirty="0">
                <a:effectLst/>
                <a:latin typeface="Helvetica" pitchFamily="2" charset="0"/>
              </a:rPr>
              <a:t>Associations Identified</a:t>
            </a:r>
          </a:p>
          <a:p>
            <a:pPr marL="342900" indent="-342900">
              <a:buFont typeface="+mj-lt"/>
              <a:buAutoNum type="arabicPeriod"/>
            </a:pPr>
            <a:r>
              <a:rPr lang="en-GB" dirty="0">
                <a:effectLst/>
                <a:latin typeface="Helvetica" pitchFamily="2" charset="0"/>
              </a:rPr>
              <a:t>Recommendation</a:t>
            </a:r>
          </a:p>
          <a:p>
            <a:pPr marL="0" indent="0">
              <a:buNone/>
            </a:pPr>
            <a:endParaRPr lang="en-US" dirty="0"/>
          </a:p>
        </p:txBody>
      </p:sp>
    </p:spTree>
    <p:extLst>
      <p:ext uri="{BB962C8B-B14F-4D97-AF65-F5344CB8AC3E}">
        <p14:creationId xmlns:p14="http://schemas.microsoft.com/office/powerpoint/2010/main" val="1136080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40DE2-5AB9-AA68-D579-BB0210F81767}"/>
              </a:ext>
            </a:extLst>
          </p:cNvPr>
          <p:cNvSpPr>
            <a:spLocks noGrp="1"/>
          </p:cNvSpPr>
          <p:nvPr>
            <p:ph type="title"/>
          </p:nvPr>
        </p:nvSpPr>
        <p:spPr/>
        <p:txBody>
          <a:bodyPr/>
          <a:lstStyle/>
          <a:p>
            <a:r>
              <a:rPr lang="en-GB" dirty="0">
                <a:solidFill>
                  <a:schemeClr val="tx1"/>
                </a:solidFill>
                <a:effectLst/>
                <a:latin typeface="Helvetica" pitchFamily="2" charset="0"/>
              </a:rPr>
              <a:t>Recommendation</a:t>
            </a:r>
            <a:br>
              <a:rPr lang="en-GB" dirty="0">
                <a:solidFill>
                  <a:srgbClr val="FFFFFF"/>
                </a:solidFill>
                <a:effectLst/>
                <a:latin typeface="Helvetica" pitchFamily="2" charset="0"/>
              </a:rPr>
            </a:br>
            <a:endParaRPr lang="en-US" dirty="0"/>
          </a:p>
        </p:txBody>
      </p:sp>
      <p:sp>
        <p:nvSpPr>
          <p:cNvPr id="3" name="Content Placeholder 2">
            <a:extLst>
              <a:ext uri="{FF2B5EF4-FFF2-40B4-BE49-F238E27FC236}">
                <a16:creationId xmlns:a16="http://schemas.microsoft.com/office/drawing/2014/main" id="{83F6A6F4-451E-BAE8-9AA6-68BEA1012906}"/>
              </a:ext>
            </a:extLst>
          </p:cNvPr>
          <p:cNvSpPr>
            <a:spLocks noGrp="1"/>
          </p:cNvSpPr>
          <p:nvPr>
            <p:ph idx="1"/>
          </p:nvPr>
        </p:nvSpPr>
        <p:spPr>
          <a:xfrm>
            <a:off x="1219200" y="1538514"/>
            <a:ext cx="9493250" cy="4731657"/>
          </a:xfrm>
        </p:spPr>
        <p:txBody>
          <a:bodyPr>
            <a:normAutofit lnSpcReduction="10000"/>
          </a:bodyPr>
          <a:lstStyle/>
          <a:p>
            <a:pPr marL="0" indent="0">
              <a:buNone/>
            </a:pPr>
            <a:r>
              <a:rPr lang="en-GB" b="0" i="0" dirty="0">
                <a:effectLst/>
                <a:latin typeface="Arial" panose="020B0604020202020204" pitchFamily="34" charset="0"/>
                <a:cs typeface="Arial" panose="020B0604020202020204" pitchFamily="34" charset="0"/>
              </a:rPr>
              <a:t>• Introduce a special combo deal that combines cereals, bagels, and sandwich bags at a reduced price, offering customers a unique blend at a bargain. </a:t>
            </a:r>
            <a:endParaRPr lang="en-GB" dirty="0">
              <a:latin typeface="Arial" panose="020B0604020202020204" pitchFamily="34" charset="0"/>
              <a:cs typeface="Arial" panose="020B0604020202020204" pitchFamily="34" charset="0"/>
            </a:endParaRPr>
          </a:p>
          <a:p>
            <a:pPr marL="0" indent="0">
              <a:buNone/>
            </a:pPr>
            <a:r>
              <a:rPr lang="en-GB" b="0" i="0" dirty="0">
                <a:effectLst/>
                <a:latin typeface="Arial" panose="020B0604020202020204" pitchFamily="34" charset="0"/>
                <a:cs typeface="Arial" panose="020B0604020202020204" pitchFamily="34" charset="0"/>
              </a:rPr>
              <a:t>• Offer discounts on versatile mix items when bought with yogurt, poultry, or </a:t>
            </a:r>
            <a:r>
              <a:rPr lang="en-GB" b="0" i="0" dirty="0" err="1">
                <a:effectLst/>
                <a:latin typeface="Arial" panose="020B0604020202020204" pitchFamily="34" charset="0"/>
                <a:cs typeface="Arial" panose="020B0604020202020204" pitchFamily="34" charset="0"/>
              </a:rPr>
              <a:t>aluminum</a:t>
            </a:r>
            <a:r>
              <a:rPr lang="en-GB" b="0" i="0" dirty="0">
                <a:effectLst/>
                <a:latin typeface="Arial" panose="020B0604020202020204" pitchFamily="34" charset="0"/>
                <a:cs typeface="Arial" panose="020B0604020202020204" pitchFamily="34" charset="0"/>
              </a:rPr>
              <a:t> foil, enhancing the overall shopping journey. </a:t>
            </a:r>
            <a:endParaRPr lang="en-GB" dirty="0">
              <a:latin typeface="Arial" panose="020B0604020202020204" pitchFamily="34" charset="0"/>
              <a:cs typeface="Arial" panose="020B0604020202020204" pitchFamily="34" charset="0"/>
            </a:endParaRPr>
          </a:p>
          <a:p>
            <a:pPr marL="0" indent="0">
              <a:buNone/>
            </a:pPr>
            <a:r>
              <a:rPr lang="en-GB" b="0" i="0" dirty="0">
                <a:effectLst/>
                <a:latin typeface="Arial" panose="020B0604020202020204" pitchFamily="34" charset="0"/>
                <a:cs typeface="Arial" panose="020B0604020202020204" pitchFamily="34" charset="0"/>
              </a:rPr>
              <a:t>• Provide an additional discount on delicious dinner rolls when purchased with spaghetti sauce or poultry, giving customers a more rewarding experience. </a:t>
            </a:r>
          </a:p>
          <a:p>
            <a:pPr marL="0" indent="0">
              <a:buNone/>
            </a:pPr>
            <a:r>
              <a:rPr lang="en-GB" b="0" i="0" dirty="0">
                <a:effectLst/>
                <a:latin typeface="Söhne"/>
              </a:rPr>
              <a:t>• </a:t>
            </a:r>
            <a:r>
              <a:rPr lang="en-GB" b="0" i="0" dirty="0">
                <a:effectLst/>
                <a:latin typeface="Arial" panose="020B0604020202020204" pitchFamily="34" charset="0"/>
                <a:cs typeface="Arial" panose="020B0604020202020204" pitchFamily="34" charset="0"/>
              </a:rPr>
              <a:t>Launch a "Buy Two, Get One Free" promotion on yogurt, poultry, and </a:t>
            </a:r>
            <a:r>
              <a:rPr lang="en-GB" b="0" i="0" dirty="0" err="1">
                <a:effectLst/>
                <a:latin typeface="Arial" panose="020B0604020202020204" pitchFamily="34" charset="0"/>
                <a:cs typeface="Arial" panose="020B0604020202020204" pitchFamily="34" charset="0"/>
              </a:rPr>
              <a:t>aluminum</a:t>
            </a:r>
            <a:r>
              <a:rPr lang="en-GB" b="0" i="0" dirty="0">
                <a:effectLst/>
                <a:latin typeface="Arial" panose="020B0604020202020204" pitchFamily="34" charset="0"/>
                <a:cs typeface="Arial" panose="020B0604020202020204" pitchFamily="34" charset="0"/>
              </a:rPr>
              <a:t> foil to encourage larger and more value-driven purchases. </a:t>
            </a:r>
          </a:p>
          <a:p>
            <a:pPr marL="0" indent="0">
              <a:buNone/>
            </a:pPr>
            <a:r>
              <a:rPr lang="en-GB" b="0" i="0" dirty="0">
                <a:effectLst/>
                <a:latin typeface="Arial" panose="020B0604020202020204" pitchFamily="34" charset="0"/>
                <a:cs typeface="Arial" panose="020B0604020202020204" pitchFamily="34" charset="0"/>
              </a:rPr>
              <a:t>• Create a "Paper Products Bundle" deal, including paper towels, toilet paper, and tissues at a promotional price. </a:t>
            </a:r>
          </a:p>
          <a:p>
            <a:pPr marL="0" indent="0">
              <a:buNone/>
            </a:pPr>
            <a:r>
              <a:rPr lang="en-GB" b="0" i="0" dirty="0">
                <a:effectLst/>
                <a:latin typeface="Arial" panose="020B0604020202020204" pitchFamily="34" charset="0"/>
                <a:cs typeface="Arial" panose="020B0604020202020204" pitchFamily="34" charset="0"/>
              </a:rPr>
              <a:t>• These innovative offers and strategic product pairings are designed to boost sales by providing customers with not only products but also a memorable shopping experience.</a:t>
            </a:r>
          </a:p>
          <a:p>
            <a:pPr marL="0" indent="0">
              <a:buNone/>
            </a:pPr>
            <a:r>
              <a:rPr lang="en-GB" b="0" i="0" dirty="0">
                <a:effectLst/>
                <a:latin typeface="Arial" panose="020B0604020202020204" pitchFamily="34" charset="0"/>
                <a:cs typeface="Arial" panose="020B0604020202020204" pitchFamily="34" charset="0"/>
              </a:rPr>
              <a:t> • To maximize exposure, prominently display these promotions in-store, and actively promote them through engaging advertising and dynamic social media campaigns</a:t>
            </a:r>
            <a:r>
              <a:rPr lang="en-GB" b="0" i="0" dirty="0">
                <a:solidFill>
                  <a:srgbClr val="ECECF1"/>
                </a:solidFill>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5944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72C69A-6597-574D-E8EE-A33F5E70E757}"/>
              </a:ext>
            </a:extLst>
          </p:cNvPr>
          <p:cNvSpPr txBox="1"/>
          <p:nvPr/>
        </p:nvSpPr>
        <p:spPr>
          <a:xfrm>
            <a:off x="5609771" y="3105834"/>
            <a:ext cx="972458" cy="646331"/>
          </a:xfrm>
          <a:prstGeom prst="rect">
            <a:avLst/>
          </a:prstGeom>
          <a:noFill/>
        </p:spPr>
        <p:txBody>
          <a:bodyPr wrap="square" rtlCol="0">
            <a:spAutoFit/>
          </a:bodyPr>
          <a:lstStyle/>
          <a:p>
            <a:r>
              <a:rPr lang="en-US" sz="3600" dirty="0"/>
              <a:t>END</a:t>
            </a:r>
          </a:p>
        </p:txBody>
      </p:sp>
    </p:spTree>
    <p:extLst>
      <p:ext uri="{BB962C8B-B14F-4D97-AF65-F5344CB8AC3E}">
        <p14:creationId xmlns:p14="http://schemas.microsoft.com/office/powerpoint/2010/main" val="1703453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1B2A1-5F91-1140-1E41-3C0177226E01}"/>
              </a:ext>
            </a:extLst>
          </p:cNvPr>
          <p:cNvSpPr>
            <a:spLocks noGrp="1"/>
          </p:cNvSpPr>
          <p:nvPr>
            <p:ph type="title"/>
          </p:nvPr>
        </p:nvSpPr>
        <p:spPr/>
        <p:txBody>
          <a:bodyPr/>
          <a:lstStyle/>
          <a:p>
            <a:r>
              <a:rPr lang="en-GB" dirty="0">
                <a:solidFill>
                  <a:schemeClr val="tx1">
                    <a:lumMod val="95000"/>
                    <a:lumOff val="5000"/>
                  </a:schemeClr>
                </a:solidFill>
                <a:effectLst/>
                <a:latin typeface="Helvetica" pitchFamily="2" charset="0"/>
              </a:rPr>
              <a:t>Executive Summary</a:t>
            </a:r>
            <a:br>
              <a:rPr lang="en-GB" dirty="0">
                <a:solidFill>
                  <a:srgbClr val="FFFFFF"/>
                </a:solidFill>
                <a:effectLst/>
                <a:latin typeface="Helvetica" pitchFamily="2" charset="0"/>
              </a:rPr>
            </a:br>
            <a:endParaRPr lang="en-US" dirty="0"/>
          </a:p>
        </p:txBody>
      </p:sp>
      <p:sp>
        <p:nvSpPr>
          <p:cNvPr id="3" name="Content Placeholder 2">
            <a:extLst>
              <a:ext uri="{FF2B5EF4-FFF2-40B4-BE49-F238E27FC236}">
                <a16:creationId xmlns:a16="http://schemas.microsoft.com/office/drawing/2014/main" id="{B0AC199E-DE9E-4A7A-2B5D-012FCBC0FAF9}"/>
              </a:ext>
            </a:extLst>
          </p:cNvPr>
          <p:cNvSpPr>
            <a:spLocks noGrp="1"/>
          </p:cNvSpPr>
          <p:nvPr>
            <p:ph idx="1"/>
          </p:nvPr>
        </p:nvSpPr>
        <p:spPr>
          <a:xfrm>
            <a:off x="1219200" y="1501422"/>
            <a:ext cx="9493250" cy="4670777"/>
          </a:xfrm>
        </p:spPr>
        <p:txBody>
          <a:bodyPr>
            <a:normAutofit lnSpcReduction="10000"/>
          </a:bodyPr>
          <a:lstStyle/>
          <a:p>
            <a:pPr algn="l"/>
            <a:r>
              <a:rPr lang="en-GB" b="1" i="0" dirty="0">
                <a:solidFill>
                  <a:schemeClr val="tx1">
                    <a:lumMod val="95000"/>
                    <a:lumOff val="5000"/>
                  </a:schemeClr>
                </a:solidFill>
                <a:effectLst/>
                <a:latin typeface="Arial" panose="020B0604020202020204" pitchFamily="34" charset="0"/>
                <a:cs typeface="Arial" panose="020B0604020202020204" pitchFamily="34" charset="0"/>
              </a:rPr>
              <a:t>Data Span</a:t>
            </a:r>
            <a:r>
              <a:rPr lang="en-GB" b="0" i="0" dirty="0">
                <a:effectLst/>
                <a:latin typeface="Arial" panose="020B0604020202020204" pitchFamily="34" charset="0"/>
                <a:cs typeface="Arial" panose="020B0604020202020204" pitchFamily="34" charset="0"/>
              </a:rPr>
              <a:t>: 1st January 2018 to 26th February 2020</a:t>
            </a:r>
          </a:p>
          <a:p>
            <a:pPr algn="l"/>
            <a:r>
              <a:rPr lang="en-GB" b="1" i="0" dirty="0">
                <a:solidFill>
                  <a:schemeClr val="tx1">
                    <a:lumMod val="95000"/>
                    <a:lumOff val="5000"/>
                  </a:schemeClr>
                </a:solidFill>
                <a:effectLst/>
                <a:latin typeface="Arial" panose="020B0604020202020204" pitchFamily="34" charset="0"/>
                <a:cs typeface="Arial" panose="020B0604020202020204" pitchFamily="34" charset="0"/>
              </a:rPr>
              <a:t>Purpose: </a:t>
            </a:r>
            <a:r>
              <a:rPr lang="en-GB" b="0" i="0" dirty="0">
                <a:effectLst/>
                <a:latin typeface="Arial" panose="020B0604020202020204" pitchFamily="34" charset="0"/>
                <a:cs typeface="Arial" panose="020B0604020202020204" pitchFamily="34" charset="0"/>
              </a:rPr>
              <a:t>The primary aim of this study is to delve into the Point of Sale (POS) data to extract actionable insights. These insights are intended to guide a grocery store in boosting its revenue through strategic combination offers and customer-centric discounts.</a:t>
            </a:r>
          </a:p>
          <a:p>
            <a:pPr algn="l"/>
            <a:r>
              <a:rPr lang="en-GB" b="1" i="0" dirty="0">
                <a:solidFill>
                  <a:schemeClr val="tx1">
                    <a:lumMod val="95000"/>
                    <a:lumOff val="5000"/>
                  </a:schemeClr>
                </a:solidFill>
                <a:effectLst/>
                <a:latin typeface="Arial" panose="020B0604020202020204" pitchFamily="34" charset="0"/>
                <a:cs typeface="Arial" panose="020B0604020202020204" pitchFamily="34" charset="0"/>
              </a:rPr>
              <a:t>Dataset Information: </a:t>
            </a:r>
            <a:r>
              <a:rPr lang="en-GB" b="0" i="0" dirty="0">
                <a:effectLst/>
                <a:latin typeface="Arial" panose="020B0604020202020204" pitchFamily="34" charset="0"/>
                <a:cs typeface="Arial" panose="020B0604020202020204" pitchFamily="34" charset="0"/>
              </a:rPr>
              <a:t>The dataset comprises 20,641 records across three columns. It is free from missing values but contains 4,730 duplicate entries.</a:t>
            </a:r>
          </a:p>
          <a:p>
            <a:pPr algn="l"/>
            <a:r>
              <a:rPr lang="en-GB" b="1" i="0" dirty="0">
                <a:solidFill>
                  <a:schemeClr val="tx1">
                    <a:lumMod val="95000"/>
                    <a:lumOff val="5000"/>
                  </a:schemeClr>
                </a:solidFill>
                <a:effectLst/>
                <a:latin typeface="Arial" panose="020B0604020202020204" pitchFamily="34" charset="0"/>
                <a:cs typeface="Arial" panose="020B0604020202020204" pitchFamily="34" charset="0"/>
              </a:rPr>
              <a:t>Analytical Approach and Insights: </a:t>
            </a:r>
            <a:r>
              <a:rPr lang="en-GB" b="0" i="0" dirty="0">
                <a:effectLst/>
                <a:latin typeface="Arial" panose="020B0604020202020204" pitchFamily="34" charset="0"/>
                <a:cs typeface="Arial" panose="020B0604020202020204" pitchFamily="34" charset="0"/>
              </a:rPr>
              <a:t>A comprehensive exploratory data analysis was conducted to gain a deep understanding of the dataset. This analysis illuminated key trends and patterns in the sales data, providing a solid foundation for further investigation.</a:t>
            </a:r>
          </a:p>
          <a:p>
            <a:pPr algn="l"/>
            <a:r>
              <a:rPr lang="en-GB" b="1" i="0" dirty="0">
                <a:solidFill>
                  <a:schemeClr val="tx1">
                    <a:lumMod val="95000"/>
                    <a:lumOff val="5000"/>
                  </a:schemeClr>
                </a:solidFill>
                <a:effectLst/>
                <a:latin typeface="Arial" panose="020B0604020202020204" pitchFamily="34" charset="0"/>
                <a:cs typeface="Arial" panose="020B0604020202020204" pitchFamily="34" charset="0"/>
              </a:rPr>
              <a:t>Application of Market Basket Analysis: </a:t>
            </a:r>
            <a:r>
              <a:rPr lang="en-GB" b="0" i="0" dirty="0">
                <a:effectLst/>
                <a:latin typeface="Arial" panose="020B0604020202020204" pitchFamily="34" charset="0"/>
                <a:cs typeface="Arial" panose="020B0604020202020204" pitchFamily="34" charset="0"/>
              </a:rPr>
              <a:t>The study employed market basket analysis, leveraging association rules to unearth relationships between various products bought by customers. This approach was instrumental in identifying products that are often purchased together. These insights are crucial for designing attractive combo offers, thereby enhancing customer satisfaction and driving sales.</a:t>
            </a:r>
          </a:p>
          <a:p>
            <a:pPr marL="0" indent="0" algn="l">
              <a:buNone/>
            </a:pPr>
            <a:endParaRPr lang="en-GB" b="0" i="0" dirty="0">
              <a:solidFill>
                <a:srgbClr val="FFFFFF"/>
              </a:solidFill>
              <a:effectLst/>
              <a:latin typeface="Söhne"/>
            </a:endParaRPr>
          </a:p>
          <a:p>
            <a:endParaRPr lang="en-US" dirty="0"/>
          </a:p>
        </p:txBody>
      </p:sp>
    </p:spTree>
    <p:extLst>
      <p:ext uri="{BB962C8B-B14F-4D97-AF65-F5344CB8AC3E}">
        <p14:creationId xmlns:p14="http://schemas.microsoft.com/office/powerpoint/2010/main" val="2544569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287B4-979B-5675-4F28-D3E7CA1A5236}"/>
              </a:ext>
            </a:extLst>
          </p:cNvPr>
          <p:cNvSpPr>
            <a:spLocks noGrp="1"/>
          </p:cNvSpPr>
          <p:nvPr>
            <p:ph type="title"/>
          </p:nvPr>
        </p:nvSpPr>
        <p:spPr/>
        <p:txBody>
          <a:bodyPr/>
          <a:lstStyle/>
          <a:p>
            <a:r>
              <a:rPr lang="en-GB" dirty="0">
                <a:solidFill>
                  <a:schemeClr val="tx1">
                    <a:lumMod val="95000"/>
                    <a:lumOff val="5000"/>
                  </a:schemeClr>
                </a:solidFill>
                <a:effectLst/>
                <a:latin typeface="Helvetica" pitchFamily="2" charset="0"/>
              </a:rPr>
              <a:t>Assumptions</a:t>
            </a:r>
            <a:br>
              <a:rPr lang="en-GB" dirty="0">
                <a:solidFill>
                  <a:srgbClr val="FFFFFF"/>
                </a:solidFill>
                <a:effectLst/>
                <a:latin typeface="Helvetica" pitchFamily="2" charset="0"/>
              </a:rPr>
            </a:br>
            <a:endParaRPr lang="en-US" dirty="0"/>
          </a:p>
        </p:txBody>
      </p:sp>
      <p:sp>
        <p:nvSpPr>
          <p:cNvPr id="3" name="Content Placeholder 2">
            <a:extLst>
              <a:ext uri="{FF2B5EF4-FFF2-40B4-BE49-F238E27FC236}">
                <a16:creationId xmlns:a16="http://schemas.microsoft.com/office/drawing/2014/main" id="{C37A40C1-3404-58AC-5DEB-8FF2D6B29198}"/>
              </a:ext>
            </a:extLst>
          </p:cNvPr>
          <p:cNvSpPr>
            <a:spLocks noGrp="1"/>
          </p:cNvSpPr>
          <p:nvPr>
            <p:ph idx="1"/>
          </p:nvPr>
        </p:nvSpPr>
        <p:spPr>
          <a:xfrm>
            <a:off x="1219200" y="1943100"/>
            <a:ext cx="9493250" cy="4229099"/>
          </a:xfrm>
        </p:spPr>
        <p:txBody>
          <a:bodyPr/>
          <a:lstStyle/>
          <a:p>
            <a:pPr marL="0" indent="0">
              <a:buNone/>
            </a:pPr>
            <a:r>
              <a:rPr lang="en-GB" b="0" i="0" dirty="0">
                <a:effectLst/>
                <a:latin typeface="Arial" panose="020B0604020202020204" pitchFamily="34" charset="0"/>
                <a:cs typeface="Arial" panose="020B0604020202020204" pitchFamily="34" charset="0"/>
              </a:rPr>
              <a:t>• This dataset contains a record of items bought at a grocery store, documented over different dates. </a:t>
            </a:r>
          </a:p>
          <a:p>
            <a:pPr marL="0" indent="0">
              <a:buNone/>
            </a:pPr>
            <a:r>
              <a:rPr lang="en-GB" b="0" i="0" dirty="0">
                <a:effectLst/>
                <a:latin typeface="Arial" panose="020B0604020202020204" pitchFamily="34" charset="0"/>
                <a:cs typeface="Arial" panose="020B0604020202020204" pitchFamily="34" charset="0"/>
              </a:rPr>
              <a:t>• Every record in the dataset corresponds to an individual item that was bought. </a:t>
            </a:r>
          </a:p>
          <a:p>
            <a:pPr marL="0" indent="0">
              <a:buNone/>
            </a:pPr>
            <a:r>
              <a:rPr lang="en-GB" b="0" i="0" dirty="0">
                <a:effectLst/>
                <a:latin typeface="Arial" panose="020B0604020202020204" pitchFamily="34" charset="0"/>
                <a:cs typeface="Arial" panose="020B0604020202020204" pitchFamily="34" charset="0"/>
              </a:rPr>
              <a:t>• It's possible for the same item to be bought by various customers on distinct dates. </a:t>
            </a:r>
          </a:p>
          <a:p>
            <a:pPr marL="0" indent="0">
              <a:buNone/>
            </a:pPr>
            <a:r>
              <a:rPr lang="en-GB" b="0" i="0" dirty="0">
                <a:effectLst/>
                <a:latin typeface="Arial" panose="020B0604020202020204" pitchFamily="34" charset="0"/>
                <a:cs typeface="Arial" panose="020B0604020202020204" pitchFamily="34" charset="0"/>
              </a:rPr>
              <a:t>• Details regarding the quantity or cost of each item are not included in this data. </a:t>
            </a:r>
          </a:p>
          <a:p>
            <a:pPr marL="0" indent="0">
              <a:buNone/>
            </a:pPr>
            <a:r>
              <a:rPr lang="en-GB" b="0" i="0" dirty="0">
                <a:effectLst/>
                <a:latin typeface="Arial" panose="020B0604020202020204" pitchFamily="34" charset="0"/>
                <a:cs typeface="Arial" panose="020B0604020202020204" pitchFamily="34" charset="0"/>
              </a:rPr>
              <a:t>• Duplicate values in the dataset have not been removed or altered.</a:t>
            </a:r>
          </a:p>
          <a:p>
            <a:pPr marL="0" indent="0">
              <a:buNone/>
            </a:pPr>
            <a:r>
              <a:rPr lang="en-GB" b="0" i="0" dirty="0">
                <a:effectLst/>
                <a:latin typeface="Arial" panose="020B0604020202020204" pitchFamily="34" charset="0"/>
                <a:cs typeface="Arial" panose="020B0604020202020204" pitchFamily="34" charset="0"/>
              </a:rPr>
              <a:t>• The initial column of the dataset denotes the purchase date of the item. </a:t>
            </a:r>
          </a:p>
          <a:p>
            <a:pPr marL="0" indent="0">
              <a:buNone/>
            </a:pPr>
            <a:r>
              <a:rPr lang="en-GB" b="0" i="0" dirty="0">
                <a:effectLst/>
                <a:latin typeface="Arial" panose="020B0604020202020204" pitchFamily="34" charset="0"/>
                <a:cs typeface="Arial" panose="020B0604020202020204" pitchFamily="34" charset="0"/>
              </a:rPr>
              <a:t>• The second column identifies the customer who bought the item. </a:t>
            </a:r>
          </a:p>
          <a:p>
            <a:pPr marL="0" indent="0">
              <a:buNone/>
            </a:pPr>
            <a:r>
              <a:rPr lang="en-GB" b="0" i="0" dirty="0">
                <a:effectLst/>
                <a:latin typeface="Arial" panose="020B0604020202020204" pitchFamily="34" charset="0"/>
                <a:cs typeface="Arial" panose="020B0604020202020204" pitchFamily="34" charset="0"/>
              </a:rPr>
              <a:t>• The third column details the specific item that was purchased. </a:t>
            </a:r>
          </a:p>
        </p:txBody>
      </p:sp>
    </p:spTree>
    <p:extLst>
      <p:ext uri="{BB962C8B-B14F-4D97-AF65-F5344CB8AC3E}">
        <p14:creationId xmlns:p14="http://schemas.microsoft.com/office/powerpoint/2010/main" val="1571635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EF48C-8F77-5AFC-ACC0-4F5D2EF9B875}"/>
              </a:ext>
            </a:extLst>
          </p:cNvPr>
          <p:cNvSpPr>
            <a:spLocks noGrp="1"/>
          </p:cNvSpPr>
          <p:nvPr>
            <p:ph type="title"/>
          </p:nvPr>
        </p:nvSpPr>
        <p:spPr>
          <a:xfrm>
            <a:off x="1059542" y="1219201"/>
            <a:ext cx="9493249" cy="754742"/>
          </a:xfrm>
        </p:spPr>
        <p:txBody>
          <a:bodyPr>
            <a:normAutofit fontScale="90000"/>
          </a:bodyPr>
          <a:lstStyle/>
          <a:p>
            <a:r>
              <a:rPr lang="en-US" dirty="0">
                <a:solidFill>
                  <a:schemeClr val="tx1"/>
                </a:solidFill>
              </a:rPr>
              <a:t>EDA</a:t>
            </a:r>
            <a:r>
              <a:rPr lang="ar-SA" dirty="0">
                <a:solidFill>
                  <a:schemeClr val="tx1"/>
                </a:solidFill>
              </a:rPr>
              <a:t>:</a:t>
            </a:r>
            <a:br>
              <a:rPr lang="en-GB" dirty="0">
                <a:solidFill>
                  <a:schemeClr val="tx1"/>
                </a:solidFill>
                <a:effectLst/>
                <a:latin typeface="Helvetica" pitchFamily="2" charset="0"/>
              </a:rPr>
            </a:br>
            <a:r>
              <a:rPr lang="en-GB" dirty="0">
                <a:solidFill>
                  <a:schemeClr val="tx1"/>
                </a:solidFill>
                <a:effectLst/>
                <a:latin typeface="Helvetica" pitchFamily="2" charset="0"/>
              </a:rPr>
              <a:t>Yearly Count of Product Sales</a:t>
            </a:r>
            <a:br>
              <a:rPr lang="en-GB" dirty="0">
                <a:solidFill>
                  <a:srgbClr val="FFFFFF"/>
                </a:solidFill>
                <a:effectLst/>
                <a:latin typeface="Helvetica" pitchFamily="2" charset="0"/>
              </a:rPr>
            </a:br>
            <a:endParaRPr lang="en-US" dirty="0"/>
          </a:p>
        </p:txBody>
      </p:sp>
      <p:pic>
        <p:nvPicPr>
          <p:cNvPr id="5" name="Content Placeholder 4" descr="A graph with different colored squares&#10;&#10;Description automatically generated">
            <a:extLst>
              <a:ext uri="{FF2B5EF4-FFF2-40B4-BE49-F238E27FC236}">
                <a16:creationId xmlns:a16="http://schemas.microsoft.com/office/drawing/2014/main" id="{7B5450A2-DFDB-A117-D5E9-F9A8DFB3ACB6}"/>
              </a:ext>
            </a:extLst>
          </p:cNvPr>
          <p:cNvPicPr>
            <a:picLocks noGrp="1" noChangeAspect="1"/>
          </p:cNvPicPr>
          <p:nvPr>
            <p:ph idx="1"/>
          </p:nvPr>
        </p:nvPicPr>
        <p:blipFill>
          <a:blip r:embed="rId2"/>
          <a:stretch>
            <a:fillRect/>
          </a:stretch>
        </p:blipFill>
        <p:spPr>
          <a:xfrm>
            <a:off x="1059542" y="1342396"/>
            <a:ext cx="9493249" cy="4296403"/>
          </a:xfrm>
        </p:spPr>
      </p:pic>
    </p:spTree>
    <p:extLst>
      <p:ext uri="{BB962C8B-B14F-4D97-AF65-F5344CB8AC3E}">
        <p14:creationId xmlns:p14="http://schemas.microsoft.com/office/powerpoint/2010/main" val="1695045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8C7AF-003C-9896-D8EE-00F428EB0CF1}"/>
              </a:ext>
            </a:extLst>
          </p:cNvPr>
          <p:cNvSpPr>
            <a:spLocks noGrp="1"/>
          </p:cNvSpPr>
          <p:nvPr>
            <p:ph type="title"/>
          </p:nvPr>
        </p:nvSpPr>
        <p:spPr/>
        <p:txBody>
          <a:bodyPr/>
          <a:lstStyle/>
          <a:p>
            <a:r>
              <a:rPr lang="en-GB" dirty="0">
                <a:solidFill>
                  <a:schemeClr val="tx1"/>
                </a:solidFill>
                <a:effectLst/>
                <a:latin typeface="Helvetica" pitchFamily="2" charset="0"/>
              </a:rPr>
              <a:t>Quarterly Count of Product Sales</a:t>
            </a:r>
            <a:br>
              <a:rPr lang="en-GB" dirty="0">
                <a:solidFill>
                  <a:srgbClr val="FFFFFF"/>
                </a:solidFill>
                <a:effectLst/>
                <a:latin typeface="Helvetica" pitchFamily="2" charset="0"/>
              </a:rPr>
            </a:br>
            <a:endParaRPr lang="en-US" dirty="0"/>
          </a:p>
        </p:txBody>
      </p:sp>
      <p:pic>
        <p:nvPicPr>
          <p:cNvPr id="5" name="Content Placeholder 4" descr="A graph of a graph&#10;&#10;Description automatically generated with medium confidence">
            <a:extLst>
              <a:ext uri="{FF2B5EF4-FFF2-40B4-BE49-F238E27FC236}">
                <a16:creationId xmlns:a16="http://schemas.microsoft.com/office/drawing/2014/main" id="{DA560F45-C4F8-8122-678B-5364AF776E2A}"/>
              </a:ext>
            </a:extLst>
          </p:cNvPr>
          <p:cNvPicPr>
            <a:picLocks noGrp="1" noChangeAspect="1"/>
          </p:cNvPicPr>
          <p:nvPr>
            <p:ph idx="1"/>
          </p:nvPr>
        </p:nvPicPr>
        <p:blipFill>
          <a:blip r:embed="rId2"/>
          <a:stretch>
            <a:fillRect/>
          </a:stretch>
        </p:blipFill>
        <p:spPr>
          <a:xfrm>
            <a:off x="1219200" y="1154112"/>
            <a:ext cx="9493249" cy="3854450"/>
          </a:xfrm>
        </p:spPr>
      </p:pic>
    </p:spTree>
    <p:extLst>
      <p:ext uri="{BB962C8B-B14F-4D97-AF65-F5344CB8AC3E}">
        <p14:creationId xmlns:p14="http://schemas.microsoft.com/office/powerpoint/2010/main" val="4173504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9DC68-7288-134C-E9E6-14F96B535BD4}"/>
              </a:ext>
            </a:extLst>
          </p:cNvPr>
          <p:cNvSpPr>
            <a:spLocks noGrp="1"/>
          </p:cNvSpPr>
          <p:nvPr>
            <p:ph type="title"/>
          </p:nvPr>
        </p:nvSpPr>
        <p:spPr/>
        <p:txBody>
          <a:bodyPr/>
          <a:lstStyle/>
          <a:p>
            <a:r>
              <a:rPr lang="en-GB" dirty="0">
                <a:solidFill>
                  <a:schemeClr val="tx1"/>
                </a:solidFill>
                <a:effectLst/>
                <a:latin typeface="Helvetica" pitchFamily="2" charset="0"/>
              </a:rPr>
              <a:t>Monthly Count of Product Sales</a:t>
            </a:r>
            <a:br>
              <a:rPr lang="en-GB" dirty="0">
                <a:solidFill>
                  <a:srgbClr val="FFFFFF"/>
                </a:solidFill>
                <a:effectLst/>
                <a:latin typeface="Helvetica" pitchFamily="2" charset="0"/>
              </a:rPr>
            </a:br>
            <a:endParaRPr lang="en-US" dirty="0"/>
          </a:p>
        </p:txBody>
      </p:sp>
      <p:pic>
        <p:nvPicPr>
          <p:cNvPr id="5" name="Content Placeholder 4" descr="A graph of a bar chart&#10;&#10;Description automatically generated with medium confidence">
            <a:extLst>
              <a:ext uri="{FF2B5EF4-FFF2-40B4-BE49-F238E27FC236}">
                <a16:creationId xmlns:a16="http://schemas.microsoft.com/office/drawing/2014/main" id="{B836E3EF-7203-2C28-0092-7E34CBEE7504}"/>
              </a:ext>
            </a:extLst>
          </p:cNvPr>
          <p:cNvPicPr>
            <a:picLocks noGrp="1" noChangeAspect="1"/>
          </p:cNvPicPr>
          <p:nvPr>
            <p:ph idx="1"/>
          </p:nvPr>
        </p:nvPicPr>
        <p:blipFill>
          <a:blip r:embed="rId2"/>
          <a:stretch>
            <a:fillRect/>
          </a:stretch>
        </p:blipFill>
        <p:spPr>
          <a:xfrm>
            <a:off x="1219200" y="1154112"/>
            <a:ext cx="9493249" cy="3854450"/>
          </a:xfrm>
        </p:spPr>
      </p:pic>
    </p:spTree>
    <p:extLst>
      <p:ext uri="{BB962C8B-B14F-4D97-AF65-F5344CB8AC3E}">
        <p14:creationId xmlns:p14="http://schemas.microsoft.com/office/powerpoint/2010/main" val="3178360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19FFD-6D00-B830-22DA-E583E22F17A1}"/>
              </a:ext>
            </a:extLst>
          </p:cNvPr>
          <p:cNvSpPr>
            <a:spLocks noGrp="1"/>
          </p:cNvSpPr>
          <p:nvPr>
            <p:ph type="title"/>
          </p:nvPr>
        </p:nvSpPr>
        <p:spPr/>
        <p:txBody>
          <a:bodyPr/>
          <a:lstStyle/>
          <a:p>
            <a:r>
              <a:rPr lang="en-GB" dirty="0">
                <a:solidFill>
                  <a:schemeClr val="tx1"/>
                </a:solidFill>
                <a:effectLst/>
                <a:latin typeface="Helvetica" pitchFamily="2" charset="0"/>
              </a:rPr>
              <a:t>Weekly Count of Product Sales</a:t>
            </a:r>
            <a:br>
              <a:rPr lang="en-GB" dirty="0">
                <a:solidFill>
                  <a:srgbClr val="FFFFFF"/>
                </a:solidFill>
                <a:effectLst/>
                <a:latin typeface="Helvetica" pitchFamily="2" charset="0"/>
              </a:rPr>
            </a:br>
            <a:endParaRPr lang="en-US" dirty="0"/>
          </a:p>
        </p:txBody>
      </p:sp>
      <p:pic>
        <p:nvPicPr>
          <p:cNvPr id="5" name="Content Placeholder 4" descr="A graph with numbers and lines&#10;&#10;Description automatically generated">
            <a:extLst>
              <a:ext uri="{FF2B5EF4-FFF2-40B4-BE49-F238E27FC236}">
                <a16:creationId xmlns:a16="http://schemas.microsoft.com/office/drawing/2014/main" id="{45E75C19-A7F7-E107-8389-F7B8D5E4A1DB}"/>
              </a:ext>
            </a:extLst>
          </p:cNvPr>
          <p:cNvPicPr>
            <a:picLocks noGrp="1" noChangeAspect="1"/>
          </p:cNvPicPr>
          <p:nvPr>
            <p:ph idx="1"/>
          </p:nvPr>
        </p:nvPicPr>
        <p:blipFill>
          <a:blip r:embed="rId2"/>
          <a:stretch>
            <a:fillRect/>
          </a:stretch>
        </p:blipFill>
        <p:spPr>
          <a:xfrm>
            <a:off x="1219200" y="1154112"/>
            <a:ext cx="9753600" cy="3854450"/>
          </a:xfrm>
        </p:spPr>
      </p:pic>
    </p:spTree>
    <p:extLst>
      <p:ext uri="{BB962C8B-B14F-4D97-AF65-F5344CB8AC3E}">
        <p14:creationId xmlns:p14="http://schemas.microsoft.com/office/powerpoint/2010/main" val="2332091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21B18-CC4C-0077-D8EF-CF11C47F4708}"/>
              </a:ext>
            </a:extLst>
          </p:cNvPr>
          <p:cNvSpPr>
            <a:spLocks noGrp="1"/>
          </p:cNvSpPr>
          <p:nvPr>
            <p:ph type="title"/>
          </p:nvPr>
        </p:nvSpPr>
        <p:spPr/>
        <p:txBody>
          <a:bodyPr/>
          <a:lstStyle/>
          <a:p>
            <a:r>
              <a:rPr lang="en-GB" dirty="0">
                <a:solidFill>
                  <a:schemeClr val="tx1"/>
                </a:solidFill>
                <a:effectLst/>
                <a:latin typeface="Helvetica" pitchFamily="2" charset="0"/>
              </a:rPr>
              <a:t>Daily Count of Product Sales</a:t>
            </a:r>
            <a:br>
              <a:rPr lang="en-GB" dirty="0">
                <a:solidFill>
                  <a:srgbClr val="FFFFFF"/>
                </a:solidFill>
                <a:effectLst/>
                <a:latin typeface="Helvetica" pitchFamily="2" charset="0"/>
              </a:rPr>
            </a:br>
            <a:endParaRPr lang="en-US" dirty="0"/>
          </a:p>
        </p:txBody>
      </p:sp>
      <p:pic>
        <p:nvPicPr>
          <p:cNvPr id="5" name="Content Placeholder 4" descr="A graph of different colored rectangular shapes&#10;&#10;Description automatically generated with medium confidence">
            <a:extLst>
              <a:ext uri="{FF2B5EF4-FFF2-40B4-BE49-F238E27FC236}">
                <a16:creationId xmlns:a16="http://schemas.microsoft.com/office/drawing/2014/main" id="{206BB776-7606-7089-E981-54F3FBDD8759}"/>
              </a:ext>
            </a:extLst>
          </p:cNvPr>
          <p:cNvPicPr>
            <a:picLocks noGrp="1" noChangeAspect="1"/>
          </p:cNvPicPr>
          <p:nvPr>
            <p:ph idx="1"/>
          </p:nvPr>
        </p:nvPicPr>
        <p:blipFill>
          <a:blip r:embed="rId2"/>
          <a:stretch>
            <a:fillRect/>
          </a:stretch>
        </p:blipFill>
        <p:spPr>
          <a:xfrm>
            <a:off x="1219201" y="1943100"/>
            <a:ext cx="9493248" cy="3854450"/>
          </a:xfrm>
        </p:spPr>
      </p:pic>
    </p:spTree>
    <p:extLst>
      <p:ext uri="{BB962C8B-B14F-4D97-AF65-F5344CB8AC3E}">
        <p14:creationId xmlns:p14="http://schemas.microsoft.com/office/powerpoint/2010/main" val="1195869050"/>
      </p:ext>
    </p:extLst>
  </p:cSld>
  <p:clrMapOvr>
    <a:masterClrMapping/>
  </p:clrMapOvr>
</p:sld>
</file>

<file path=ppt/theme/theme1.xml><?xml version="1.0" encoding="utf-8"?>
<a:theme xmlns:a="http://schemas.openxmlformats.org/drawingml/2006/main" name="Streetscape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reetscapeVTI" id="{B20F88EA-96D0-4E96-9207-A1488DAC5867}" vid="{3F7E5CFE-E584-4E58-A75E-141AC45B1490}"/>
    </a:ext>
  </a:extLst>
</a:theme>
</file>

<file path=docProps/app.xml><?xml version="1.0" encoding="utf-8"?>
<Properties xmlns="http://schemas.openxmlformats.org/officeDocument/2006/extended-properties" xmlns:vt="http://schemas.openxmlformats.org/officeDocument/2006/docPropsVTypes">
  <TotalTime>80</TotalTime>
  <Words>1114</Words>
  <Application>Microsoft Macintosh PowerPoint</Application>
  <PresentationFormat>Widescreen</PresentationFormat>
  <Paragraphs>79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Consolas</vt:lpstr>
      <vt:lpstr>Franklin Gothic Heavy</vt:lpstr>
      <vt:lpstr>Helvetica</vt:lpstr>
      <vt:lpstr>Söhne</vt:lpstr>
      <vt:lpstr>StreetscapeVTI</vt:lpstr>
      <vt:lpstr>Grocery Store Market Basket Analysis Project </vt:lpstr>
      <vt:lpstr>CONTENTS </vt:lpstr>
      <vt:lpstr>Executive Summary </vt:lpstr>
      <vt:lpstr>Assumptions </vt:lpstr>
      <vt:lpstr>EDA: Yearly Count of Product Sales </vt:lpstr>
      <vt:lpstr>Quarterly Count of Product Sales </vt:lpstr>
      <vt:lpstr>Monthly Count of Product Sales </vt:lpstr>
      <vt:lpstr>Weekly Count of Product Sales </vt:lpstr>
      <vt:lpstr>Daily Count of Product Sales </vt:lpstr>
      <vt:lpstr>Yearly Share of Product Sales </vt:lpstr>
      <vt:lpstr>Overall Top 10 Products Sold </vt:lpstr>
      <vt:lpstr>Top 3 Products Sold in 2018 &amp; 2019 </vt:lpstr>
      <vt:lpstr>Top 3 Products Sold in 2020 </vt:lpstr>
      <vt:lpstr>Perishable Items </vt:lpstr>
      <vt:lpstr>Non-Perishable Items </vt:lpstr>
      <vt:lpstr>Insights</vt:lpstr>
      <vt:lpstr>Recommendations </vt:lpstr>
      <vt:lpstr>Market Basket Analysis KNIME Workflow </vt:lpstr>
      <vt:lpstr>Association Rule Parameters &amp; Rules </vt:lpstr>
      <vt:lpstr>Recommendation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Grocery Store Market Basket Analysis Project </dc:title>
  <dc:creator>Abdullah Al Khamyasi</dc:creator>
  <cp:lastModifiedBy>Abdullah Al Khamyasi</cp:lastModifiedBy>
  <cp:revision>2</cp:revision>
  <dcterms:created xsi:type="dcterms:W3CDTF">2023-11-15T11:53:32Z</dcterms:created>
  <dcterms:modified xsi:type="dcterms:W3CDTF">2023-11-15T13:14:00Z</dcterms:modified>
</cp:coreProperties>
</file>