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78" r:id="rId18"/>
    <p:sldId id="272" r:id="rId19"/>
    <p:sldId id="273" r:id="rId20"/>
    <p:sldId id="275" r:id="rId21"/>
    <p:sldId id="280" r:id="rId22"/>
    <p:sldId id="281" r:id="rId23"/>
    <p:sldId id="282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14"/>
  </p:normalViewPr>
  <p:slideViewPr>
    <p:cSldViewPr snapToGrid="0">
      <p:cViewPr varScale="1">
        <p:scale>
          <a:sx n="112" d="100"/>
          <a:sy n="112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6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12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88" r:id="rId7"/>
    <p:sldLayoutId id="2147483689" r:id="rId8"/>
    <p:sldLayoutId id="2147483690" r:id="rId9"/>
    <p:sldLayoutId id="2147483691" r:id="rId10"/>
    <p:sldLayoutId id="214748369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curved wall&#10;&#10;Description automatically generated with medium confidence">
            <a:extLst>
              <a:ext uri="{FF2B5EF4-FFF2-40B4-BE49-F238E27FC236}">
                <a16:creationId xmlns:a16="http://schemas.microsoft.com/office/drawing/2014/main" id="{22751306-2898-B63D-2FE5-29084AC1E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25000"/>
          <a:stretch/>
        </p:blipFill>
        <p:spPr>
          <a:xfrm>
            <a:off x="20" y="-5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40188-0CCD-6858-8CE6-061A27FD2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519" y="1265540"/>
            <a:ext cx="8853310" cy="1001907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rgbClr val="313131"/>
                </a:solidFill>
                <a:effectLst/>
                <a:latin typeface="Helvetica" pitchFamily="2" charset="0"/>
              </a:rPr>
              <a:t>Automobile RFM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E9CB6-EB87-BCD4-1600-BA0E62F4E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519" y="2552690"/>
            <a:ext cx="2983158" cy="87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Abdullah Al </a:t>
            </a:r>
            <a:r>
              <a:rPr lang="en-US" dirty="0" err="1">
                <a:solidFill>
                  <a:srgbClr val="FFFFFF"/>
                </a:solidFill>
              </a:rPr>
              <a:t>Khamyasi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2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481-0DBC-398E-861E-CE7F27B0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644525"/>
            <a:ext cx="9493249" cy="85725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Outliers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7" name="Content Placeholder 6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103A8FBB-35BF-842C-97A5-DC6F5E1FA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7" y="1073150"/>
            <a:ext cx="9493249" cy="4260850"/>
          </a:xfrm>
        </p:spPr>
      </p:pic>
    </p:spTree>
    <p:extLst>
      <p:ext uri="{BB962C8B-B14F-4D97-AF65-F5344CB8AC3E}">
        <p14:creationId xmlns:p14="http://schemas.microsoft.com/office/powerpoint/2010/main" val="93486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4019-149A-B8EF-70E9-FE0813D3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525145"/>
            <a:ext cx="9493249" cy="157797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Bivariate Analysis</a:t>
            </a:r>
            <a:b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Top 10 Countries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7" name="Content Placeholder 6" descr="A graph of blue bars&#10;&#10;Description automatically generated">
            <a:extLst>
              <a:ext uri="{FF2B5EF4-FFF2-40B4-BE49-F238E27FC236}">
                <a16:creationId xmlns:a16="http://schemas.microsoft.com/office/drawing/2014/main" id="{4999FC66-2C45-78E0-8BAC-5AD4BAF82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01775"/>
            <a:ext cx="9493249" cy="3854450"/>
          </a:xfrm>
        </p:spPr>
      </p:pic>
    </p:spTree>
    <p:extLst>
      <p:ext uri="{BB962C8B-B14F-4D97-AF65-F5344CB8AC3E}">
        <p14:creationId xmlns:p14="http://schemas.microsoft.com/office/powerpoint/2010/main" val="318817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9BB9-BBDE-369E-A365-4476C480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Quantity vs Sales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8" name="Content Placeholder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9B6A12E-E350-D6AC-3B2C-63814464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501775"/>
            <a:ext cx="9493248" cy="3854450"/>
          </a:xfrm>
        </p:spPr>
      </p:pic>
    </p:spTree>
    <p:extLst>
      <p:ext uri="{BB962C8B-B14F-4D97-AF65-F5344CB8AC3E}">
        <p14:creationId xmlns:p14="http://schemas.microsoft.com/office/powerpoint/2010/main" val="264082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03A5-6984-5D00-65D4-719E724A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MSRP vs Sales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6" name="Content Placeholder 5" descr="A colorful graph with lines&#10;&#10;Description automatically generated with medium confidence">
            <a:extLst>
              <a:ext uri="{FF2B5EF4-FFF2-40B4-BE49-F238E27FC236}">
                <a16:creationId xmlns:a16="http://schemas.microsoft.com/office/drawing/2014/main" id="{5C936A50-03AD-1CC2-C03B-762FE8283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762652"/>
            <a:ext cx="9493250" cy="3986983"/>
          </a:xfrm>
        </p:spPr>
      </p:pic>
    </p:spTree>
    <p:extLst>
      <p:ext uri="{BB962C8B-B14F-4D97-AF65-F5344CB8AC3E}">
        <p14:creationId xmlns:p14="http://schemas.microsoft.com/office/powerpoint/2010/main" val="156455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9CF3-DCA0-F8C9-093C-53D880CE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Status vs Sales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7A2CCA2-CD38-784B-83D3-3C7B764A6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01775"/>
            <a:ext cx="9493249" cy="3854450"/>
          </a:xfrm>
        </p:spPr>
      </p:pic>
    </p:spTree>
    <p:extLst>
      <p:ext uri="{BB962C8B-B14F-4D97-AF65-F5344CB8AC3E}">
        <p14:creationId xmlns:p14="http://schemas.microsoft.com/office/powerpoint/2010/main" val="317640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E118-934C-0576-1065-4AE34294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"/>
            <a:ext cx="9493249" cy="19431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Product Line vs Sales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7" name="Content Placeholder 6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13FFEE64-5824-C0A2-2181-79DD8D0FC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01774"/>
            <a:ext cx="9493249" cy="4137025"/>
          </a:xfrm>
        </p:spPr>
      </p:pic>
    </p:spTree>
    <p:extLst>
      <p:ext uri="{BB962C8B-B14F-4D97-AF65-F5344CB8AC3E}">
        <p14:creationId xmlns:p14="http://schemas.microsoft.com/office/powerpoint/2010/main" val="24256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39BD-54B6-97C1-8D65-2717AC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9493249" cy="1577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Deal Size vs Sales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AEE01FE-722B-867F-9221-14E920990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70149"/>
            <a:ext cx="9493248" cy="3937923"/>
          </a:xfrm>
        </p:spPr>
      </p:pic>
    </p:spTree>
    <p:extLst>
      <p:ext uri="{BB962C8B-B14F-4D97-AF65-F5344CB8AC3E}">
        <p14:creationId xmlns:p14="http://schemas.microsoft.com/office/powerpoint/2010/main" val="61817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D8A0-8109-362A-100D-BEDFDEA1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892174"/>
            <a:ext cx="9493249" cy="15779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F194-EB6C-F0DC-9AE8-95DF7B49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902971"/>
            <a:ext cx="9493250" cy="5627913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and Customer Overview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encompasses 298 orders.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 are categorized into 7 distinct lines.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customer base is spread across 71 cities in 19 countries, totalling 89 customers.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 types of deal sizes are observed in the transactions.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Trends and Distribution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Sales Data exhibits a right-skewed distribution, indicating that a majority of sales are clustered towards the lower end of the spectrum.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sales range between $1,000 and $4,000.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quantity distribution suggests that the orders are predominantly in bulk, with most ranging between 20 to 50 units.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Pricing and Order Patterns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right-skewed price distribution, most prices are on the lower end, with a maximum price of $250. The median price, where most orders are concentrated, is $95.55.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dynamics show a predominance of medium-sized deals, accounting for nearly half of all sales, followed by small-sized deals. Large deals are less frequent.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Outliers and Market Analysis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Box plots reveal outliers in Quantity Ordered, Price Each, and Sales.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USA emerges as the largest market, followed by Spain and France.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are higher in the 60-75 order quantity range.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and Sales Correlations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MSRP is correlated with increased sales.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sales are seen in the 'Disputed' status, which is concerning given its low percentage overall, indicating potential issues in order fulfilment or customer satisfaction.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Classic cars lead sales among product lines, followed by trucks and buses, with trains being the least popular.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Although large deal sizes record high sales values individually, the majority of total sales come from small and medium-sized deals.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6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F021-A17A-82AA-F008-44388E35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Recommendations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607B-52F8-6632-6F71-8BC36373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677952"/>
            <a:ext cx="9493250" cy="3854167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Inventory and Product Focus</a:t>
            </a:r>
            <a:r>
              <a:rPr lang="en-GB" b="0" i="0" dirty="0">
                <a:effectLst/>
                <a:latin typeface="Söhne"/>
              </a:rPr>
              <a:t>: Increase stock of top-sellers like classic cars, trucks, and buses, and re-evaluate the strategy for less popular items like trains.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Pricing Strategy</a:t>
            </a:r>
            <a:r>
              <a:rPr lang="en-GB" b="0" i="0" dirty="0">
                <a:effectLst/>
                <a:latin typeface="Söhne"/>
              </a:rPr>
              <a:t>: Address discrepancies between MSRP and actual prices and consider dynamic pricing to boost profits.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Customer Satisfaction</a:t>
            </a:r>
            <a:r>
              <a:rPr lang="en-GB" b="0" i="0" dirty="0">
                <a:effectLst/>
                <a:latin typeface="Söhne"/>
              </a:rPr>
              <a:t>: Resolve issues related to 'Disputed' orders and implement a feedback system to enhance customer relationships.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Market Expansion</a:t>
            </a:r>
            <a:r>
              <a:rPr lang="en-GB" b="0" i="0" dirty="0">
                <a:effectLst/>
                <a:latin typeface="Söhne"/>
              </a:rPr>
              <a:t>: Concentrate efforts in key markets like the USA, Spain, and France, and explore new markets for expansion.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Promotions for Bulk Orders</a:t>
            </a:r>
            <a:r>
              <a:rPr lang="en-GB" b="0" i="0" dirty="0">
                <a:effectLst/>
                <a:latin typeface="Söhne"/>
              </a:rPr>
              <a:t>: Introduce incentives for large quantity purchases and tailor promotions for different deal sizes.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Sales and Marketing Synergy</a:t>
            </a:r>
            <a:r>
              <a:rPr lang="en-GB" b="0" i="0" dirty="0">
                <a:effectLst/>
                <a:latin typeface="Söhne"/>
              </a:rPr>
              <a:t>: Align sales strategies with marketing efforts, especially targeting high-selling product lines.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Efficient Order Processing</a:t>
            </a:r>
            <a:r>
              <a:rPr lang="en-GB" b="0" i="0" dirty="0">
                <a:effectLst/>
                <a:latin typeface="Söhne"/>
              </a:rPr>
              <a:t>: Streamline order processing and logistics to reduce disputes and improve delivery times.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Data-Driven Insights</a:t>
            </a:r>
            <a:r>
              <a:rPr lang="en-GB" b="0" i="0" dirty="0">
                <a:effectLst/>
                <a:latin typeface="Söhne"/>
              </a:rPr>
              <a:t>: Continuously analyse sales data for informed decision-making and future trend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395957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D8D0-D55C-9BE3-2195-6C3B32D6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7" y="143922"/>
            <a:ext cx="9493249" cy="15779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RFM Analysis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6804-A7C9-E21A-9C07-24ABF2959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6" y="1197893"/>
            <a:ext cx="9493250" cy="27340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We utilized the </a:t>
            </a:r>
            <a:r>
              <a:rPr lang="en-GB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Knime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tool and focused on four columns: customer name, order number, order date, and sales.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• A new 'recency' column was created, calculated as "[max(order date) - order date)]", using 31st May 2020 as the last order date for reference.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The frequency of orders was inferred by counting the occurrences of each order number, considering repeated order numbers for different product codes.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For transactional value, we used the 'sales' column, aggregating sales amounts to form a new 'monetary' column.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We categorized recency, frequency, and monetary values into three bins - high, medium, and low - using percentile ranges (0, 0.25, 0.75, 1.00) for segmentation.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4481C86D-3F47-1EE4-92F0-E1A68FC3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35" y="3813474"/>
            <a:ext cx="5676585" cy="2645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FEB2A3-AFD9-54A5-CF29-20DACAD780E0}"/>
              </a:ext>
            </a:extLst>
          </p:cNvPr>
          <p:cNvSpPr txBox="1"/>
          <p:nvPr/>
        </p:nvSpPr>
        <p:spPr>
          <a:xfrm>
            <a:off x="6675120" y="4081969"/>
            <a:ext cx="389763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Loaded and filtered the </a:t>
            </a:r>
            <a:r>
              <a:rPr lang="en-GB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Sales_data.xlsx</a:t>
            </a:r>
            <a:r>
              <a:rPr lang="en-GB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for customer name, order number, order date, and sales.</a:t>
            </a:r>
          </a:p>
          <a:p>
            <a:pPr algn="l"/>
            <a:r>
              <a:rPr lang="en-GB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• Generated a new recency column and grouped data by customer name to calculate Recency, Monetary, and Frequency. </a:t>
            </a:r>
          </a:p>
          <a:p>
            <a:pPr algn="l"/>
            <a:r>
              <a:rPr lang="en-GB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Applied Auto </a:t>
            </a:r>
            <a:r>
              <a:rPr lang="en-GB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binner</a:t>
            </a:r>
            <a:r>
              <a:rPr lang="en-GB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classify these metrics into High, Medium, and Low bins. </a:t>
            </a:r>
          </a:p>
          <a:p>
            <a:pPr algn="l"/>
            <a:r>
              <a:rPr lang="en-GB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Compiled the result in an Excel sheet.</a:t>
            </a:r>
          </a:p>
          <a:p>
            <a:pPr algn="l"/>
            <a:br>
              <a:rPr lang="en-GB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GB" b="0" i="0" dirty="0">
              <a:solidFill>
                <a:srgbClr val="FFFFFF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3916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4365-34CE-3A83-17AD-79746B7C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itchFamily="2" charset="0"/>
              </a:rPr>
              <a:t>CONTENTS</a:t>
            </a:r>
            <a:br>
              <a:rPr lang="en-GB" dirty="0">
                <a:solidFill>
                  <a:srgbClr val="FAC013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F15D-A43C-F42D-AAB7-58DC0A01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effectLst/>
                <a:latin typeface="Helvetica" pitchFamily="2" charset="0"/>
              </a:rPr>
              <a:t>Executive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effectLst/>
                <a:latin typeface="Helvetica" pitchFamily="2" charset="0"/>
              </a:rPr>
              <a:t>Exploratory Analysis &amp;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313131"/>
                </a:solidFill>
                <a:effectLst/>
                <a:latin typeface="Helvetica" pitchFamily="2" charset="0"/>
              </a:rPr>
              <a:t>RFM Analysis</a:t>
            </a:r>
            <a:endParaRPr lang="en-US" dirty="0">
              <a:solidFill>
                <a:srgbClr val="313131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13131"/>
                </a:solidFill>
                <a:latin typeface="Helvetica" pitchFamily="2" charset="0"/>
              </a:rPr>
              <a:t>Recommendations</a:t>
            </a:r>
          </a:p>
          <a:p>
            <a:pPr marL="0" indent="0">
              <a:buNone/>
            </a:pPr>
            <a:endParaRPr lang="en-GB" dirty="0">
              <a:solidFill>
                <a:srgbClr val="31313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8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A3AE-D790-BCDF-4166-8661D8EE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Best Customers 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C7CF59-2790-1896-7D36-109EB851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  <p:pic>
        <p:nvPicPr>
          <p:cNvPr id="12" name="Picture 11" descr="A table of numbers and a few black text&#10;&#10;Description automatically generated with medium confidence">
            <a:extLst>
              <a:ext uri="{FF2B5EF4-FFF2-40B4-BE49-F238E27FC236}">
                <a16:creationId xmlns:a16="http://schemas.microsoft.com/office/drawing/2014/main" id="{D8C6FF03-3756-096B-9A6A-9DCBF11F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3999"/>
            <a:ext cx="9753600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4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C0FB-DB36-28D1-8A2B-F95D55C2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411797"/>
            <a:ext cx="9493249" cy="1577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Loyal Customers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FE1DF02-49A8-1D30-0594-06DD193FE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334770"/>
            <a:ext cx="9399270" cy="4380230"/>
          </a:xfrm>
        </p:spPr>
      </p:pic>
    </p:spTree>
    <p:extLst>
      <p:ext uri="{BB962C8B-B14F-4D97-AF65-F5344CB8AC3E}">
        <p14:creationId xmlns:p14="http://schemas.microsoft.com/office/powerpoint/2010/main" val="319481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2DC7-0261-803C-8234-CF01F83F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526097"/>
            <a:ext cx="9493249" cy="1577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Customers about to Churn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19450C2-61BD-BE19-C26F-A0761E8B7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89368"/>
            <a:ext cx="9493249" cy="4357052"/>
          </a:xfrm>
        </p:spPr>
      </p:pic>
    </p:spTree>
    <p:extLst>
      <p:ext uri="{BB962C8B-B14F-4D97-AF65-F5344CB8AC3E}">
        <p14:creationId xmlns:p14="http://schemas.microsoft.com/office/powerpoint/2010/main" val="210881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DB57-1EDF-B1DF-198F-9AEF1D0B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0805"/>
            <a:ext cx="9493249" cy="1577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Lost Customers</a:t>
            </a:r>
            <a:br>
              <a:rPr lang="en-GB" dirty="0">
                <a:solidFill>
                  <a:srgbClr val="F38337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95E2B98-D83A-B99E-CD20-5C750DD73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344178"/>
            <a:ext cx="9493250" cy="4119361"/>
          </a:xfrm>
        </p:spPr>
      </p:pic>
    </p:spTree>
    <p:extLst>
      <p:ext uri="{BB962C8B-B14F-4D97-AF65-F5344CB8AC3E}">
        <p14:creationId xmlns:p14="http://schemas.microsoft.com/office/powerpoint/2010/main" val="340179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DE2-5AB9-AA68-D579-BB0210F8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Recommendations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A6F4-451E-BAE8-9AA6-68BEA101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38514"/>
            <a:ext cx="9493250" cy="5056596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GB" sz="4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Engagement &amp; Appreciation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Regularly engage with these customers through personalized communication and exclusive offers. Consider implementing a loyalty program or rewards for continued patronage.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 &amp; Improvement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Actively seek their feedback on products and services. This group's insights can be invaluable for improving offerings and customer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Upselling &amp; Cross-selling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Introduce them to premium products or services and provide personalized recommendations based on their purchase history.</a:t>
            </a:r>
          </a:p>
          <a:p>
            <a:pPr marL="0" indent="0" algn="l">
              <a:buNone/>
            </a:pPr>
            <a:r>
              <a:rPr lang="en-GB" sz="4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Loyal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Recognition &amp; Rewards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Acknowledge their loyalty with special discounts, early access to new products, or exclusive events. This recognition fosters a deeper emotional connection with the brand.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Consistent Quality &amp; Service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Ensure they consistently receive high-quality products and exceptional customer service to maintain their loyalty.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Referral Incentives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Encourage them to refer friends or family by offering referral bonuses or rewards, leveraging their satisfaction to attract new customers.</a:t>
            </a:r>
          </a:p>
          <a:p>
            <a:pPr marL="0" indent="0" algn="l">
              <a:buNone/>
            </a:pPr>
            <a:r>
              <a:rPr lang="en-GB" sz="4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 About to Churn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Re-engagement Strategies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Reach out with special offers, reminders of the value they find in your products, or personalized messages to rekindle their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 Pain Points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Identify any issues or challenges they might have faced and address them promptly. Surveys or direct communication can be effective in understanding their concerns.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Incentives for Continued Business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Offer incentives or loyalty points for their next purchase to encourage them to stay.</a:t>
            </a:r>
          </a:p>
          <a:p>
            <a:pPr marL="0" indent="0" algn="l">
              <a:buNone/>
            </a:pPr>
            <a:r>
              <a:rPr lang="en-GB" sz="4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Lost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Win-back Campaigns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Implement targeted campaigns with attractive offers or new product announcements that might appeal to their previous interests.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Reasons for Churning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Conduct exit interviews or surveys to understand why they left. This information is crucial for improving your offerings and reducing future churn.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 the Door Open</a:t>
            </a:r>
            <a:r>
              <a:rPr lang="en-GB" sz="3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Even if they have left, maintain a line of communication through newsletters or updates, keeping them informed and making it easy for them to return.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4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2C69A-6597-574D-E8EE-A33F5E70E757}"/>
              </a:ext>
            </a:extLst>
          </p:cNvPr>
          <p:cNvSpPr txBox="1"/>
          <p:nvPr/>
        </p:nvSpPr>
        <p:spPr>
          <a:xfrm>
            <a:off x="5609771" y="3105834"/>
            <a:ext cx="97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0345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B2A1-5F91-1140-1E41-3C017722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itchFamily="2" charset="0"/>
              </a:rPr>
              <a:t>Executive Summary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199E-DE9E-4A7A-2B5D-012FCBC0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01422"/>
            <a:ext cx="9493250" cy="4670777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Background: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automotive parts manufacturer has compiled transaction data over a three-year period. Lacking an in-house data science team, they have engaged our services to derive meaningful insights from this data.</a:t>
            </a: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GB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Overview: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dataset comprises 2,747 entries across 20 columns, with a diverse range of data types including datetime64, float64, int64, and object. The dataset is comprehensive, with no missing values, and provides a detailed view of customer purchasing </a:t>
            </a:r>
            <a:r>
              <a:rPr lang="en-GB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various categories. The company's product lines encompass a wide range, including classic cars, motorcycles, planes, trains, ships, buses, trucks, and vintage cars.</a:t>
            </a:r>
          </a:p>
          <a:p>
            <a:pPr marL="0" indent="0" algn="l">
              <a:buNone/>
            </a:pPr>
            <a:endParaRPr lang="en-GB" b="0" i="0" dirty="0">
              <a:solidFill>
                <a:srgbClr val="FFFFFF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87B4-979B-5675-4F28-D3E7CA1A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40C1-3404-58AC-5DEB-8FF2D6B2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43100"/>
            <a:ext cx="9493250" cy="4229099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GB" sz="5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Data Points:</a:t>
            </a:r>
            <a:endParaRPr lang="en-GB" sz="5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5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Information:</a:t>
            </a:r>
            <a:r>
              <a:rPr lang="en-GB" sz="5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Each transaction is uniquely identified by an ORDERNUMBER. An order may contain multiple entries with different product codes.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5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5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and Product Details:</a:t>
            </a:r>
            <a:r>
              <a:rPr lang="en-GB" sz="5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dataset records detailed customer information and product specifics like price, quantity, product code, and sales figures for each customer.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5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5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Pricing Analysis:</a:t>
            </a:r>
            <a:r>
              <a:rPr lang="en-GB" sz="5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notable observation is the discrepancy between the Manufacturer's Suggested Retail Price (MSRP) and the actual price of each item, indicating inconsistencies in pricing strategies.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5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5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  <a:r>
              <a:rPr lang="en-GB" sz="5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data provides a comprehensive snapshot of the company's sales operations and customer engagement over the past three years. It reveals the diversity of the company's product line and highlights the need for a closer examination of pricing strategies, given the observed inconsistencies with MSRP. Our analysis aims to uncover deeper insights into customer behaviour, sales trends, and areas for operational improvement.</a:t>
            </a:r>
          </a:p>
          <a:p>
            <a:pPr marL="0" indent="0" algn="l">
              <a:buNone/>
            </a:pPr>
            <a:br>
              <a:rPr lang="en-GB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GB" b="0" i="0" dirty="0">
              <a:solidFill>
                <a:srgbClr val="FFFFFF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GB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5E487-959D-AD84-0D1B-04033A7B4B91}"/>
              </a:ext>
            </a:extLst>
          </p:cNvPr>
          <p:cNvSpPr txBox="1">
            <a:spLocks/>
          </p:cNvSpPr>
          <p:nvPr/>
        </p:nvSpPr>
        <p:spPr>
          <a:xfrm>
            <a:off x="1219199" y="685801"/>
            <a:ext cx="9493249" cy="1257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Executive Summary</a:t>
            </a:r>
            <a:br>
              <a:rPr lang="en-GB" dirty="0">
                <a:solidFill>
                  <a:srgbClr val="FFFFFF"/>
                </a:solidFill>
                <a:latin typeface="Helvetica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3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F48C-8F77-5AFC-ACC0-4F5D2EF9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42" y="37918"/>
            <a:ext cx="9493249" cy="196233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EDA</a:t>
            </a:r>
            <a:r>
              <a:rPr lang="ar-SA" sz="1600" dirty="0">
                <a:solidFill>
                  <a:schemeClr val="tx1"/>
                </a:solidFill>
              </a:rPr>
              <a:t>:</a:t>
            </a:r>
            <a:br>
              <a:rPr lang="en-GB" sz="1600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r>
              <a:rPr lang="en-GB" sz="1600" dirty="0">
                <a:solidFill>
                  <a:schemeClr val="tx1"/>
                </a:solidFill>
                <a:effectLst/>
                <a:latin typeface="Helvetica" pitchFamily="2" charset="0"/>
              </a:rPr>
              <a:t>Univariate Analysis </a:t>
            </a:r>
            <a:br>
              <a:rPr lang="en-GB" sz="1600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r>
              <a:rPr lang="en-GB" sz="1600" dirty="0">
                <a:solidFill>
                  <a:schemeClr val="tx1"/>
                </a:solidFill>
                <a:effectLst/>
                <a:latin typeface="Helvetica" pitchFamily="2" charset="0"/>
              </a:rPr>
              <a:t>Data</a:t>
            </a:r>
            <a:b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F50741-E555-0D35-568E-BBDF8AD0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542" y="1596572"/>
            <a:ext cx="10072916" cy="4686300"/>
          </a:xfrm>
        </p:spPr>
      </p:pic>
    </p:spTree>
    <p:extLst>
      <p:ext uri="{BB962C8B-B14F-4D97-AF65-F5344CB8AC3E}">
        <p14:creationId xmlns:p14="http://schemas.microsoft.com/office/powerpoint/2010/main" val="16950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C7AF-003C-9896-D8EE-00F428EB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Sales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7" name="Content Placeholder 6" descr="A graph of sales&#10;&#10;Description automatically generated">
            <a:extLst>
              <a:ext uri="{FF2B5EF4-FFF2-40B4-BE49-F238E27FC236}">
                <a16:creationId xmlns:a16="http://schemas.microsoft.com/office/drawing/2014/main" id="{9E9AFA3F-093C-41C6-1DA1-67973B67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676400"/>
            <a:ext cx="9493250" cy="4088365"/>
          </a:xfrm>
        </p:spPr>
      </p:pic>
    </p:spTree>
    <p:extLst>
      <p:ext uri="{BB962C8B-B14F-4D97-AF65-F5344CB8AC3E}">
        <p14:creationId xmlns:p14="http://schemas.microsoft.com/office/powerpoint/2010/main" val="417350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DC68-7288-134C-E9E6-14F96B53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Quantity</a:t>
            </a:r>
            <a:br>
              <a:rPr lang="en-GB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7" name="Content Placeholder 6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4DC64B20-8E64-1076-99FA-7E1977E06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43100"/>
            <a:ext cx="9493250" cy="3861955"/>
          </a:xfrm>
        </p:spPr>
      </p:pic>
    </p:spTree>
    <p:extLst>
      <p:ext uri="{BB962C8B-B14F-4D97-AF65-F5344CB8AC3E}">
        <p14:creationId xmlns:p14="http://schemas.microsoft.com/office/powerpoint/2010/main" val="317836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645F-FA11-3A8D-B156-56866E50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760"/>
            <a:ext cx="9493249" cy="61722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Price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A graph of blue bars&#10;&#10;Description automatically generated">
            <a:extLst>
              <a:ext uri="{FF2B5EF4-FFF2-40B4-BE49-F238E27FC236}">
                <a16:creationId xmlns:a16="http://schemas.microsoft.com/office/drawing/2014/main" id="{7CB84FBD-309E-7EC0-4AFF-488E3D1F1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620982"/>
            <a:ext cx="9493250" cy="3758711"/>
          </a:xfrm>
        </p:spPr>
      </p:pic>
    </p:spTree>
    <p:extLst>
      <p:ext uri="{BB962C8B-B14F-4D97-AF65-F5344CB8AC3E}">
        <p14:creationId xmlns:p14="http://schemas.microsoft.com/office/powerpoint/2010/main" val="233209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1B18-CC4C-0077-D8EF-CF11C47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54330"/>
            <a:ext cx="9493249" cy="8001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ffectLst/>
                <a:latin typeface="Helvetica" pitchFamily="2" charset="0"/>
              </a:rPr>
              <a:t>Deal Size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7CD3A130-B191-1EC0-E919-1598F9480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580176"/>
            <a:ext cx="9493250" cy="3933933"/>
          </a:xfrm>
        </p:spPr>
      </p:pic>
    </p:spTree>
    <p:extLst>
      <p:ext uri="{BB962C8B-B14F-4D97-AF65-F5344CB8AC3E}">
        <p14:creationId xmlns:p14="http://schemas.microsoft.com/office/powerpoint/2010/main" val="1195869050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1368</Words>
  <Application>Microsoft Macintosh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Franklin Gothic Heavy</vt:lpstr>
      <vt:lpstr>Helvetica</vt:lpstr>
      <vt:lpstr>Söhne</vt:lpstr>
      <vt:lpstr>StreetscapeVTI</vt:lpstr>
      <vt:lpstr>Automobile RFM Analysis Project</vt:lpstr>
      <vt:lpstr>CONTENTS </vt:lpstr>
      <vt:lpstr>Executive Summary </vt:lpstr>
      <vt:lpstr> </vt:lpstr>
      <vt:lpstr>EDA: Univariate Analysis  Data </vt:lpstr>
      <vt:lpstr>Sales </vt:lpstr>
      <vt:lpstr>Quantity </vt:lpstr>
      <vt:lpstr>Price</vt:lpstr>
      <vt:lpstr>Deal Size</vt:lpstr>
      <vt:lpstr>Outliers </vt:lpstr>
      <vt:lpstr>Bivariate Analysis Top 10 Countries </vt:lpstr>
      <vt:lpstr>Quantity vs Sales </vt:lpstr>
      <vt:lpstr>MSRP vs Sales </vt:lpstr>
      <vt:lpstr>Status vs Sales </vt:lpstr>
      <vt:lpstr>Product Line vs Sales </vt:lpstr>
      <vt:lpstr>Deal Size vs Sales</vt:lpstr>
      <vt:lpstr>Insights</vt:lpstr>
      <vt:lpstr>Recommendations </vt:lpstr>
      <vt:lpstr>RFM Analysis </vt:lpstr>
      <vt:lpstr>Best Customers  </vt:lpstr>
      <vt:lpstr>Loyal Customers</vt:lpstr>
      <vt:lpstr>Customers about to Churn</vt:lpstr>
      <vt:lpstr>Lost Customers 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Store Market Basket Analysis Project </dc:title>
  <dc:creator>Abdullah Al Khamyasi</dc:creator>
  <cp:lastModifiedBy>Abdullah Al Khamyasi</cp:lastModifiedBy>
  <cp:revision>3</cp:revision>
  <dcterms:created xsi:type="dcterms:W3CDTF">2023-11-15T11:53:32Z</dcterms:created>
  <dcterms:modified xsi:type="dcterms:W3CDTF">2023-11-16T10:50:59Z</dcterms:modified>
</cp:coreProperties>
</file>