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92" r:id="rId5"/>
    <p:sldId id="288" r:id="rId6"/>
    <p:sldId id="275" r:id="rId7"/>
    <p:sldId id="276" r:id="rId8"/>
    <p:sldId id="279" r:id="rId9"/>
    <p:sldId id="295" r:id="rId10"/>
    <p:sldId id="300" r:id="rId11"/>
    <p:sldId id="301" r:id="rId12"/>
    <p:sldId id="302" r:id="rId13"/>
    <p:sldId id="304" r:id="rId14"/>
    <p:sldId id="303" r:id="rId15"/>
    <p:sldId id="296" r:id="rId16"/>
    <p:sldId id="28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12"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6" autoAdjust="0"/>
    <p:restoredTop sz="95634"/>
  </p:normalViewPr>
  <p:slideViewPr>
    <p:cSldViewPr snapToGrid="0" showGuides="1">
      <p:cViewPr varScale="1">
        <p:scale>
          <a:sx n="61" d="100"/>
          <a:sy n="61" d="100"/>
        </p:scale>
        <p:origin x="804" y="76"/>
      </p:cViewPr>
      <p:guideLst>
        <p:guide orient="horz" pos="1512"/>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8/27/2024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8/27/2024</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10</a:t>
            </a:fld>
            <a:endParaRPr lang="en-US" altLang="zh-CN" dirty="0"/>
          </a:p>
        </p:txBody>
      </p:sp>
    </p:spTree>
    <p:extLst>
      <p:ext uri="{BB962C8B-B14F-4D97-AF65-F5344CB8AC3E}">
        <p14:creationId xmlns:p14="http://schemas.microsoft.com/office/powerpoint/2010/main" val="3962295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11</a:t>
            </a:fld>
            <a:endParaRPr lang="en-US" altLang="zh-CN" dirty="0"/>
          </a:p>
        </p:txBody>
      </p:sp>
    </p:spTree>
    <p:extLst>
      <p:ext uri="{BB962C8B-B14F-4D97-AF65-F5344CB8AC3E}">
        <p14:creationId xmlns:p14="http://schemas.microsoft.com/office/powerpoint/2010/main" val="1748811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12</a:t>
            </a:fld>
            <a:endParaRPr lang="en-US" altLang="zh-CN" noProof="0" dirty="0"/>
          </a:p>
        </p:txBody>
      </p:sp>
    </p:spTree>
    <p:extLst>
      <p:ext uri="{BB962C8B-B14F-4D97-AF65-F5344CB8AC3E}">
        <p14:creationId xmlns:p14="http://schemas.microsoft.com/office/powerpoint/2010/main" val="1274362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13</a:t>
            </a:fld>
            <a:endParaRPr lang="en-US" altLang="zh-CN" noProof="0" dirty="0"/>
          </a:p>
        </p:txBody>
      </p:sp>
    </p:spTree>
    <p:extLst>
      <p:ext uri="{BB962C8B-B14F-4D97-AF65-F5344CB8AC3E}">
        <p14:creationId xmlns:p14="http://schemas.microsoft.com/office/powerpoint/2010/main" val="3077670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2979302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914374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3235818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5</a:t>
            </a:fld>
            <a:endParaRPr lang="en-US" altLang="zh-CN" dirty="0"/>
          </a:p>
        </p:txBody>
      </p:sp>
    </p:spTree>
    <p:extLst>
      <p:ext uri="{BB962C8B-B14F-4D97-AF65-F5344CB8AC3E}">
        <p14:creationId xmlns:p14="http://schemas.microsoft.com/office/powerpoint/2010/main" val="2880906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6</a:t>
            </a:fld>
            <a:endParaRPr lang="en-US" altLang="zh-CN" dirty="0"/>
          </a:p>
        </p:txBody>
      </p:sp>
    </p:spTree>
    <p:extLst>
      <p:ext uri="{BB962C8B-B14F-4D97-AF65-F5344CB8AC3E}">
        <p14:creationId xmlns:p14="http://schemas.microsoft.com/office/powerpoint/2010/main" val="2424331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7</a:t>
            </a:fld>
            <a:endParaRPr lang="en-US" altLang="zh-CN" dirty="0"/>
          </a:p>
        </p:txBody>
      </p:sp>
    </p:spTree>
    <p:extLst>
      <p:ext uri="{BB962C8B-B14F-4D97-AF65-F5344CB8AC3E}">
        <p14:creationId xmlns:p14="http://schemas.microsoft.com/office/powerpoint/2010/main" val="4126404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8</a:t>
            </a:fld>
            <a:endParaRPr lang="en-US" altLang="zh-CN" dirty="0"/>
          </a:p>
        </p:txBody>
      </p:sp>
    </p:spTree>
    <p:extLst>
      <p:ext uri="{BB962C8B-B14F-4D97-AF65-F5344CB8AC3E}">
        <p14:creationId xmlns:p14="http://schemas.microsoft.com/office/powerpoint/2010/main" val="997925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9</a:t>
            </a:fld>
            <a:endParaRPr lang="en-US" altLang="zh-CN" dirty="0"/>
          </a:p>
        </p:txBody>
      </p:sp>
    </p:spTree>
    <p:extLst>
      <p:ext uri="{BB962C8B-B14F-4D97-AF65-F5344CB8AC3E}">
        <p14:creationId xmlns:p14="http://schemas.microsoft.com/office/powerpoint/2010/main" val="959760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031419" y="117179"/>
            <a:ext cx="10340171" cy="1165645"/>
          </a:xfrm>
        </p:spPr>
        <p:txBody>
          <a:bodyPr/>
          <a:lstStyle/>
          <a:p>
            <a:br>
              <a:rPr lang="en-US" altLang="zh-CN" sz="4000" dirty="0"/>
            </a:br>
            <a:r>
              <a:rPr lang="en-US" altLang="zh-CN" sz="4000" dirty="0"/>
              <a:t>Casualties of Accidents </a:t>
            </a:r>
            <a:r>
              <a:rPr lang="en-US" sz="4000" dirty="0"/>
              <a:t>- Time Series Forecasting</a:t>
            </a:r>
            <a:br>
              <a:rPr lang="en-US" sz="4000" dirty="0"/>
            </a:br>
            <a:endParaRPr lang="en-US" sz="4000" dirty="0"/>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675857" y="3816217"/>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8" name="Picture Placeholder 7">
            <a:extLst>
              <a:ext uri="{FF2B5EF4-FFF2-40B4-BE49-F238E27FC236}">
                <a16:creationId xmlns:a16="http://schemas.microsoft.com/office/drawing/2014/main" id="{9BCEB49E-13BA-22F2-3E67-780EF7D471D1}"/>
              </a:ext>
            </a:extLst>
          </p:cNvPr>
          <p:cNvPicPr>
            <a:picLocks noGrp="1" noChangeAspect="1"/>
          </p:cNvPicPr>
          <p:nvPr>
            <p:ph type="pic" sz="quarter" idx="47"/>
          </p:nvPr>
        </p:nvPicPr>
        <p:blipFill>
          <a:blip r:embed="rId3"/>
          <a:srcRect l="17389" r="17389"/>
          <a:stretch>
            <a:fillRect/>
          </a:stretch>
        </p:blipFill>
        <p:spPr>
          <a:xfrm>
            <a:off x="433338" y="1190210"/>
            <a:ext cx="5557159" cy="5346442"/>
          </a:xfrm>
        </p:spPr>
      </p:pic>
      <p:pic>
        <p:nvPicPr>
          <p:cNvPr id="13" name="Picture 12">
            <a:extLst>
              <a:ext uri="{FF2B5EF4-FFF2-40B4-BE49-F238E27FC236}">
                <a16:creationId xmlns:a16="http://schemas.microsoft.com/office/drawing/2014/main" id="{3541F163-8F0D-8454-4E40-6FA6CB2E9883}"/>
              </a:ext>
            </a:extLst>
          </p:cNvPr>
          <p:cNvPicPr>
            <a:picLocks noChangeAspect="1"/>
          </p:cNvPicPr>
          <p:nvPr/>
        </p:nvPicPr>
        <p:blipFill>
          <a:blip r:embed="rId4">
            <a:duotone>
              <a:schemeClr val="accent2">
                <a:shade val="45000"/>
                <a:satMod val="135000"/>
              </a:schemeClr>
              <a:prstClr val="white"/>
            </a:duotone>
            <a:extLst>
              <a:ext uri="{BEBA8EAE-BF5A-486C-A8C5-ECC9F3942E4B}">
                <a14:imgProps xmlns:a14="http://schemas.microsoft.com/office/drawing/2010/main">
                  <a14:imgLayer r:embed="rId5">
                    <a14:imgEffect>
                      <a14:artisticCrisscrossEtching trans="100000" pressure="32"/>
                    </a14:imgEffect>
                    <a14:imgEffect>
                      <a14:saturation sat="66000"/>
                    </a14:imgEffect>
                  </a14:imgLayer>
                </a14:imgProps>
              </a:ext>
            </a:extLst>
          </a:blip>
          <a:stretch>
            <a:fillRect/>
          </a:stretch>
        </p:blipFill>
        <p:spPr>
          <a:xfrm>
            <a:off x="6671439" y="1853272"/>
            <a:ext cx="5087223" cy="3151456"/>
          </a:xfrm>
          <a:prstGeom prst="rect">
            <a:avLst/>
          </a:prstGeom>
          <a:ln>
            <a:noFill/>
          </a:ln>
          <a:effectLst>
            <a:outerShdw sx="1000" sy="1000" algn="ctr" rotWithShape="0">
              <a:schemeClr val="bg1">
                <a:alpha val="0"/>
              </a:schemeClr>
            </a:outerShdw>
            <a:reflection blurRad="1270000" stA="0" endPos="65000" dist="50800" dir="5400000" sy="-100000" algn="bl" rotWithShape="0"/>
            <a:softEdge rad="635000"/>
          </a:effectLst>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1801906" y="277106"/>
            <a:ext cx="8588188" cy="1300683"/>
          </a:xfrm>
        </p:spPr>
        <p:txBody>
          <a:bodyPr/>
          <a:lstStyle/>
          <a:p>
            <a:pPr algn="ctr"/>
            <a:r>
              <a:rPr lang="en-US" sz="4000" dirty="0"/>
              <a:t>Model Development and Evaluation</a:t>
            </a:r>
            <a:br>
              <a:rPr lang="en-US" sz="4000" dirty="0"/>
            </a:br>
            <a:br>
              <a:rPr lang="en-US" sz="4000" dirty="0"/>
            </a:br>
            <a:r>
              <a:rPr lang="en-US" sz="4000" dirty="0"/>
              <a:t>GRU</a:t>
            </a:r>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294967295"/>
          </p:nvPr>
        </p:nvSpPr>
        <p:spPr>
          <a:xfrm>
            <a:off x="11733213" y="6218238"/>
            <a:ext cx="458787" cy="365125"/>
          </a:xfrm>
        </p:spPr>
        <p:txBody>
          <a:bodyPr/>
          <a:lstStyle/>
          <a:p>
            <a:fld id="{47FEACEE-25B4-4A2D-B147-27296E36371D}" type="slidenum">
              <a:rPr lang="en-US" altLang="zh-CN" smtClean="0"/>
              <a:pPr/>
              <a:t>10</a:t>
            </a:fld>
            <a:endParaRPr lang="en-US" altLang="zh-CN" dirty="0"/>
          </a:p>
        </p:txBody>
      </p:sp>
      <p:pic>
        <p:nvPicPr>
          <p:cNvPr id="3" name="Picture 2">
            <a:extLst>
              <a:ext uri="{FF2B5EF4-FFF2-40B4-BE49-F238E27FC236}">
                <a16:creationId xmlns:a16="http://schemas.microsoft.com/office/drawing/2014/main" id="{18961074-093A-DD8B-7B64-4B546604E857}"/>
              </a:ext>
            </a:extLst>
          </p:cNvPr>
          <p:cNvPicPr>
            <a:picLocks noChangeAspect="1"/>
          </p:cNvPicPr>
          <p:nvPr/>
        </p:nvPicPr>
        <p:blipFill>
          <a:blip r:embed="rId3"/>
          <a:stretch>
            <a:fillRect/>
          </a:stretch>
        </p:blipFill>
        <p:spPr>
          <a:xfrm>
            <a:off x="2453513" y="1931092"/>
            <a:ext cx="7284973" cy="4649802"/>
          </a:xfrm>
          <a:prstGeom prst="rect">
            <a:avLst/>
          </a:prstGeom>
        </p:spPr>
      </p:pic>
    </p:spTree>
    <p:extLst>
      <p:ext uri="{BB962C8B-B14F-4D97-AF65-F5344CB8AC3E}">
        <p14:creationId xmlns:p14="http://schemas.microsoft.com/office/powerpoint/2010/main" val="4257770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1801906" y="277106"/>
            <a:ext cx="8588188" cy="1300683"/>
          </a:xfrm>
        </p:spPr>
        <p:txBody>
          <a:bodyPr/>
          <a:lstStyle/>
          <a:p>
            <a:pPr algn="ctr"/>
            <a:r>
              <a:rPr lang="en-US" sz="4000"/>
              <a:t>Model Development and Evaluation</a:t>
            </a:r>
            <a:br>
              <a:rPr lang="en-US" sz="4000"/>
            </a:br>
            <a:br>
              <a:rPr lang="en-US" sz="4000"/>
            </a:br>
            <a:r>
              <a:rPr lang="en-US" sz="4000"/>
              <a:t>GRU</a:t>
            </a:r>
            <a:endParaRPr lang="en-US" sz="4000" dirty="0"/>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294967295"/>
          </p:nvPr>
        </p:nvSpPr>
        <p:spPr>
          <a:xfrm>
            <a:off x="11733213" y="6218238"/>
            <a:ext cx="458787" cy="365125"/>
          </a:xfrm>
        </p:spPr>
        <p:txBody>
          <a:bodyPr/>
          <a:lstStyle/>
          <a:p>
            <a:fld id="{47FEACEE-25B4-4A2D-B147-27296E36371D}" type="slidenum">
              <a:rPr lang="en-US" altLang="zh-CN" smtClean="0"/>
              <a:pPr/>
              <a:t>11</a:t>
            </a:fld>
            <a:endParaRPr lang="en-US" altLang="zh-CN" dirty="0"/>
          </a:p>
        </p:txBody>
      </p:sp>
      <p:pic>
        <p:nvPicPr>
          <p:cNvPr id="3" name="Picture 2">
            <a:extLst>
              <a:ext uri="{FF2B5EF4-FFF2-40B4-BE49-F238E27FC236}">
                <a16:creationId xmlns:a16="http://schemas.microsoft.com/office/drawing/2014/main" id="{44A19D06-6E01-7A54-524F-E078BC7C5719}"/>
              </a:ext>
            </a:extLst>
          </p:cNvPr>
          <p:cNvPicPr>
            <a:picLocks noChangeAspect="1"/>
          </p:cNvPicPr>
          <p:nvPr/>
        </p:nvPicPr>
        <p:blipFill>
          <a:blip r:embed="rId3"/>
          <a:stretch>
            <a:fillRect/>
          </a:stretch>
        </p:blipFill>
        <p:spPr>
          <a:xfrm>
            <a:off x="2818241" y="1787653"/>
            <a:ext cx="6555517" cy="4299940"/>
          </a:xfrm>
          <a:prstGeom prst="rect">
            <a:avLst/>
          </a:prstGeom>
        </p:spPr>
      </p:pic>
    </p:spTree>
    <p:extLst>
      <p:ext uri="{BB962C8B-B14F-4D97-AF65-F5344CB8AC3E}">
        <p14:creationId xmlns:p14="http://schemas.microsoft.com/office/powerpoint/2010/main" val="4003409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495300" y="934940"/>
            <a:ext cx="9823998" cy="1325563"/>
          </a:xfrm>
        </p:spPr>
        <p:txBody>
          <a:bodyPr/>
          <a:lstStyle/>
          <a:p>
            <a:r>
              <a:rPr lang="en-US" dirty="0"/>
              <a:t>Conclusion</a:t>
            </a:r>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495300" y="2485920"/>
            <a:ext cx="5884339" cy="2883139"/>
          </a:xfrm>
        </p:spPr>
        <p:txBody>
          <a:bodyPr/>
          <a:lstStyle/>
          <a:p>
            <a:pPr algn="just"/>
            <a:r>
              <a:rPr lang="en-US" altLang="zh-CN" sz="2000" dirty="0"/>
              <a:t>In conclusion, our Road Accidents project has successfully developed a predictive model that estimates the number of casualties for the upcoming days using historical data on accident dates and casualty figures. By leveraging this model, we can anticipate future casualty numbers with greater accuracy, providing valuable insights for traffic safety authorities and policymakers.</a:t>
            </a:r>
            <a:endParaRPr lang="en-US" dirty="0"/>
          </a:p>
        </p:txBody>
      </p:sp>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0"/>
          </p:nvPr>
        </p:nvSpPr>
        <p:spPr/>
        <p:txBody>
          <a:bodyPr/>
          <a:lstStyle/>
          <a:p>
            <a:fld id="{47FEACEE-25B4-4A2D-B147-27296E36371D}" type="slidenum">
              <a:rPr lang="en-US" altLang="zh-CN" smtClean="0"/>
              <a:pPr/>
              <a:t>12</a:t>
            </a:fld>
            <a:endParaRPr lang="en-US" altLang="zh-CN" dirty="0"/>
          </a:p>
        </p:txBody>
      </p:sp>
      <p:sp>
        <p:nvSpPr>
          <p:cNvPr id="3" name="Picture Placeholder 2">
            <a:extLst>
              <a:ext uri="{FF2B5EF4-FFF2-40B4-BE49-F238E27FC236}">
                <a16:creationId xmlns:a16="http://schemas.microsoft.com/office/drawing/2014/main" id="{B140E470-17C9-4D22-C872-5FEC751CCCC0}"/>
              </a:ext>
            </a:extLst>
          </p:cNvPr>
          <p:cNvSpPr>
            <a:spLocks noGrp="1"/>
          </p:cNvSpPr>
          <p:nvPr>
            <p:ph type="pic" sz="quarter" idx="48"/>
          </p:nvPr>
        </p:nvSpPr>
        <p:spPr/>
        <p:txBody>
          <a:bodyPr/>
          <a:lstStyle/>
          <a:p>
            <a:endParaRPr lang="ar-SA"/>
          </a:p>
        </p:txBody>
      </p:sp>
    </p:spTree>
    <p:extLst>
      <p:ext uri="{BB962C8B-B14F-4D97-AF65-F5344CB8AC3E}">
        <p14:creationId xmlns:p14="http://schemas.microsoft.com/office/powerpoint/2010/main" val="4043151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5352985" y="2441515"/>
            <a:ext cx="5737259" cy="1065830"/>
          </a:xfrm>
        </p:spPr>
        <p:txBody>
          <a:bodyPr/>
          <a:lstStyle/>
          <a:p>
            <a:r>
              <a:rPr lang="en-US" sz="7200" dirty="0"/>
              <a:t>Thank you</a:t>
            </a:r>
          </a:p>
        </p:txBody>
      </p:sp>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3" cstate="print">
            <a:extLst>
              <a:ext uri="{28A0092B-C50C-407E-A947-70E740481C1C}">
                <a14:useLocalDpi xmlns:a14="http://schemas.microsoft.com/office/drawing/2010/main"/>
              </a:ext>
            </a:extLst>
          </a:blip>
          <a:srcRect/>
          <a:stretch/>
        </p:blipFill>
        <p:spPr/>
      </p:pic>
      <p:sp>
        <p:nvSpPr>
          <p:cNvPr id="3" name="Picture Placeholder 2">
            <a:extLst>
              <a:ext uri="{FF2B5EF4-FFF2-40B4-BE49-F238E27FC236}">
                <a16:creationId xmlns:a16="http://schemas.microsoft.com/office/drawing/2014/main" id="{F0FC30C6-53CB-F11E-E6D3-BEFFC752B217}"/>
              </a:ext>
            </a:extLst>
          </p:cNvPr>
          <p:cNvSpPr>
            <a:spLocks noGrp="1"/>
          </p:cNvSpPr>
          <p:nvPr>
            <p:ph type="pic" sz="quarter" idx="48"/>
          </p:nvPr>
        </p:nvSpPr>
        <p:spPr/>
        <p:txBody>
          <a:bodyPr/>
          <a:lstStyle/>
          <a:p>
            <a:endParaRPr lang="ar-SA"/>
          </a:p>
        </p:txBody>
      </p:sp>
      <p:sp>
        <p:nvSpPr>
          <p:cNvPr id="5" name="Picture Placeholder 4">
            <a:extLst>
              <a:ext uri="{FF2B5EF4-FFF2-40B4-BE49-F238E27FC236}">
                <a16:creationId xmlns:a16="http://schemas.microsoft.com/office/drawing/2014/main" id="{58372C45-69A3-A127-3772-CD14ECEB32C4}"/>
              </a:ext>
            </a:extLst>
          </p:cNvPr>
          <p:cNvSpPr>
            <a:spLocks noGrp="1"/>
          </p:cNvSpPr>
          <p:nvPr>
            <p:ph type="pic" sz="quarter" idx="50"/>
          </p:nvPr>
        </p:nvSpPr>
        <p:spPr/>
        <p:txBody>
          <a:bodyPr/>
          <a:lstStyle/>
          <a:p>
            <a:endParaRPr lang="ar-SA"/>
          </a:p>
        </p:txBody>
      </p:sp>
      <p:sp>
        <p:nvSpPr>
          <p:cNvPr id="7" name="Picture Placeholder 6">
            <a:extLst>
              <a:ext uri="{FF2B5EF4-FFF2-40B4-BE49-F238E27FC236}">
                <a16:creationId xmlns:a16="http://schemas.microsoft.com/office/drawing/2014/main" id="{BA8FE4DB-F439-00C3-1449-22E557B1750A}"/>
              </a:ext>
            </a:extLst>
          </p:cNvPr>
          <p:cNvSpPr>
            <a:spLocks noGrp="1"/>
          </p:cNvSpPr>
          <p:nvPr>
            <p:ph type="pic" sz="quarter" idx="49"/>
          </p:nvPr>
        </p:nvSpPr>
        <p:spPr/>
        <p:txBody>
          <a:bodyPr/>
          <a:lstStyle/>
          <a:p>
            <a:endParaRPr lang="ar-SA"/>
          </a:p>
        </p:txBody>
      </p:sp>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495300" y="1074737"/>
            <a:ext cx="9823998" cy="1325563"/>
          </a:xfrm>
        </p:spPr>
        <p:txBody>
          <a:bodyPr/>
          <a:lstStyle/>
          <a:p>
            <a:r>
              <a:rPr lang="en-US" altLang="zh-CN" sz="5400" dirty="0"/>
              <a:t>Team Members</a:t>
            </a:r>
            <a:endParaRPr lang="en-US" sz="5400"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495300" y="2571802"/>
            <a:ext cx="4959822" cy="2007158"/>
          </a:xfrm>
        </p:spPr>
        <p:txBody>
          <a:bodyPr/>
          <a:lstStyle/>
          <a:p>
            <a:r>
              <a:rPr lang="en-US" altLang="zh-CN" sz="4400" dirty="0"/>
              <a:t>Abdullah </a:t>
            </a:r>
            <a:r>
              <a:rPr lang="en-US" altLang="zh-CN" sz="4400" dirty="0" err="1"/>
              <a:t>Alowais</a:t>
            </a:r>
            <a:r>
              <a:rPr lang="en-US" altLang="zh-CN" sz="4400" dirty="0"/>
              <a:t> </a:t>
            </a:r>
          </a:p>
          <a:p>
            <a:r>
              <a:rPr lang="en-US" altLang="zh-CN" sz="4400" dirty="0"/>
              <a:t>Maryam Jathmi</a:t>
            </a:r>
          </a:p>
          <a:p>
            <a:r>
              <a:rPr lang="en-US" altLang="zh-CN" sz="4400" dirty="0" err="1"/>
              <a:t>Reshoof</a:t>
            </a:r>
            <a:r>
              <a:rPr lang="en-US" altLang="zh-CN" sz="4400" dirty="0"/>
              <a:t> </a:t>
            </a:r>
            <a:r>
              <a:rPr lang="en-US" altLang="zh-CN" sz="4400" dirty="0" err="1"/>
              <a:t>Alzweaid</a:t>
            </a:r>
            <a:endParaRPr lang="en-US" altLang="zh-CN" sz="4400" dirty="0"/>
          </a:p>
          <a:p>
            <a:endParaRPr lang="en-US" dirty="0"/>
          </a:p>
        </p:txBody>
      </p:sp>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0"/>
          </p:nvPr>
        </p:nvSpPr>
        <p:spPr/>
        <p:txBody>
          <a:bodyPr/>
          <a:lstStyle/>
          <a:p>
            <a:fld id="{47FEACEE-25B4-4A2D-B147-27296E36371D}" type="slidenum">
              <a:rPr lang="en-US" altLang="zh-CN" smtClean="0"/>
              <a:pPr/>
              <a:t>2</a:t>
            </a:fld>
            <a:endParaRPr lang="en-US" altLang="zh-CN" dirty="0"/>
          </a:p>
        </p:txBody>
      </p:sp>
      <p:sp>
        <p:nvSpPr>
          <p:cNvPr id="3" name="Picture Placeholder 2">
            <a:extLst>
              <a:ext uri="{FF2B5EF4-FFF2-40B4-BE49-F238E27FC236}">
                <a16:creationId xmlns:a16="http://schemas.microsoft.com/office/drawing/2014/main" id="{B75398D2-B4B4-D9B7-7BD8-7705902E959E}"/>
              </a:ext>
            </a:extLst>
          </p:cNvPr>
          <p:cNvSpPr>
            <a:spLocks noGrp="1"/>
          </p:cNvSpPr>
          <p:nvPr>
            <p:ph type="pic" sz="quarter" idx="48"/>
          </p:nvPr>
        </p:nvSpPr>
        <p:spPr/>
        <p:txBody>
          <a:bodyPr/>
          <a:lstStyle/>
          <a:p>
            <a:endParaRPr lang="ar-SA"/>
          </a:p>
        </p:txBody>
      </p:sp>
    </p:spTree>
    <p:extLst>
      <p:ext uri="{BB962C8B-B14F-4D97-AF65-F5344CB8AC3E}">
        <p14:creationId xmlns:p14="http://schemas.microsoft.com/office/powerpoint/2010/main" val="4157533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a:xfrm>
            <a:off x="502200" y="2400300"/>
            <a:ext cx="4253399" cy="1740114"/>
          </a:xfrm>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a:xfrm>
            <a:off x="8402801" y="933950"/>
            <a:ext cx="1904890" cy="1562100"/>
          </a:xfrm>
        </p:spPr>
        <p:txBody>
          <a:bodyPr/>
          <a:lstStyle/>
          <a:p>
            <a:r>
              <a:rPr lang="en-US" dirty="0"/>
              <a:t>Problem Identification</a:t>
            </a:r>
          </a:p>
          <a:p>
            <a:endParaRPr lang="en-US" dirty="0"/>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a:noFill/>
        </p:spPr>
        <p:txBody>
          <a:bodyPr/>
          <a:lstStyle/>
          <a:p>
            <a:r>
              <a:rPr lang="en-US" dirty="0"/>
              <a:t>Conclusion</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a:xfrm>
            <a:off x="7337220" y="2875438"/>
            <a:ext cx="1904890" cy="1107124"/>
          </a:xfrm>
        </p:spPr>
        <p:txBody>
          <a:bodyPr/>
          <a:lstStyle/>
          <a:p>
            <a:r>
              <a:rPr lang="en-US" dirty="0"/>
              <a:t>Model Development and Evaluation</a:t>
            </a:r>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3</a:t>
            </a:fld>
            <a:endParaRPr lang="en-US" altLang="zh-CN" dirty="0"/>
          </a:p>
        </p:txBody>
      </p:sp>
    </p:spTree>
    <p:extLst>
      <p:ext uri="{BB962C8B-B14F-4D97-AF65-F5344CB8AC3E}">
        <p14:creationId xmlns:p14="http://schemas.microsoft.com/office/powerpoint/2010/main" val="2775535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495300" y="501054"/>
            <a:ext cx="5117162" cy="1325563"/>
          </a:xfrm>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484632" y="2103438"/>
            <a:ext cx="7621414" cy="1325562"/>
          </a:xfrm>
        </p:spPr>
        <p:txBody>
          <a:bodyPr/>
          <a:lstStyle/>
          <a:p>
            <a:r>
              <a:rPr lang="en-US" sz="2000" dirty="0"/>
              <a:t>The aspect of this project takes a detailed look into road accident between 2005 – 2018 which includes but not limited to potential casualties due to road accidents.</a:t>
            </a:r>
          </a:p>
          <a:p>
            <a:endParaRPr lang="en-US" sz="2000" dirty="0"/>
          </a:p>
          <a:p>
            <a:r>
              <a:rPr lang="en-US" sz="2000" dirty="0"/>
              <a:t>The aim of this part is to forecast the number of casualties due to road accidents based on the available dataset, also this project entails experimenting on the RNN, LSTM,  GRU.</a:t>
            </a:r>
          </a:p>
          <a:p>
            <a:endParaRPr lang="en-US" dirty="0"/>
          </a:p>
          <a:p>
            <a:endParaRPr lang="en-US" dirty="0"/>
          </a:p>
        </p:txBody>
      </p:sp>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8654798" y="1826617"/>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4</a:t>
            </a:fld>
            <a:endParaRPr lang="en-US" altLang="zh-CN" dirty="0"/>
          </a:p>
        </p:txBody>
      </p:sp>
    </p:spTree>
    <p:extLst>
      <p:ext uri="{BB962C8B-B14F-4D97-AF65-F5344CB8AC3E}">
        <p14:creationId xmlns:p14="http://schemas.microsoft.com/office/powerpoint/2010/main" val="77554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p:txBody>
          <a:bodyPr/>
          <a:lstStyle/>
          <a:p>
            <a:r>
              <a:rPr lang="en-US" dirty="0"/>
              <a:t>Problem Identification</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5</a:t>
            </a:fld>
            <a:endParaRPr lang="en-US" altLang="zh-CN" dirty="0"/>
          </a:p>
        </p:txBody>
      </p:sp>
      <p:sp>
        <p:nvSpPr>
          <p:cNvPr id="9" name="TextBox 8">
            <a:extLst>
              <a:ext uri="{FF2B5EF4-FFF2-40B4-BE49-F238E27FC236}">
                <a16:creationId xmlns:a16="http://schemas.microsoft.com/office/drawing/2014/main" id="{2FF275B1-CAF3-F246-1496-BE46D051E949}"/>
              </a:ext>
            </a:extLst>
          </p:cNvPr>
          <p:cNvSpPr txBox="1"/>
          <p:nvPr/>
        </p:nvSpPr>
        <p:spPr>
          <a:xfrm>
            <a:off x="581709" y="2140536"/>
            <a:ext cx="9234644" cy="1631216"/>
          </a:xfrm>
          <a:prstGeom prst="rect">
            <a:avLst/>
          </a:prstGeom>
          <a:noFill/>
        </p:spPr>
        <p:txBody>
          <a:bodyPr wrap="square">
            <a:spAutoFit/>
          </a:bodyPr>
          <a:lstStyle/>
          <a:p>
            <a:pPr algn="just"/>
            <a:r>
              <a:rPr lang="en-US" sz="2000" dirty="0"/>
              <a:t>The high rate of casualties due to road accidents has become a significant concern, with devastating impacts on individuals, families, and communities. This project aims to address this pressing issue by leveraging time series forecasting techniques to model and predict the number of casualties stemming from road accidents.</a:t>
            </a:r>
          </a:p>
        </p:txBody>
      </p:sp>
    </p:spTree>
    <p:extLst>
      <p:ext uri="{BB962C8B-B14F-4D97-AF65-F5344CB8AC3E}">
        <p14:creationId xmlns:p14="http://schemas.microsoft.com/office/powerpoint/2010/main" val="1246021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1801906" y="277106"/>
            <a:ext cx="8588188" cy="1300683"/>
          </a:xfrm>
        </p:spPr>
        <p:txBody>
          <a:bodyPr/>
          <a:lstStyle/>
          <a:p>
            <a:pPr algn="ctr"/>
            <a:r>
              <a:rPr lang="en-US" sz="4000" dirty="0"/>
              <a:t>Model Development and Evaluation</a:t>
            </a:r>
            <a:br>
              <a:rPr lang="en-US" sz="4000" dirty="0"/>
            </a:br>
            <a:br>
              <a:rPr lang="en-US" sz="4000" dirty="0"/>
            </a:br>
            <a:r>
              <a:rPr lang="en-US" sz="4000" dirty="0"/>
              <a:t>LSTM</a:t>
            </a:r>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294967295"/>
          </p:nvPr>
        </p:nvSpPr>
        <p:spPr>
          <a:xfrm>
            <a:off x="11733213" y="6218238"/>
            <a:ext cx="458787" cy="365125"/>
          </a:xfrm>
        </p:spPr>
        <p:txBody>
          <a:bodyPr/>
          <a:lstStyle/>
          <a:p>
            <a:fld id="{47FEACEE-25B4-4A2D-B147-27296E36371D}" type="slidenum">
              <a:rPr lang="en-US" altLang="zh-CN" smtClean="0"/>
              <a:pPr/>
              <a:t>6</a:t>
            </a:fld>
            <a:endParaRPr lang="en-US" altLang="zh-CN" dirty="0"/>
          </a:p>
        </p:txBody>
      </p:sp>
      <p:pic>
        <p:nvPicPr>
          <p:cNvPr id="208" name="Picture 207">
            <a:extLst>
              <a:ext uri="{FF2B5EF4-FFF2-40B4-BE49-F238E27FC236}">
                <a16:creationId xmlns:a16="http://schemas.microsoft.com/office/drawing/2014/main" id="{141CE5BD-74A3-374C-E54D-58AA953CF5BC}"/>
              </a:ext>
            </a:extLst>
          </p:cNvPr>
          <p:cNvPicPr>
            <a:picLocks noChangeAspect="1"/>
          </p:cNvPicPr>
          <p:nvPr/>
        </p:nvPicPr>
        <p:blipFill>
          <a:blip r:embed="rId3"/>
          <a:stretch>
            <a:fillRect/>
          </a:stretch>
        </p:blipFill>
        <p:spPr>
          <a:xfrm>
            <a:off x="2213524" y="1999862"/>
            <a:ext cx="7911211" cy="4400938"/>
          </a:xfrm>
          <a:prstGeom prst="rect">
            <a:avLst/>
          </a:prstGeom>
        </p:spPr>
      </p:pic>
    </p:spTree>
    <p:extLst>
      <p:ext uri="{BB962C8B-B14F-4D97-AF65-F5344CB8AC3E}">
        <p14:creationId xmlns:p14="http://schemas.microsoft.com/office/powerpoint/2010/main" val="2519727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294967295"/>
          </p:nvPr>
        </p:nvSpPr>
        <p:spPr>
          <a:xfrm>
            <a:off x="11733213" y="6218238"/>
            <a:ext cx="458787" cy="365125"/>
          </a:xfrm>
        </p:spPr>
        <p:txBody>
          <a:bodyPr/>
          <a:lstStyle/>
          <a:p>
            <a:fld id="{47FEACEE-25B4-4A2D-B147-27296E36371D}" type="slidenum">
              <a:rPr lang="en-US" altLang="zh-CN" smtClean="0"/>
              <a:pPr/>
              <a:t>7</a:t>
            </a:fld>
            <a:endParaRPr lang="en-US" altLang="zh-CN" dirty="0"/>
          </a:p>
        </p:txBody>
      </p:sp>
      <p:pic>
        <p:nvPicPr>
          <p:cNvPr id="2" name="Picture 1">
            <a:extLst>
              <a:ext uri="{FF2B5EF4-FFF2-40B4-BE49-F238E27FC236}">
                <a16:creationId xmlns:a16="http://schemas.microsoft.com/office/drawing/2014/main" id="{74D8B0A8-1994-3C60-7145-A092074CB431}"/>
              </a:ext>
            </a:extLst>
          </p:cNvPr>
          <p:cNvPicPr>
            <a:picLocks noChangeAspect="1"/>
          </p:cNvPicPr>
          <p:nvPr/>
        </p:nvPicPr>
        <p:blipFill>
          <a:blip r:embed="rId3"/>
          <a:stretch>
            <a:fillRect/>
          </a:stretch>
        </p:blipFill>
        <p:spPr>
          <a:xfrm>
            <a:off x="2262770" y="1881649"/>
            <a:ext cx="7136576" cy="4519151"/>
          </a:xfrm>
          <a:prstGeom prst="rect">
            <a:avLst/>
          </a:prstGeom>
        </p:spPr>
      </p:pic>
      <p:sp>
        <p:nvSpPr>
          <p:cNvPr id="12" name="Title 7">
            <a:extLst>
              <a:ext uri="{FF2B5EF4-FFF2-40B4-BE49-F238E27FC236}">
                <a16:creationId xmlns:a16="http://schemas.microsoft.com/office/drawing/2014/main" id="{614B6BB8-60DC-F6D2-DC0F-0D503207730B}"/>
              </a:ext>
            </a:extLst>
          </p:cNvPr>
          <p:cNvSpPr txBox="1">
            <a:spLocks/>
          </p:cNvSpPr>
          <p:nvPr/>
        </p:nvSpPr>
        <p:spPr>
          <a:xfrm>
            <a:off x="1801906" y="277106"/>
            <a:ext cx="8588188" cy="13006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algn="ctr"/>
            <a:r>
              <a:rPr lang="en-US" sz="4000"/>
              <a:t>Model Development and Evaluation</a:t>
            </a:r>
            <a:br>
              <a:rPr lang="en-US" sz="4000"/>
            </a:br>
            <a:br>
              <a:rPr lang="en-US" sz="4000"/>
            </a:br>
            <a:r>
              <a:rPr lang="en-US" sz="4000"/>
              <a:t>LSTM</a:t>
            </a:r>
            <a:endParaRPr lang="en-US" sz="4000" dirty="0"/>
          </a:p>
        </p:txBody>
      </p:sp>
    </p:spTree>
    <p:extLst>
      <p:ext uri="{BB962C8B-B14F-4D97-AF65-F5344CB8AC3E}">
        <p14:creationId xmlns:p14="http://schemas.microsoft.com/office/powerpoint/2010/main" val="2927368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1801906" y="340168"/>
            <a:ext cx="8588188" cy="1300683"/>
          </a:xfrm>
        </p:spPr>
        <p:txBody>
          <a:bodyPr/>
          <a:lstStyle/>
          <a:p>
            <a:pPr algn="ctr"/>
            <a:r>
              <a:rPr lang="en-US" sz="4000" dirty="0"/>
              <a:t>Model Development and Evaluation</a:t>
            </a:r>
            <a:br>
              <a:rPr lang="en-US" sz="4000" dirty="0"/>
            </a:br>
            <a:br>
              <a:rPr lang="en-US" sz="4000" dirty="0"/>
            </a:br>
            <a:r>
              <a:rPr lang="en-US" sz="4000" dirty="0"/>
              <a:t>LSTM</a:t>
            </a:r>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294967295"/>
          </p:nvPr>
        </p:nvSpPr>
        <p:spPr>
          <a:xfrm>
            <a:off x="11733213" y="6218238"/>
            <a:ext cx="458787" cy="365125"/>
          </a:xfrm>
        </p:spPr>
        <p:txBody>
          <a:bodyPr/>
          <a:lstStyle/>
          <a:p>
            <a:fld id="{47FEACEE-25B4-4A2D-B147-27296E36371D}" type="slidenum">
              <a:rPr lang="en-US" altLang="zh-CN" smtClean="0"/>
              <a:pPr/>
              <a:t>8</a:t>
            </a:fld>
            <a:endParaRPr lang="en-US" altLang="zh-CN" dirty="0"/>
          </a:p>
        </p:txBody>
      </p:sp>
      <p:pic>
        <p:nvPicPr>
          <p:cNvPr id="2" name="Picture 1">
            <a:extLst>
              <a:ext uri="{FF2B5EF4-FFF2-40B4-BE49-F238E27FC236}">
                <a16:creationId xmlns:a16="http://schemas.microsoft.com/office/drawing/2014/main" id="{3DD175A1-120A-F964-A047-D0FE2D103494}"/>
              </a:ext>
            </a:extLst>
          </p:cNvPr>
          <p:cNvPicPr>
            <a:picLocks noChangeAspect="1"/>
          </p:cNvPicPr>
          <p:nvPr/>
        </p:nvPicPr>
        <p:blipFill>
          <a:blip r:embed="rId3"/>
          <a:stretch>
            <a:fillRect/>
          </a:stretch>
        </p:blipFill>
        <p:spPr>
          <a:xfrm>
            <a:off x="2817845" y="1866123"/>
            <a:ext cx="6410131" cy="4534677"/>
          </a:xfrm>
          <a:prstGeom prst="rect">
            <a:avLst/>
          </a:prstGeom>
        </p:spPr>
      </p:pic>
    </p:spTree>
    <p:extLst>
      <p:ext uri="{BB962C8B-B14F-4D97-AF65-F5344CB8AC3E}">
        <p14:creationId xmlns:p14="http://schemas.microsoft.com/office/powerpoint/2010/main" val="473760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1801906" y="277106"/>
            <a:ext cx="8588188" cy="1300683"/>
          </a:xfrm>
        </p:spPr>
        <p:txBody>
          <a:bodyPr/>
          <a:lstStyle/>
          <a:p>
            <a:pPr algn="ctr"/>
            <a:r>
              <a:rPr lang="en-US" sz="4000" dirty="0"/>
              <a:t>Model Development and Evaluation</a:t>
            </a:r>
            <a:br>
              <a:rPr lang="en-US" sz="4000" dirty="0"/>
            </a:br>
            <a:br>
              <a:rPr lang="en-US" sz="4000" dirty="0"/>
            </a:br>
            <a:r>
              <a:rPr lang="en-US" sz="4000" dirty="0"/>
              <a:t>GRU</a:t>
            </a:r>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294967295"/>
          </p:nvPr>
        </p:nvSpPr>
        <p:spPr>
          <a:xfrm>
            <a:off x="11733213" y="6218238"/>
            <a:ext cx="458787" cy="365125"/>
          </a:xfrm>
        </p:spPr>
        <p:txBody>
          <a:bodyPr/>
          <a:lstStyle/>
          <a:p>
            <a:fld id="{47FEACEE-25B4-4A2D-B147-27296E36371D}" type="slidenum">
              <a:rPr lang="en-US" altLang="zh-CN" smtClean="0"/>
              <a:pPr/>
              <a:t>9</a:t>
            </a:fld>
            <a:endParaRPr lang="en-US" altLang="zh-CN" dirty="0"/>
          </a:p>
        </p:txBody>
      </p:sp>
      <p:pic>
        <p:nvPicPr>
          <p:cNvPr id="4" name="Picture 3">
            <a:extLst>
              <a:ext uri="{FF2B5EF4-FFF2-40B4-BE49-F238E27FC236}">
                <a16:creationId xmlns:a16="http://schemas.microsoft.com/office/drawing/2014/main" id="{006925ED-174F-3C3A-C43D-171354B5D890}"/>
              </a:ext>
            </a:extLst>
          </p:cNvPr>
          <p:cNvPicPr>
            <a:picLocks noChangeAspect="1"/>
          </p:cNvPicPr>
          <p:nvPr/>
        </p:nvPicPr>
        <p:blipFill>
          <a:blip r:embed="rId3"/>
          <a:stretch>
            <a:fillRect/>
          </a:stretch>
        </p:blipFill>
        <p:spPr>
          <a:xfrm>
            <a:off x="2148107" y="2028794"/>
            <a:ext cx="8063735" cy="4049485"/>
          </a:xfrm>
          <a:prstGeom prst="rect">
            <a:avLst/>
          </a:prstGeom>
        </p:spPr>
      </p:pic>
    </p:spTree>
    <p:extLst>
      <p:ext uri="{BB962C8B-B14F-4D97-AF65-F5344CB8AC3E}">
        <p14:creationId xmlns:p14="http://schemas.microsoft.com/office/powerpoint/2010/main" val="789680667"/>
      </p:ext>
    </p:extLst>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AD9BE2-6B3D-4616-B044-300A8177DE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515263-A3DE-4193-B6AA-5C449C94519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1699</TotalTime>
  <Words>273</Words>
  <Application>Microsoft Office PowerPoint</Application>
  <PresentationFormat>Widescreen</PresentationFormat>
  <Paragraphs>49</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等线</vt:lpstr>
      <vt:lpstr>Abadi</vt:lpstr>
      <vt:lpstr>Arial</vt:lpstr>
      <vt:lpstr>Calibri</vt:lpstr>
      <vt:lpstr>Posterama Text Black</vt:lpstr>
      <vt:lpstr>Posterama Text SemiBold</vt:lpstr>
      <vt:lpstr>Custom​​</vt:lpstr>
      <vt:lpstr> Casualties of Accidents - Time Series Forecasting </vt:lpstr>
      <vt:lpstr>Team Members</vt:lpstr>
      <vt:lpstr>Agenda</vt:lpstr>
      <vt:lpstr>Introduction</vt:lpstr>
      <vt:lpstr>Problem Identification</vt:lpstr>
      <vt:lpstr>Model Development and Evaluation  LSTM</vt:lpstr>
      <vt:lpstr>PowerPoint Presentation</vt:lpstr>
      <vt:lpstr>Model Development and Evaluation  LSTM</vt:lpstr>
      <vt:lpstr>Model Development and Evaluation  GRU</vt:lpstr>
      <vt:lpstr>Model Development and Evaluation  GRU</vt:lpstr>
      <vt:lpstr>Model Development and Evaluation  GRU</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غلا يحي جذمي</dc:creator>
  <cp:lastModifiedBy>Reshoof Musaed Abdulaziz Alzweaid</cp:lastModifiedBy>
  <cp:revision>4</cp:revision>
  <dcterms:created xsi:type="dcterms:W3CDTF">2024-08-26T05:02:02Z</dcterms:created>
  <dcterms:modified xsi:type="dcterms:W3CDTF">2024-08-27T09:49:39Z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