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103"/>
    <a:srgbClr val="C4380A"/>
    <a:srgbClr val="AD2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660"/>
  </p:normalViewPr>
  <p:slideViewPr>
    <p:cSldViewPr snapToGrid="0">
      <p:cViewPr varScale="1">
        <p:scale>
          <a:sx n="57" d="100"/>
          <a:sy n="57" d="100"/>
        </p:scale>
        <p:origin x="7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32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50843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83736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06386F-FE85-43B5-B4FC-17F0975954F8}"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8670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06386F-FE85-43B5-B4FC-17F0975954F8}"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4D30E-A12C-4742-9643-67826A617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06386F-FE85-43B5-B4FC-17F0975954F8}"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9333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06386F-FE85-43B5-B4FC-17F0975954F8}"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209703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06386F-FE85-43B5-B4FC-17F0975954F8}"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66420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06386F-FE85-43B5-B4FC-17F0975954F8}" type="datetimeFigureOut">
              <a:rPr lang="en-US" smtClean="0"/>
              <a:t>11/17/2021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11501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06386F-FE85-43B5-B4FC-17F0975954F8}" type="datetimeFigureOut">
              <a:rPr lang="en-US" smtClean="0"/>
              <a:t>11/17/2021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14D30E-A12C-4742-9643-67826A617BC6}" type="slidenum">
              <a:rPr lang="en-US" smtClean="0"/>
              <a:t>‹#›</a:t>
            </a:fld>
            <a:endParaRPr lang="en-US"/>
          </a:p>
        </p:txBody>
      </p:sp>
    </p:spTree>
    <p:extLst>
      <p:ext uri="{BB962C8B-B14F-4D97-AF65-F5344CB8AC3E}">
        <p14:creationId xmlns:p14="http://schemas.microsoft.com/office/powerpoint/2010/main" val="423153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06386F-FE85-43B5-B4FC-17F0975954F8}"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14D30E-A12C-4742-9643-67826A617BC6}" type="slidenum">
              <a:rPr lang="en-US" smtClean="0"/>
              <a:t>‹#›</a:t>
            </a:fld>
            <a:endParaRPr lang="en-US"/>
          </a:p>
        </p:txBody>
      </p:sp>
    </p:spTree>
    <p:extLst>
      <p:ext uri="{BB962C8B-B14F-4D97-AF65-F5344CB8AC3E}">
        <p14:creationId xmlns:p14="http://schemas.microsoft.com/office/powerpoint/2010/main" val="379414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06386F-FE85-43B5-B4FC-17F0975954F8}" type="datetimeFigureOut">
              <a:rPr lang="en-US" smtClean="0"/>
              <a:t>11/17/2021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14D30E-A12C-4742-9643-67826A617B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1916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Fake Job Predictor</a:t>
            </a:r>
            <a:r>
              <a:rPr lang="en-US" dirty="0"/>
              <a:t/>
            </a:r>
            <a:br>
              <a:rPr lang="en-US" dirty="0"/>
            </a:br>
            <a:endParaRPr lang="en-US" sz="4000" dirty="0"/>
          </a:p>
        </p:txBody>
      </p:sp>
      <p:sp>
        <p:nvSpPr>
          <p:cNvPr id="3" name="Subtitle 2"/>
          <p:cNvSpPr>
            <a:spLocks noGrp="1"/>
          </p:cNvSpPr>
          <p:nvPr>
            <p:ph type="subTitle" idx="1"/>
          </p:nvPr>
        </p:nvSpPr>
        <p:spPr/>
        <p:txBody>
          <a:bodyPr>
            <a:normAutofit/>
          </a:bodyPr>
          <a:lstStyle/>
          <a:p>
            <a:pPr algn="l"/>
            <a:r>
              <a:rPr lang="en-US" dirty="0" smtClean="0"/>
              <a:t>Name Abdullah Alqahtani</a:t>
            </a:r>
            <a:endParaRPr lang="en-US" dirty="0" smtClean="0"/>
          </a:p>
          <a:p>
            <a:pPr algn="l"/>
            <a:r>
              <a:rPr lang="en-US" dirty="0" smtClean="0"/>
              <a:t>Email a.m.q.5@Hotmail.com</a:t>
            </a:r>
            <a:endParaRPr lang="en-US" dirty="0" smtClean="0"/>
          </a:p>
          <a:p>
            <a:pPr algn="l"/>
            <a:endParaRPr lang="en-US" dirty="0" smtClean="0"/>
          </a:p>
          <a:p>
            <a:endParaRPr lang="en-US" dirty="0"/>
          </a:p>
        </p:txBody>
      </p:sp>
    </p:spTree>
    <p:extLst>
      <p:ext uri="{BB962C8B-B14F-4D97-AF65-F5344CB8AC3E}">
        <p14:creationId xmlns:p14="http://schemas.microsoft.com/office/powerpoint/2010/main" val="10257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Communication</a:t>
            </a:r>
            <a:endParaRPr lang="en-US" dirty="0"/>
          </a:p>
        </p:txBody>
      </p:sp>
      <p:pic>
        <p:nvPicPr>
          <p:cNvPr id="4" name="Picture 1327"/>
          <p:cNvPicPr>
            <a:picLocks noGrp="1"/>
          </p:cNvPicPr>
          <p:nvPr>
            <p:ph sz="half" idx="1"/>
          </p:nvPr>
        </p:nvPicPr>
        <p:blipFill>
          <a:blip r:embed="rId2"/>
          <a:stretch>
            <a:fillRect/>
          </a:stretch>
        </p:blipFill>
        <p:spPr>
          <a:xfrm>
            <a:off x="6197600" y="1862667"/>
            <a:ext cx="5646209" cy="3759200"/>
          </a:xfrm>
        </p:spPr>
      </p:pic>
      <p:sp>
        <p:nvSpPr>
          <p:cNvPr id="7" name="عنصر نائب للمحتوى 6"/>
          <p:cNvSpPr>
            <a:spLocks noGrp="1"/>
          </p:cNvSpPr>
          <p:nvPr>
            <p:ph sz="half" idx="2"/>
          </p:nvPr>
        </p:nvSpPr>
        <p:spPr>
          <a:xfrm>
            <a:off x="321733" y="2032004"/>
            <a:ext cx="5713307" cy="4023360"/>
          </a:xfrm>
        </p:spPr>
        <p:txBody>
          <a:bodyPr>
            <a:normAutofit/>
          </a:bodyPr>
          <a:lstStyle/>
          <a:p>
            <a:pPr marL="0" indent="0">
              <a:buNone/>
            </a:pPr>
            <a:r>
              <a:rPr lang="en-US" sz="2400" dirty="0" smtClean="0"/>
              <a:t>The </a:t>
            </a:r>
            <a:r>
              <a:rPr lang="en-US" sz="2400" dirty="0"/>
              <a:t>graph </a:t>
            </a:r>
            <a:r>
              <a:rPr lang="en-US" sz="2400" dirty="0" smtClean="0"/>
              <a:t>here </a:t>
            </a:r>
            <a:r>
              <a:rPr lang="en-US" sz="2400" dirty="0"/>
              <a:t>shows which states produces the greatest number of jobs. California, New York and Texas have the highest number of job postings. To explore this further another bar plot is created. This </a:t>
            </a:r>
            <a:r>
              <a:rPr lang="en-US" sz="2400" dirty="0" err="1"/>
              <a:t>barplot</a:t>
            </a:r>
            <a:r>
              <a:rPr lang="en-US" sz="2400" dirty="0"/>
              <a:t> shows the distribution of fake and real jobs in the top 10 states</a:t>
            </a:r>
            <a:endParaRPr lang="en-US" sz="2400" dirty="0"/>
          </a:p>
        </p:txBody>
      </p:sp>
    </p:spTree>
    <p:extLst>
      <p:ext uri="{BB962C8B-B14F-4D97-AF65-F5344CB8AC3E}">
        <p14:creationId xmlns:p14="http://schemas.microsoft.com/office/powerpoint/2010/main" val="3541125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594359"/>
            <a:ext cx="3200400" cy="489374"/>
          </a:xfrm>
        </p:spPr>
        <p:txBody>
          <a:bodyPr>
            <a:normAutofit fontScale="90000"/>
          </a:bodyPr>
          <a:lstStyle/>
          <a:p>
            <a:r>
              <a:rPr lang="en-US" b="1" dirty="0">
                <a:latin typeface="+mn-lt"/>
              </a:rPr>
              <a:t>Communication</a:t>
            </a:r>
          </a:p>
        </p:txBody>
      </p:sp>
      <p:sp>
        <p:nvSpPr>
          <p:cNvPr id="4" name="عنصر نائب للنص 3"/>
          <p:cNvSpPr>
            <a:spLocks noGrp="1"/>
          </p:cNvSpPr>
          <p:nvPr>
            <p:ph type="body" sz="half" idx="2"/>
          </p:nvPr>
        </p:nvSpPr>
        <p:spPr>
          <a:xfrm>
            <a:off x="457200" y="1219200"/>
            <a:ext cx="3200400" cy="5086004"/>
          </a:xfrm>
        </p:spPr>
        <p:txBody>
          <a:bodyPr>
            <a:normAutofit/>
          </a:bodyPr>
          <a:lstStyle/>
          <a:p>
            <a:r>
              <a:rPr lang="en-US" sz="2400" dirty="0"/>
              <a:t>The graph </a:t>
            </a:r>
            <a:r>
              <a:rPr lang="en-US" sz="2400" dirty="0" smtClean="0"/>
              <a:t>here </a:t>
            </a:r>
            <a:r>
              <a:rPr lang="en-US" sz="2400" dirty="0"/>
              <a:t>shows that Texas and California have a higher possibility of fake jobs as compared to other states. To dig one level deeper into and include states as well a ratio is created. This is a fake to real job ratio based on states and citifies.</a:t>
            </a:r>
            <a:endParaRPr lang="en-US" sz="2400" dirty="0"/>
          </a:p>
        </p:txBody>
      </p:sp>
      <p:pic>
        <p:nvPicPr>
          <p:cNvPr id="5" name="Picture 1329"/>
          <p:cNvPicPr>
            <a:picLocks noGrp="1"/>
          </p:cNvPicPr>
          <p:nvPr>
            <p:ph idx="1"/>
          </p:nvPr>
        </p:nvPicPr>
        <p:blipFill>
          <a:blip r:embed="rId2"/>
          <a:stretch>
            <a:fillRect/>
          </a:stretch>
        </p:blipFill>
        <p:spPr>
          <a:xfrm>
            <a:off x="5094287" y="1531938"/>
            <a:ext cx="5905500" cy="3657600"/>
          </a:xfrm>
          <a:prstGeom prst="rect">
            <a:avLst/>
          </a:prstGeom>
        </p:spPr>
      </p:pic>
    </p:spTree>
    <p:extLst>
      <p:ext uri="{BB962C8B-B14F-4D97-AF65-F5344CB8AC3E}">
        <p14:creationId xmlns:p14="http://schemas.microsoft.com/office/powerpoint/2010/main" val="1541882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smtClean="0"/>
              <a:t>Conclusion</a:t>
            </a:r>
            <a:endParaRPr lang="en-US" dirty="0"/>
          </a:p>
        </p:txBody>
      </p:sp>
      <p:sp>
        <p:nvSpPr>
          <p:cNvPr id="3" name="عنصر نائب للمحتوى 2"/>
          <p:cNvSpPr>
            <a:spLocks noGrp="1"/>
          </p:cNvSpPr>
          <p:nvPr>
            <p:ph idx="1"/>
          </p:nvPr>
        </p:nvSpPr>
        <p:spPr/>
        <p:txBody>
          <a:bodyPr>
            <a:normAutofit/>
          </a:bodyPr>
          <a:lstStyle/>
          <a:p>
            <a:endParaRPr lang="en-US" sz="2400" dirty="0" smtClean="0"/>
          </a:p>
          <a:p>
            <a:r>
              <a:rPr lang="en-US" sz="2400" dirty="0" smtClean="0"/>
              <a:t>Fake </a:t>
            </a:r>
            <a:r>
              <a:rPr lang="en-US" sz="2400" dirty="0"/>
              <a:t>job postings are an important real-world challenge that require active solutions. This project aims to provide a potential solution to this problem. The textual data is pre-processed to generate optimal results and relevant numerical fields are choosing as well. The output of Multiple models is combined to produce the best possible results. </a:t>
            </a:r>
            <a:endParaRPr lang="en-US" sz="2400" dirty="0"/>
          </a:p>
        </p:txBody>
      </p:sp>
    </p:spTree>
    <p:extLst>
      <p:ext uri="{BB962C8B-B14F-4D97-AF65-F5344CB8AC3E}">
        <p14:creationId xmlns:p14="http://schemas.microsoft.com/office/powerpoint/2010/main" val="1714779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b="1" dirty="0"/>
              <a:t>Abstract</a:t>
            </a:r>
          </a:p>
          <a:p>
            <a:r>
              <a:rPr lang="en-US" b="1" dirty="0"/>
              <a:t>Problem Statement </a:t>
            </a:r>
          </a:p>
          <a:p>
            <a:r>
              <a:rPr lang="en-US" b="1" dirty="0"/>
              <a:t>Design</a:t>
            </a:r>
          </a:p>
          <a:p>
            <a:r>
              <a:rPr lang="en-US" b="1" dirty="0"/>
              <a:t>Data</a:t>
            </a:r>
          </a:p>
          <a:p>
            <a:r>
              <a:rPr lang="en-US" b="1" dirty="0"/>
              <a:t>Algorithms</a:t>
            </a:r>
            <a:endParaRPr lang="en-US" dirty="0"/>
          </a:p>
          <a:p>
            <a:r>
              <a:rPr lang="en-US" b="1" dirty="0"/>
              <a:t>Benchmark</a:t>
            </a:r>
            <a:endParaRPr lang="en-US" b="1" dirty="0"/>
          </a:p>
          <a:p>
            <a:r>
              <a:rPr lang="en-US" b="1" dirty="0"/>
              <a:t>Tools</a:t>
            </a:r>
          </a:p>
          <a:p>
            <a:r>
              <a:rPr lang="en-US" b="1" dirty="0"/>
              <a:t>Communication</a:t>
            </a:r>
          </a:p>
          <a:p>
            <a:r>
              <a:rPr lang="en-US" b="1" dirty="0"/>
              <a:t>Conclusion</a:t>
            </a:r>
            <a:endParaRPr lang="en-US" b="1" dirty="0"/>
          </a:p>
        </p:txBody>
      </p:sp>
    </p:spTree>
    <p:extLst>
      <p:ext uri="{BB962C8B-B14F-4D97-AF65-F5344CB8AC3E}">
        <p14:creationId xmlns:p14="http://schemas.microsoft.com/office/powerpoint/2010/main" val="1417719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endParaRPr lang="en-US" b="1" dirty="0"/>
          </a:p>
        </p:txBody>
      </p:sp>
      <p:sp>
        <p:nvSpPr>
          <p:cNvPr id="3" name="Content Placeholder 2"/>
          <p:cNvSpPr>
            <a:spLocks noGrp="1"/>
          </p:cNvSpPr>
          <p:nvPr>
            <p:ph idx="1"/>
          </p:nvPr>
        </p:nvSpPr>
        <p:spPr>
          <a:xfrm>
            <a:off x="360219" y="2336873"/>
            <a:ext cx="9933964" cy="3599316"/>
          </a:xfrm>
        </p:spPr>
        <p:txBody>
          <a:bodyPr/>
          <a:lstStyle/>
          <a:p>
            <a:endParaRPr lang="en-US" b="1" dirty="0"/>
          </a:p>
          <a:p>
            <a:endParaRPr lang="en-US" dirty="0"/>
          </a:p>
        </p:txBody>
      </p:sp>
      <p:sp>
        <p:nvSpPr>
          <p:cNvPr id="4" name="TextBox 3"/>
          <p:cNvSpPr txBox="1"/>
          <p:nvPr/>
        </p:nvSpPr>
        <p:spPr>
          <a:xfrm>
            <a:off x="243841" y="2180317"/>
            <a:ext cx="9807570" cy="3139321"/>
          </a:xfrm>
          <a:prstGeom prst="rect">
            <a:avLst/>
          </a:prstGeom>
          <a:noFill/>
        </p:spPr>
        <p:txBody>
          <a:bodyPr wrap="square" rtlCol="0">
            <a:spAutoFit/>
          </a:bodyPr>
          <a:lstStyle/>
          <a:p>
            <a:r>
              <a:rPr lang="en-US" dirty="0"/>
              <a:t>Employment scams are on the rise. According to CNBC, the number of employment scams doubled in 2018 as compared to 2017. The current market situation has led to high unemployment. Economic stress and the coronavirus’s impact have significantly reduced job availability and job loss for many individuals. A case like this presents an appropriate opportunity for scammers. Many people are falling prey to these scammers using the desperation that is caused by an unprecedented incident. Most scammers do this to get personal information from the person they are scamming. Personal information can contain addresses, bank account details, social security numbers, etc. The scammers provide users with a very lucrative job opportunity and later ask for money in return. Or they require investment from the job seeker with the promise of a job. This is a dangerous problem that can be addressed through Machine Learning techniques and Natural Language Processing (NLP).</a:t>
            </a:r>
          </a:p>
          <a:p>
            <a:endParaRPr lang="en-US" dirty="0"/>
          </a:p>
        </p:txBody>
      </p:sp>
    </p:spTree>
    <p:extLst>
      <p:ext uri="{BB962C8B-B14F-4D97-AF65-F5344CB8AC3E}">
        <p14:creationId xmlns:p14="http://schemas.microsoft.com/office/powerpoint/2010/main" val="830767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 </a:t>
            </a:r>
          </a:p>
        </p:txBody>
      </p:sp>
      <p:sp>
        <p:nvSpPr>
          <p:cNvPr id="4" name="TextBox 3"/>
          <p:cNvSpPr txBox="1"/>
          <p:nvPr/>
        </p:nvSpPr>
        <p:spPr>
          <a:xfrm>
            <a:off x="360219" y="2163691"/>
            <a:ext cx="9807570" cy="3354765"/>
          </a:xfrm>
          <a:prstGeom prst="rect">
            <a:avLst/>
          </a:prstGeom>
          <a:noFill/>
        </p:spPr>
        <p:txBody>
          <a:bodyPr wrap="square" rtlCol="0">
            <a:spAutoFit/>
          </a:bodyPr>
          <a:lstStyle/>
          <a:p>
            <a:r>
              <a:rPr lang="en-US" sz="2000" dirty="0"/>
              <a:t>This project aims to create a classifier that will have the capability to identify fake and real jobs. The final result will be evaluated based on two different models. Since the data provided has both numeric and text features one model will be used on the text data and the other on numeric data. The final output will be a combination of the two.  </a:t>
            </a:r>
            <a:endParaRPr lang="en-US" sz="2000" dirty="0" smtClean="0"/>
          </a:p>
          <a:p>
            <a:endParaRPr lang="en-US" sz="2000" dirty="0"/>
          </a:p>
          <a:p>
            <a:r>
              <a:rPr lang="en-US" sz="2000" dirty="0"/>
              <a:t>The final model will take in any relevant job posting data and produce a final result determining whether the job is real or not</a:t>
            </a:r>
            <a:endParaRPr lang="en-GB" sz="2000" dirty="0" smtClean="0"/>
          </a:p>
          <a:p>
            <a:endParaRPr lang="en-GB" dirty="0"/>
          </a:p>
          <a:p>
            <a:endParaRPr lang="en-US" dirty="0"/>
          </a:p>
          <a:p>
            <a:endParaRPr lang="en-US" dirty="0"/>
          </a:p>
          <a:p>
            <a:endParaRPr lang="en-US" dirty="0"/>
          </a:p>
        </p:txBody>
      </p:sp>
    </p:spTree>
    <p:extLst>
      <p:ext uri="{BB962C8B-B14F-4D97-AF65-F5344CB8AC3E}">
        <p14:creationId xmlns:p14="http://schemas.microsoft.com/office/powerpoint/2010/main" val="1693208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60219" y="2163691"/>
            <a:ext cx="9807570" cy="4585871"/>
          </a:xfrm>
          <a:prstGeom prst="rect">
            <a:avLst/>
          </a:prstGeom>
          <a:noFill/>
        </p:spPr>
        <p:txBody>
          <a:bodyPr wrap="square" rtlCol="0">
            <a:spAutoFit/>
          </a:bodyPr>
          <a:lstStyle/>
          <a:p>
            <a:r>
              <a:rPr lang="en-US" sz="2000" dirty="0"/>
              <a:t>This project uses data provided from </a:t>
            </a:r>
            <a:r>
              <a:rPr lang="en-US" sz="2000" dirty="0" err="1"/>
              <a:t>Kaggle</a:t>
            </a:r>
            <a:r>
              <a:rPr lang="en-US" sz="2000" dirty="0"/>
              <a:t>. This data contains features that define a job posting. These job postings are categorized as either real or fake. Fake job postings are a very small fraction of this dataset. That is as excepted. We do not expect a lot of fake jobs postings. This project follows five stages</a:t>
            </a:r>
            <a:r>
              <a:rPr lang="en-US" sz="2000" dirty="0" smtClean="0"/>
              <a:t>.</a:t>
            </a:r>
          </a:p>
          <a:p>
            <a:endParaRPr lang="en-US" sz="2000" dirty="0" smtClean="0"/>
          </a:p>
          <a:p>
            <a:r>
              <a:rPr lang="en-US" sz="2000" dirty="0"/>
              <a:t>The five stages adopted for this project are:  </a:t>
            </a:r>
          </a:p>
          <a:p>
            <a:pPr lvl="0" fontAlgn="base"/>
            <a:r>
              <a:rPr lang="en-US" sz="2000" dirty="0"/>
              <a:t>Problem Definition (Project Overview, Project statement and Metrics) </a:t>
            </a:r>
          </a:p>
          <a:p>
            <a:pPr lvl="0" fontAlgn="base"/>
            <a:r>
              <a:rPr lang="en-US" sz="2000" dirty="0"/>
              <a:t>Data Collection  </a:t>
            </a:r>
          </a:p>
          <a:p>
            <a:pPr lvl="0" fontAlgn="base"/>
            <a:r>
              <a:rPr lang="en-US" sz="2000" dirty="0"/>
              <a:t>Data cleaning, exploring and pre-processing </a:t>
            </a:r>
          </a:p>
          <a:p>
            <a:pPr lvl="0" fontAlgn="base"/>
            <a:r>
              <a:rPr lang="en-US" sz="2000" dirty="0"/>
              <a:t>Modeling </a:t>
            </a:r>
          </a:p>
          <a:p>
            <a:r>
              <a:rPr lang="en-US" sz="2000" dirty="0"/>
              <a:t>Evaluation</a:t>
            </a:r>
            <a:endParaRPr lang="en-GB" sz="2000"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95793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981103"/>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dirty="0"/>
          </a:p>
        </p:txBody>
      </p:sp>
      <p:sp>
        <p:nvSpPr>
          <p:cNvPr id="4" name="TextBox 3"/>
          <p:cNvSpPr txBox="1"/>
          <p:nvPr/>
        </p:nvSpPr>
        <p:spPr>
          <a:xfrm>
            <a:off x="200892" y="2063326"/>
            <a:ext cx="9807570" cy="5109091"/>
          </a:xfrm>
          <a:prstGeom prst="rect">
            <a:avLst/>
          </a:prstGeom>
          <a:noFill/>
        </p:spPr>
        <p:txBody>
          <a:bodyPr wrap="square" rtlCol="0">
            <a:spAutoFit/>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a:t>
            </a:r>
            <a:r>
              <a:rPr lang="en-US" sz="2000" dirty="0"/>
              <a:t>data for this project is available at </a:t>
            </a:r>
            <a:r>
              <a:rPr lang="en-US" sz="2000" dirty="0" err="1"/>
              <a:t>Kaggle</a:t>
            </a:r>
            <a:r>
              <a:rPr lang="en-US" sz="2000" dirty="0"/>
              <a:t> - </a:t>
            </a:r>
            <a:r>
              <a:rPr lang="en-US" sz="2000" u="sng" dirty="0"/>
              <a:t>https://www.kaggle.com/shivamb/real-or-fake-fake-jobpostingprediction</a:t>
            </a:r>
            <a:r>
              <a:rPr lang="en-US" sz="2000" dirty="0"/>
              <a:t>. The dataset consists of 17,880 observations and 18 features</a:t>
            </a:r>
            <a:r>
              <a:rPr lang="en-US" sz="2000" dirty="0" smtClean="0"/>
              <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The </a:t>
            </a:r>
            <a:r>
              <a:rPr lang="en-US" sz="2000" dirty="0"/>
              <a:t>dataset is highly unbalanced with 9868 (93% of the jobs) being real and only 725 or 7% of the jobs being fraudulent. A count plot of the same can show the disparity very clearly.</a:t>
            </a:r>
          </a:p>
          <a:p>
            <a:pPr marL="285750" indent="-285750">
              <a:buFont typeface="Arial" panose="020B0604020202020204" pitchFamily="34" charset="0"/>
              <a:buChar char="•"/>
            </a:pPr>
            <a:endParaRPr lang="en-US" dirty="0"/>
          </a:p>
          <a:p>
            <a:endParaRPr lang="en-GB"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68159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87928" y="2336873"/>
            <a:ext cx="9807570" cy="4001095"/>
          </a:xfrm>
          <a:prstGeom prst="rect">
            <a:avLst/>
          </a:prstGeom>
          <a:noFill/>
        </p:spPr>
        <p:txBody>
          <a:bodyPr wrap="square" rtlCol="0">
            <a:spAutoFit/>
          </a:bodyPr>
          <a:lstStyle/>
          <a:p>
            <a:r>
              <a:rPr lang="en-US" sz="2000" dirty="0"/>
              <a:t>The algorithms and techniques used in project are: </a:t>
            </a:r>
            <a:endParaRPr lang="en-US" sz="2000" dirty="0" smtClean="0"/>
          </a:p>
          <a:p>
            <a:endParaRPr lang="en-US" sz="2000" dirty="0"/>
          </a:p>
          <a:p>
            <a:pPr lvl="0" fontAlgn="base"/>
            <a:r>
              <a:rPr lang="en-US" sz="2000" dirty="0" smtClean="0"/>
              <a:t>1-Natural </a:t>
            </a:r>
            <a:r>
              <a:rPr lang="en-US" sz="2000" dirty="0"/>
              <a:t>Language Processing </a:t>
            </a:r>
          </a:p>
          <a:p>
            <a:pPr lvl="0" fontAlgn="base"/>
            <a:r>
              <a:rPr lang="en-US" sz="2000" dirty="0" smtClean="0"/>
              <a:t>2-Naïve </a:t>
            </a:r>
            <a:r>
              <a:rPr lang="en-US" sz="2000" dirty="0"/>
              <a:t>Bayes Algorithm  </a:t>
            </a:r>
          </a:p>
          <a:p>
            <a:pPr lvl="0" fontAlgn="base"/>
            <a:r>
              <a:rPr lang="en-US" sz="2000" dirty="0" smtClean="0"/>
              <a:t>3-SGD </a:t>
            </a:r>
            <a:r>
              <a:rPr lang="en-US" sz="2000" dirty="0"/>
              <a:t>Classifier </a:t>
            </a:r>
          </a:p>
          <a:p>
            <a:r>
              <a:rPr lang="en-US" sz="2000" dirty="0"/>
              <a:t> </a:t>
            </a:r>
          </a:p>
          <a:p>
            <a:r>
              <a:rPr lang="en-US" sz="2000" dirty="0"/>
              <a:t>Naïve Bayes and SGD Classifier are compared on accuracy and F1-scores and a final model is chosen. Naïve Bayes is the baseline model, and it is used because it can compute the conditional probabilities of occurrence of two events based on the probabilities of occurrence of each individual event, encoding those probabilities is extremely useful.</a:t>
            </a:r>
          </a:p>
          <a:p>
            <a:endParaRPr lang="en-US" dirty="0"/>
          </a:p>
          <a:p>
            <a:endParaRPr lang="en-US" dirty="0"/>
          </a:p>
          <a:p>
            <a:endParaRPr lang="en-US" dirty="0"/>
          </a:p>
        </p:txBody>
      </p:sp>
    </p:spTree>
    <p:extLst>
      <p:ext uri="{BB962C8B-B14F-4D97-AF65-F5344CB8AC3E}">
        <p14:creationId xmlns:p14="http://schemas.microsoft.com/office/powerpoint/2010/main" val="1864374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Benchmark</a:t>
            </a:r>
            <a:endParaRPr lang="en-US" dirty="0"/>
          </a:p>
        </p:txBody>
      </p:sp>
      <p:sp>
        <p:nvSpPr>
          <p:cNvPr id="3" name="Content Placeholder 2"/>
          <p:cNvSpPr>
            <a:spLocks noGrp="1"/>
          </p:cNvSpPr>
          <p:nvPr>
            <p:ph idx="1"/>
          </p:nvPr>
        </p:nvSpPr>
        <p:spPr/>
        <p:txBody>
          <a:bodyPr/>
          <a:lstStyle/>
          <a:p>
            <a:endParaRPr lang="en-US" b="1" dirty="0"/>
          </a:p>
          <a:p>
            <a:endParaRPr lang="en-US" dirty="0"/>
          </a:p>
        </p:txBody>
      </p:sp>
      <p:sp>
        <p:nvSpPr>
          <p:cNvPr id="4" name="TextBox 3"/>
          <p:cNvSpPr txBox="1"/>
          <p:nvPr/>
        </p:nvSpPr>
        <p:spPr>
          <a:xfrm>
            <a:off x="367147" y="2336873"/>
            <a:ext cx="9807570" cy="2677656"/>
          </a:xfrm>
          <a:prstGeom prst="rect">
            <a:avLst/>
          </a:prstGeom>
          <a:noFill/>
        </p:spPr>
        <p:txBody>
          <a:bodyPr wrap="square" rtlCol="0">
            <a:spAutoFit/>
          </a:bodyPr>
          <a:lstStyle/>
          <a:p>
            <a:r>
              <a:rPr lang="en-US" dirty="0" smtClean="0"/>
              <a:t> </a:t>
            </a:r>
            <a:endParaRPr lang="en-GB" sz="2400" dirty="0" smtClean="0"/>
          </a:p>
          <a:p>
            <a:r>
              <a:rPr lang="en-US" sz="2400" dirty="0"/>
              <a:t>The benchmark model for this project is Naïve Bayes. The overall accuracy of this model is 0.971 and the F1-score is 0.744. The reason behind using this model has been elaborated above. Any other model’s capabilities will be compared to the results of Naïve Bayes. </a:t>
            </a:r>
          </a:p>
          <a:p>
            <a:endParaRPr lang="en-US" dirty="0"/>
          </a:p>
          <a:p>
            <a:endParaRPr lang="en-US" dirty="0"/>
          </a:p>
          <a:p>
            <a:endParaRPr lang="en-US" dirty="0"/>
          </a:p>
        </p:txBody>
      </p:sp>
    </p:spTree>
    <p:extLst>
      <p:ext uri="{BB962C8B-B14F-4D97-AF65-F5344CB8AC3E}">
        <p14:creationId xmlns:p14="http://schemas.microsoft.com/office/powerpoint/2010/main" val="2593681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t>Tools</a:t>
            </a:r>
            <a:endParaRPr lang="en-US" dirty="0"/>
          </a:p>
        </p:txBody>
      </p:sp>
      <p:sp>
        <p:nvSpPr>
          <p:cNvPr id="3" name="عنصر نائب للمحتوى 2"/>
          <p:cNvSpPr>
            <a:spLocks noGrp="1"/>
          </p:cNvSpPr>
          <p:nvPr>
            <p:ph idx="1"/>
          </p:nvPr>
        </p:nvSpPr>
        <p:spPr/>
        <p:txBody>
          <a:bodyPr/>
          <a:lstStyle/>
          <a:p>
            <a:endParaRPr lang="en-US" dirty="0" smtClean="0"/>
          </a:p>
          <a:p>
            <a:pPr marL="0" lvl="0" indent="0">
              <a:buNone/>
            </a:pPr>
            <a:r>
              <a:rPr lang="en-US" dirty="0" smtClean="0"/>
              <a:t> </a:t>
            </a:r>
            <a:r>
              <a:rPr lang="en-US" sz="2400" dirty="0" smtClean="0"/>
              <a:t>1-Numpy </a:t>
            </a:r>
            <a:r>
              <a:rPr lang="en-US" sz="2400" dirty="0"/>
              <a:t>and Pandas for data manipulation</a:t>
            </a:r>
          </a:p>
          <a:p>
            <a:pPr lvl="0"/>
            <a:r>
              <a:rPr lang="en-US" sz="2400" dirty="0" smtClean="0"/>
              <a:t>2-Scikit-learn </a:t>
            </a:r>
            <a:r>
              <a:rPr lang="en-US" sz="2400" dirty="0"/>
              <a:t>for modeling</a:t>
            </a:r>
          </a:p>
          <a:p>
            <a:pPr lvl="0"/>
            <a:r>
              <a:rPr lang="en-US" sz="2400" dirty="0" smtClean="0"/>
              <a:t>3-Matplotlib </a:t>
            </a:r>
            <a:r>
              <a:rPr lang="en-US" sz="2400" dirty="0"/>
              <a:t>and Seaborn for plotting</a:t>
            </a:r>
          </a:p>
          <a:p>
            <a:pPr lvl="0"/>
            <a:r>
              <a:rPr lang="en-US" sz="2400" dirty="0" smtClean="0"/>
              <a:t>4-Tableau </a:t>
            </a:r>
            <a:r>
              <a:rPr lang="en-US" sz="2400" dirty="0"/>
              <a:t>for interactive visualizations</a:t>
            </a:r>
          </a:p>
          <a:p>
            <a:endParaRPr lang="en-US" dirty="0"/>
          </a:p>
        </p:txBody>
      </p:sp>
    </p:spTree>
    <p:extLst>
      <p:ext uri="{BB962C8B-B14F-4D97-AF65-F5344CB8AC3E}">
        <p14:creationId xmlns:p14="http://schemas.microsoft.com/office/powerpoint/2010/main" val="2860530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1139</TotalTime>
  <Words>754</Words>
  <Application>Microsoft Office PowerPoint</Application>
  <PresentationFormat>شاشة عريضة</PresentationFormat>
  <Paragraphs>70</Paragraphs>
  <Slides>12</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12</vt:i4>
      </vt:variant>
    </vt:vector>
  </HeadingPairs>
  <TitlesOfParts>
    <vt:vector size="16" baseType="lpstr">
      <vt:lpstr>Arial</vt:lpstr>
      <vt:lpstr>Calibri</vt:lpstr>
      <vt:lpstr>Calibri Light</vt:lpstr>
      <vt:lpstr>Retrospect</vt:lpstr>
      <vt:lpstr>Fake Job Predictor </vt:lpstr>
      <vt:lpstr>Table of Content</vt:lpstr>
      <vt:lpstr>Abstract</vt:lpstr>
      <vt:lpstr>Problem Statement </vt:lpstr>
      <vt:lpstr>Design</vt:lpstr>
      <vt:lpstr>Data</vt:lpstr>
      <vt:lpstr>Algorithms</vt:lpstr>
      <vt:lpstr>Benchmark</vt:lpstr>
      <vt:lpstr>Tools</vt:lpstr>
      <vt:lpstr>Communication</vt:lpstr>
      <vt:lpstr>Communication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Slots Management Utilization</dc:title>
  <dc:creator>User</dc:creator>
  <cp:lastModifiedBy>عبدالله مشبب القحطاني Abdullah mshabab Salman Alqahtani</cp:lastModifiedBy>
  <cp:revision>30</cp:revision>
  <dcterms:created xsi:type="dcterms:W3CDTF">2021-11-15T13:16:20Z</dcterms:created>
  <dcterms:modified xsi:type="dcterms:W3CDTF">2021-11-18T05:42:35Z</dcterms:modified>
</cp:coreProperties>
</file>