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008C"/>
    <a:srgbClr val="C27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081F-088B-E90A-D5B4-C29EBF320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0FF93-6B81-8F23-2974-498AEC455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6A4EA-967D-0DA3-4212-1F40CBA7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08B3-030F-4DBC-ABA4-6464BC737EE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0BAE0-2A16-5FDC-7B67-194742B08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97519-8748-7D63-C064-100F7E1C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DDDE-7297-452D-8C86-B2A0F60BB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4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6027A-291C-CA89-33ED-98A14EEF1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533DF9-C451-BBC2-4DC8-894751FD4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6C227-FB09-FA6B-BB81-B425065D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08B3-030F-4DBC-ABA4-6464BC737EE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3308D-09AC-0AAF-1AFD-7DCFA1C6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005D2-0332-6C50-14E0-7FA37A54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DDDE-7297-452D-8C86-B2A0F60BB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6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A3B94-5271-45CB-FA8A-0C1E91BF2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703FB-D907-1831-BFB8-88F0F4F96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51064-AD54-A37D-BF5E-014EF9C3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08B3-030F-4DBC-ABA4-6464BC737EE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AF7D4-D867-F7D8-E31B-94646602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512FA-AA2A-9C5B-27E1-BB914388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DDDE-7297-452D-8C86-B2A0F60BB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0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3A16-5832-FBCF-EB8C-8BF2DBE5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64E1B-1500-F4F5-E2A0-49B3DCDA1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26030-E108-8FEC-7C16-45A49535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08B3-030F-4DBC-ABA4-6464BC737EE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BB1DE-DE9C-5B6A-A1B2-E511383DF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BA33F-CCB0-0EF6-09EE-6843789F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DDDE-7297-452D-8C86-B2A0F60BB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4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AFE1B-64F4-6408-9647-69BF1D022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5E363-6D34-A833-0011-56CFB8E89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3DD1D-DC52-1CE3-A396-B912B24B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08B3-030F-4DBC-ABA4-6464BC737EE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F4F28-C8D0-A696-D031-F6B2F70AE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EBD75-F146-ECB2-B56C-DDFA4823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DDDE-7297-452D-8C86-B2A0F60BB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42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B1D0-FEC0-54D0-8125-106B42CF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37109-880A-48A1-21B0-59CDB4A3D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8AA60-BE8D-B2D1-26B1-E84E464DF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CD46C-2DDC-06C0-9D96-163CEB74D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08B3-030F-4DBC-ABA4-6464BC737EE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FC9CE-9023-4F0B-A1D5-5B7B652F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D2DCC-2E5C-DA4B-4B76-FF2AA4D9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DDDE-7297-452D-8C86-B2A0F60BB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0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5435-60E7-ACCA-6BA4-6B25BDC35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49101-3C4A-D60A-BC67-A6E20AEE6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8147D-BE10-DDF2-222F-708E1E47B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266BB8-347F-C0FB-CC36-6411E1F25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E882AE-9D7E-D906-C8B5-E5C97A106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CE10E8-AFE3-BA4D-D4C1-DC307C530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08B3-030F-4DBC-ABA4-6464BC737EE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FCF84B-F47F-3706-3991-6A39EC62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A7000-722C-F0E1-4382-1B3015D5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DDDE-7297-452D-8C86-B2A0F60BB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75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C1818-9D56-5578-E5E6-2BFD3439D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A21D07-30FE-E89E-FDED-484D852E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08B3-030F-4DBC-ABA4-6464BC737EE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A7C86-BC9A-815C-A1FA-D732759A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69472-5A02-EF31-5D89-7C43ECD5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DDDE-7297-452D-8C86-B2A0F60BB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8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4FB7B3-38B4-6FD0-9A7D-12226543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08B3-030F-4DBC-ABA4-6464BC737EE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0DE42-9757-475A-AE81-E1CBF8BD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C2841-0573-4296-0FE9-B292E0FB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DDDE-7297-452D-8C86-B2A0F60BB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38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69457-3B02-4F78-B41F-B5F6F00DD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479DB-39A3-8561-116D-D529DC50B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1467F-FDD7-5C82-2538-6DD991CF8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86B6D-78E2-F09E-E777-C87D30BF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08B3-030F-4DBC-ABA4-6464BC737EE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431B0-021C-FC33-FB75-1720F79D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8091C-A77E-25E6-5B20-523C3BC69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DDDE-7297-452D-8C86-B2A0F60BB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7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7552-442D-4DDE-0ABD-7FBDB3028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38F78E-C090-1096-ABB7-EED7B5DD06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E0A13-73BD-D4C9-ABA9-138E45B68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42C4D-4B5F-3A1C-DFF2-8DADB062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208B3-030F-4DBC-ABA4-6464BC737EE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61FE2-2784-4A16-2CE1-06B24C90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42331-C538-5A7D-E2A6-C2A2A2CDD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DDDE-7297-452D-8C86-B2A0F60BB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4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F14822-FD8D-2DBD-83E7-EBCF531F9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D7128-43A7-7E52-4787-6FC8C0299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3B2BB-33E7-CAE6-D0D8-7BA5ED076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9208B3-030F-4DBC-ABA4-6464BC737EE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8A4AB-30C6-EED0-775A-7836D12FF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3EE43-D618-F631-796D-4BB4446A0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49DDDE-7297-452D-8C86-B2A0F60BB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4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D2C7C-9DFF-5C2C-602C-4895D69FF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b="1" dirty="0"/>
            </a:b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2CF264-4B92-2325-9E8E-C0F1F4D0C896}"/>
              </a:ext>
            </a:extLst>
          </p:cNvPr>
          <p:cNvSpPr txBox="1"/>
          <p:nvPr/>
        </p:nvSpPr>
        <p:spPr>
          <a:xfrm>
            <a:off x="6333579" y="3025471"/>
            <a:ext cx="4871977" cy="5822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3600" dirty="0" err="1"/>
              <a:t>كيف</a:t>
            </a:r>
            <a:r>
              <a:rPr lang="en-US" sz="3600" dirty="0"/>
              <a:t> </a:t>
            </a:r>
            <a:r>
              <a:rPr lang="en-US" sz="3600" dirty="0" err="1"/>
              <a:t>فهمنا</a:t>
            </a:r>
            <a:r>
              <a:rPr lang="en-US" sz="3600" dirty="0"/>
              <a:t> </a:t>
            </a:r>
            <a:r>
              <a:rPr lang="en-US" sz="3600" dirty="0" err="1"/>
              <a:t>سلوك</a:t>
            </a:r>
            <a:r>
              <a:rPr lang="en-US" sz="3600" dirty="0"/>
              <a:t> </a:t>
            </a:r>
            <a:r>
              <a:rPr lang="en-US" sz="3600" dirty="0" err="1"/>
              <a:t>المشاهدين</a:t>
            </a:r>
            <a:endParaRPr lang="en-US" sz="3600" dirty="0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8" name="Picture 4" descr="اشتراك stc TV خيارك الاول لمشاهدة مجموعه كبيره ومميزه من المسلسلات والافلام">
            <a:extLst>
              <a:ext uri="{FF2B5EF4-FFF2-40B4-BE49-F238E27FC236}">
                <a16:creationId xmlns:a16="http://schemas.microsoft.com/office/drawing/2014/main" id="{392A20EB-8B02-D91E-F3B6-8CB97448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" name="Freeform: Shape 1044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AutoShape 2" descr="نتيجة الصورة لـ STC TV">
            <a:extLst>
              <a:ext uri="{FF2B5EF4-FFF2-40B4-BE49-F238E27FC236}">
                <a16:creationId xmlns:a16="http://schemas.microsoft.com/office/drawing/2014/main" id="{99A21E28-7D7D-5966-23FD-04E5A7E45B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477193" cy="247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2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75AD06-DFC4-4B3A-8490-330823D0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587C93-0840-40DF-96D5-D1F2137E6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651DF-8F25-CA27-6CB1-19E47BD86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01859"/>
            <a:ext cx="4130185" cy="4054282"/>
          </a:xfrm>
        </p:spPr>
        <p:txBody>
          <a:bodyPr>
            <a:normAutofit/>
          </a:bodyPr>
          <a:lstStyle/>
          <a:p>
            <a:pPr rtl="1"/>
            <a:r>
              <a:rPr lang="ar-SA" sz="3600">
                <a:solidFill>
                  <a:schemeClr val="tx2"/>
                </a:solidFill>
              </a:rPr>
              <a:t>شكراً</a:t>
            </a:r>
            <a:r>
              <a:rPr lang="en-US" sz="3600">
                <a:solidFill>
                  <a:schemeClr val="tx2"/>
                </a:solidFill>
              </a:rPr>
              <a:t>  </a:t>
            </a:r>
            <a:r>
              <a:rPr lang="ar-SA" sz="3600">
                <a:solidFill>
                  <a:schemeClr val="tx2"/>
                </a:solidFill>
              </a:rPr>
              <a:t>البيانات تحكي قصتها... والقصة مستمرة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02D55A-F529-4B19-BAF9-F63240A7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3839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367E3C-3947-493D-9458-5955DB20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8D9785-21DB-4CE6-B138-2999AD61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3AA5AD5-8F29-4165-8112-305DDDDDD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4EC0CF-F38F-4D7F-B48D-9A26E814D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C01E7-A183-6386-DB61-30807544D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anchor="ctr">
            <a:normAutofit/>
          </a:bodyPr>
          <a:lstStyle/>
          <a:p>
            <a:pPr marL="0" indent="0" algn="r" rtl="1">
              <a:buNone/>
            </a:pPr>
            <a:r>
              <a:rPr lang="ar-SA" sz="1800" b="1" dirty="0">
                <a:solidFill>
                  <a:schemeClr val="tx2"/>
                </a:solidFill>
              </a:rPr>
              <a:t>ملخص سريع:</a:t>
            </a:r>
            <a:endParaRPr lang="ar-SA" sz="1800" dirty="0">
              <a:solidFill>
                <a:schemeClr val="tx2"/>
              </a:solidFill>
            </a:endParaRPr>
          </a:p>
          <a:p>
            <a:pPr algn="r" rtl="1"/>
            <a:r>
              <a:rPr lang="ar-SA" sz="1800" dirty="0">
                <a:solidFill>
                  <a:schemeClr val="tx2"/>
                </a:solidFill>
              </a:rPr>
              <a:t>فهمنا سلوك 11,578 مستخدم</a:t>
            </a:r>
          </a:p>
          <a:p>
            <a:pPr algn="r" rtl="1"/>
            <a:r>
              <a:rPr lang="ar-SA" sz="1800" dirty="0">
                <a:solidFill>
                  <a:schemeClr val="tx2"/>
                </a:solidFill>
              </a:rPr>
              <a:t>اكتشفنا أنماط مشاهدة مذهلة</a:t>
            </a:r>
          </a:p>
          <a:p>
            <a:pPr algn="r" rtl="1"/>
            <a:r>
              <a:rPr lang="ar-SA" sz="1800" dirty="0">
                <a:solidFill>
                  <a:schemeClr val="tx2"/>
                </a:solidFill>
              </a:rPr>
              <a:t>بنينا نماذج ذكية للتنبؤ والتوصية</a:t>
            </a:r>
          </a:p>
          <a:p>
            <a:pPr algn="r" rtl="1"/>
            <a:r>
              <a:rPr lang="ar-SA" sz="1800" dirty="0">
                <a:solidFill>
                  <a:schemeClr val="tx2"/>
                </a:solidFill>
              </a:rPr>
              <a:t>حددنا فرص نمو واضحة</a:t>
            </a:r>
          </a:p>
          <a:p>
            <a:pPr marL="0" indent="0" algn="ctr" rtl="1">
              <a:buNone/>
            </a:pPr>
            <a:r>
              <a:rPr lang="ar-SA" sz="1800" b="1" dirty="0">
                <a:solidFill>
                  <a:schemeClr val="tx2"/>
                </a:solidFill>
              </a:rPr>
              <a:t>"البيانات ليست مجرد أرقام... إنها قصص حقيقية لمشاهدين حقيقيين"</a:t>
            </a:r>
            <a:endParaRPr lang="ar-SA" sz="1800" dirty="0">
              <a:solidFill>
                <a:schemeClr val="tx2"/>
              </a:solidFill>
            </a:endParaRPr>
          </a:p>
          <a:p>
            <a:pPr rtl="1"/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A3A52F-BCB3-444D-9372-EE018B135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1E32C13-DED6-4967-85B8-68DD77103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8DDA515-BC6A-47FB-951E-E1E792875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97EEFA7-6787-4EC0-8284-6D3D27306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A9621AC-50AB-4B43-896D-78FE571A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28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00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8C2EA-1EC2-0BCC-EAD2-93C4BB12E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1956" y="1825625"/>
            <a:ext cx="6417426" cy="2821190"/>
          </a:xfrm>
        </p:spPr>
        <p:txBody>
          <a:bodyPr/>
          <a:lstStyle/>
          <a:p>
            <a:pPr marL="0" indent="0" algn="r" rtl="1">
              <a:buNone/>
            </a:pPr>
            <a:r>
              <a:rPr lang="ar-SA" sz="2400" b="1" dirty="0">
                <a:solidFill>
                  <a:schemeClr val="bg1"/>
                </a:solidFill>
                <a:cs typeface="+mj-cs"/>
              </a:rPr>
              <a:t>الاكتشاف الأول:</a:t>
            </a:r>
            <a:r>
              <a:rPr lang="ar-SA" sz="2400" dirty="0">
                <a:solidFill>
                  <a:schemeClr val="bg1"/>
                </a:solidFill>
                <a:cs typeface="+mj-cs"/>
              </a:rPr>
              <a:t> 70% من المستخدمين يفضلون جودة </a:t>
            </a:r>
            <a:r>
              <a:rPr lang="en-US" sz="2400" dirty="0">
                <a:solidFill>
                  <a:schemeClr val="bg1"/>
                </a:solidFill>
                <a:cs typeface="+mj-cs"/>
              </a:rPr>
              <a:t>HD</a:t>
            </a:r>
          </a:p>
          <a:p>
            <a:pPr algn="r" rtl="1"/>
            <a:r>
              <a:rPr lang="ar-SA" sz="2400" dirty="0">
                <a:solidFill>
                  <a:schemeClr val="bg1"/>
                </a:solidFill>
                <a:cs typeface="+mj-cs"/>
              </a:rPr>
              <a:t>لكن مدة مشاهدتهم أقصر (13.36 دقيقة مقابل 25.02 دقيقة)</a:t>
            </a:r>
          </a:p>
          <a:p>
            <a:pPr marL="0" indent="0" algn="r" rtl="1">
              <a:buNone/>
            </a:pPr>
            <a:r>
              <a:rPr lang="ar-SA" sz="2400" b="1" dirty="0">
                <a:solidFill>
                  <a:schemeClr val="bg1"/>
                </a:solidFill>
                <a:cs typeface="+mj-cs"/>
              </a:rPr>
              <a:t>الاكتشاف الثاني:</a:t>
            </a:r>
            <a:r>
              <a:rPr lang="ar-SA" sz="2400" dirty="0">
                <a:solidFill>
                  <a:schemeClr val="bg1"/>
                </a:solidFill>
                <a:cs typeface="+mj-cs"/>
              </a:rPr>
              <a:t> الأفلام تهيمن على المشاهدة عالية الجودة</a:t>
            </a:r>
          </a:p>
          <a:p>
            <a:pPr algn="r" rtl="1"/>
            <a:r>
              <a:rPr lang="ar-SA" sz="2400" dirty="0">
                <a:solidFill>
                  <a:schemeClr val="bg1"/>
                </a:solidFill>
                <a:cs typeface="+mj-cs"/>
              </a:rPr>
              <a:t>68% من مشاهدات الأفلام بجودة </a:t>
            </a:r>
            <a:r>
              <a:rPr lang="en-US" sz="2400" dirty="0">
                <a:solidFill>
                  <a:schemeClr val="bg1"/>
                </a:solidFill>
                <a:cs typeface="+mj-cs"/>
              </a:rPr>
              <a:t>HD </a:t>
            </a:r>
            <a:r>
              <a:rPr lang="ar-SA" sz="2400" dirty="0">
                <a:solidFill>
                  <a:schemeClr val="bg1"/>
                </a:solidFill>
                <a:cs typeface="+mj-cs"/>
              </a:rPr>
              <a:t>مقابل 13% للمسلسلات</a:t>
            </a:r>
          </a:p>
          <a:p>
            <a:pPr marL="0" indent="0" algn="r" rtl="1">
              <a:buNone/>
            </a:pPr>
            <a:r>
              <a:rPr lang="ar-SA" sz="2400" b="1" dirty="0">
                <a:solidFill>
                  <a:schemeClr val="bg1"/>
                </a:solidFill>
                <a:cs typeface="+mj-cs"/>
              </a:rPr>
              <a:t>الاكتشاف الثالث:</a:t>
            </a:r>
            <a:r>
              <a:rPr lang="ar-SA" sz="2400" dirty="0">
                <a:solidFill>
                  <a:schemeClr val="bg1"/>
                </a:solidFill>
                <a:cs typeface="+mj-cs"/>
              </a:rPr>
              <a:t> يمكننا التنبؤ بذروة المشاهدة</a:t>
            </a:r>
          </a:p>
          <a:p>
            <a:pPr algn="r" rtl="1"/>
            <a:r>
              <a:rPr lang="ar-SA" sz="2400" dirty="0">
                <a:solidFill>
                  <a:schemeClr val="bg1"/>
                </a:solidFill>
                <a:cs typeface="+mj-cs"/>
              </a:rPr>
              <a:t>متوسط 630 ساعة مشاهدة يومياً مع 15 يوم ذروة شهرياً</a:t>
            </a:r>
          </a:p>
          <a:p>
            <a:pPr algn="r" rtl="1"/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433A490-AD2D-8DF6-E7C8-D1F0E44D8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896" y="628362"/>
            <a:ext cx="1109610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ar-SA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"</a:t>
            </a:r>
            <a:r>
              <a:rPr lang="ar-SA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اكتشافاتنا الثلاث الكبرى</a:t>
            </a:r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"</a:t>
            </a:r>
            <a:r>
              <a:rPr lang="ar-SA" altLang="en-US" sz="32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(Executive Summary)</a:t>
            </a:r>
            <a:r>
              <a:rPr kumimoji="0" lang="ar-SA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الخلاصة التنفيذية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44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C71C-493C-95F6-80D8-1D8BC6701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13" y="285612"/>
            <a:ext cx="10664687" cy="1178754"/>
          </a:xfrm>
        </p:spPr>
        <p:txBody>
          <a:bodyPr>
            <a:normAutofit fontScale="90000"/>
          </a:bodyPr>
          <a:lstStyle/>
          <a:p>
            <a:pPr algn="r" rtl="1"/>
            <a:r>
              <a:rPr lang="ar-SA" b="1" dirty="0"/>
              <a:t>بداية القصة - </a:t>
            </a:r>
            <a:r>
              <a:rPr lang="ar-SA" b="1" dirty="0" err="1"/>
              <a:t>التحدي"السؤال</a:t>
            </a:r>
            <a:r>
              <a:rPr lang="ar-SA" b="1" dirty="0"/>
              <a:t> الذي بدأ كل شيء" </a:t>
            </a:r>
            <a:br>
              <a:rPr lang="ar-SA" b="1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362404-4D33-D3B0-DF95-4E61692465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18045" y="1141200"/>
            <a:ext cx="53357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التحدي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كيف يمكننا فهم سلوك مشاهدينا بشكل أعمق لتحسين خدمة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STC TV</a:t>
            </a:r>
            <a:r>
              <a:rPr kumimoji="0" lang="ar-SA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؟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933B38-5856-7A07-6A8E-E8B177511CE3}"/>
              </a:ext>
            </a:extLst>
          </p:cNvPr>
          <p:cNvSpPr txBox="1"/>
          <p:nvPr/>
        </p:nvSpPr>
        <p:spPr>
          <a:xfrm>
            <a:off x="8080514" y="1951672"/>
            <a:ext cx="327328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buNone/>
            </a:pPr>
            <a:r>
              <a:rPr lang="ar-SA" b="1" dirty="0"/>
              <a:t>البيانات التي </a:t>
            </a:r>
            <a:r>
              <a:rPr lang="ar-SA" b="1" dirty="0" err="1"/>
              <a:t>واجهناها</a:t>
            </a:r>
            <a:r>
              <a:rPr lang="ar-SA" b="1" dirty="0"/>
              <a:t>:</a:t>
            </a:r>
            <a:endParaRPr lang="ar-SA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dirty="0"/>
              <a:t>11,578 مستخدم نشط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dirty="0"/>
              <a:t>1,048,575 تفاعل مشاهدة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dirty="0"/>
              <a:t>16 نوع محتوى مختلف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dirty="0"/>
              <a:t>بيانات جودة المشاهدة </a:t>
            </a:r>
            <a:r>
              <a:rPr lang="en-US" dirty="0"/>
              <a:t>HD/SD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0B19D-7B70-DAA7-F5D4-B6D7D4127C1A}"/>
              </a:ext>
            </a:extLst>
          </p:cNvPr>
          <p:cNvSpPr txBox="1"/>
          <p:nvPr/>
        </p:nvSpPr>
        <p:spPr>
          <a:xfrm>
            <a:off x="5257800" y="359314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buNone/>
            </a:pPr>
            <a:r>
              <a:rPr lang="ar-SA" b="1" dirty="0"/>
              <a:t>الأسئلة التي سعينا للإجابة عليها:</a:t>
            </a:r>
            <a:endParaRPr lang="ar-SA" dirty="0"/>
          </a:p>
          <a:p>
            <a:pPr marL="342900" indent="-342900" algn="r" rtl="1">
              <a:buFont typeface="+mj-lt"/>
              <a:buAutoNum type="arabicPeriod"/>
            </a:pPr>
            <a:r>
              <a:rPr lang="ar-SA" dirty="0"/>
              <a:t>من هم المشاهدون المفضلون لجودة </a:t>
            </a:r>
            <a:r>
              <a:rPr lang="en-US" dirty="0"/>
              <a:t>HD؟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ar-SA" dirty="0"/>
              <a:t>متى تحدث ذروة المشاهدة؟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ar-SA" dirty="0"/>
              <a:t>كيف نقدم توصيات أفضل؟</a:t>
            </a:r>
          </a:p>
        </p:txBody>
      </p:sp>
    </p:spTree>
    <p:extLst>
      <p:ext uri="{BB962C8B-B14F-4D97-AF65-F5344CB8AC3E}">
        <p14:creationId xmlns:p14="http://schemas.microsoft.com/office/powerpoint/2010/main" val="22699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E00B045-F4F9-0E28-46E4-AECE633F2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257" y="1473238"/>
            <a:ext cx="9293543" cy="353212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D9983A-028A-2679-F408-09AE641A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ar-SA" dirty="0"/>
              <a:t>الرحلة الاستكشافية - تصنيف المستخدمين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C20357-7245-ED20-8715-C795BE2FCF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79566" y="1473238"/>
            <a:ext cx="257423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r" rt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ar-SA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من هم مشاهدونا حقاً ؟</a:t>
            </a:r>
            <a:endParaRPr kumimoji="0" lang="en-US" altLang="en-US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175CC5C-40F4-4222-AC6A-23974A74C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5609" y="4369099"/>
            <a:ext cx="573819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القصة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عندما بدأنا تحليل البيانات، كانت المفاجأة الأولى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..."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النتائج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HD Users (69.65%):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المهيمنون - يحبون الجودة العالية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marR="0" lvl="0" indent="-2857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SD Users (27.71%):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التقليديون - راضون بالجودة القياسية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marR="0" lvl="0" indent="-2857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Mixed Users (2.64%):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المرونة - يتنقلون حسب الظروف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البصيرة الرئيسية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من كل 10 مستخدمين يفضلون الجودة العالية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2679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2D7D2-B009-88FA-3AA8-4E5AAF2C8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pPr rtl="1"/>
            <a:r>
              <a:rPr lang="ar-SA" dirty="0"/>
              <a:t>المؤامرة تتعمق - أنماط المحتوى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E0829-18DA-919E-E4C3-8E03EC3B6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rtl="1"/>
            <a:r>
              <a:rPr lang="ar-SA" sz="2000" b="1" dirty="0"/>
              <a:t>"لكن القصة لم تكن بهذه البساطة..."</a:t>
            </a:r>
          </a:p>
          <a:p>
            <a:pPr rtl="1"/>
            <a:r>
              <a:rPr lang="ar-SA" sz="2000" b="1" dirty="0"/>
              <a:t>الكشف المفاجئ:</a:t>
            </a:r>
            <a:r>
              <a:rPr lang="ar-SA" sz="2000" dirty="0"/>
              <a:t> "عندما نظرنا للمحتوى نفسه، وجدنا شيئاً مذهلاً..."</a:t>
            </a:r>
          </a:p>
          <a:p>
            <a:pPr rtl="1"/>
            <a:r>
              <a:rPr lang="ar-SA" sz="2000" b="1" dirty="0"/>
              <a:t>النتائج:</a:t>
            </a:r>
            <a:endParaRPr lang="ar-SA" sz="2000" dirty="0"/>
          </a:p>
          <a:p>
            <a:pPr rtl="1"/>
            <a:r>
              <a:rPr lang="ar-SA" sz="2000" b="1" dirty="0"/>
              <a:t>الأفلام:</a:t>
            </a:r>
            <a:r>
              <a:rPr lang="ar-SA" sz="2000" dirty="0"/>
              <a:t> 67.92% مشاهدة بجودة </a:t>
            </a:r>
            <a:r>
              <a:rPr lang="en-US" sz="2000" dirty="0"/>
              <a:t>HD</a:t>
            </a:r>
          </a:p>
          <a:p>
            <a:pPr rtl="1"/>
            <a:r>
              <a:rPr lang="ar-SA" sz="2000" b="1" dirty="0"/>
              <a:t>المسلسلات:</a:t>
            </a:r>
            <a:r>
              <a:rPr lang="ar-SA" sz="2000" dirty="0"/>
              <a:t> 13.08% فقط بجودة </a:t>
            </a:r>
            <a:r>
              <a:rPr lang="en-US" sz="2000" dirty="0"/>
              <a:t>HD</a:t>
            </a:r>
          </a:p>
          <a:p>
            <a:pPr rtl="1"/>
            <a:r>
              <a:rPr lang="ar-SA" sz="2000" b="1" dirty="0"/>
              <a:t>التفسير المحتمل:</a:t>
            </a:r>
            <a:endParaRPr lang="ar-SA" sz="2000" dirty="0"/>
          </a:p>
          <a:p>
            <a:pPr rtl="1"/>
            <a:r>
              <a:rPr lang="ar-SA" sz="2000" dirty="0"/>
              <a:t>الأفلام = تجربة مشاهدة "حدث خاص"</a:t>
            </a:r>
          </a:p>
          <a:p>
            <a:pPr rtl="1"/>
            <a:r>
              <a:rPr lang="ar-SA" sz="2000" dirty="0"/>
              <a:t>المسلسلات = مشاهدة يومية مريحة</a:t>
            </a:r>
          </a:p>
          <a:p>
            <a:pPr rtl="1"/>
            <a:r>
              <a:rPr lang="ar-SA" sz="2000" dirty="0"/>
              <a:t>الأفلام تستحق الجودة العالية أكثر في نظر المشاهدين</a:t>
            </a:r>
          </a:p>
          <a:p>
            <a:pPr rtl="1"/>
            <a:endParaRPr lang="en-US" sz="2000" dirty="0"/>
          </a:p>
        </p:txBody>
      </p:sp>
      <p:pic>
        <p:nvPicPr>
          <p:cNvPr id="4" name="Picture 3" descr="A graph with different colored squares&#10;&#10;AI-generated content may be incorrect.">
            <a:extLst>
              <a:ext uri="{FF2B5EF4-FFF2-40B4-BE49-F238E27FC236}">
                <a16:creationId xmlns:a16="http://schemas.microsoft.com/office/drawing/2014/main" id="{701393D3-E2CB-7F0F-1B13-0CCF2CF3E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8081" y="2317077"/>
            <a:ext cx="6523919" cy="2479088"/>
          </a:xfrm>
          <a:prstGeom prst="rect">
            <a:avLst/>
          </a:prstGeom>
          <a:noFill/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8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red pie chart&#10;&#10;AI-generated content may be incorrect.">
            <a:extLst>
              <a:ext uri="{FF2B5EF4-FFF2-40B4-BE49-F238E27FC236}">
                <a16:creationId xmlns:a16="http://schemas.microsoft.com/office/drawing/2014/main" id="{BE16C57B-1B54-9001-E7BA-17E83295B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901" y="1159069"/>
            <a:ext cx="8807899" cy="33523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71A44B-3040-C810-338C-68969B534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4360"/>
            <a:ext cx="10515600" cy="502892"/>
          </a:xfrm>
        </p:spPr>
        <p:txBody>
          <a:bodyPr>
            <a:normAutofit fontScale="90000"/>
          </a:bodyPr>
          <a:lstStyle/>
          <a:p>
            <a:pPr algn="r" rtl="1"/>
            <a:r>
              <a:rPr lang="ar-SA"/>
              <a:t>التناقض المثير - الوقت مقابل الجودة</a:t>
            </a:r>
            <a:r>
              <a:rPr lang="en-US"/>
              <a:t> </a:t>
            </a:r>
            <a:r>
              <a:rPr lang="ar-SA"/>
              <a:t>"المفارقة التي لم نتوقعها"</a:t>
            </a:r>
            <a:br>
              <a:rPr lang="ar-SA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060108-907E-E55C-D92A-862B5D06F5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01832" y="3881451"/>
            <a:ext cx="625196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المفارقة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مستخدمو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HD </a:t>
            </a:r>
            <a:r>
              <a:rPr kumimoji="0" lang="ar-SA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يشاهدون أقل (13.36 دقيقة) من مستخدمي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SD (25.02) </a:t>
            </a:r>
            <a:r>
              <a:rPr kumimoji="0" lang="ar-SA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دقيقة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التفسير المحتمل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HD Users: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مشاهدة مقصودة ومركزة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SD Users: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مشاهدة عادية وأطول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الجودة العالية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للمحتوى المختار بعناية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الجودة القياسية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للمشاهدة التلقائية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911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F5B6A-F65A-4A7A-88B5-6841200B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pPr rtl="1"/>
            <a:r>
              <a:rPr lang="ar-SA" sz="2600"/>
              <a:t>النظر للمستقبل - نموذج التنبؤ</a:t>
            </a:r>
            <a:r>
              <a:rPr lang="en-US" sz="2600"/>
              <a:t> </a:t>
            </a:r>
            <a:r>
              <a:rPr lang="ar-SA" sz="2600"/>
              <a:t>"كيف نتنبأ بسلوك المشاهدين؟"</a:t>
            </a:r>
            <a:endParaRPr lang="en-US" sz="26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AA9A5-EC19-34AD-442B-E5EE36D28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 rtl="1">
              <a:buNone/>
            </a:pPr>
            <a:r>
              <a:rPr lang="ar-SA" sz="1700" b="1"/>
              <a:t>قدراتنا التنبؤية:</a:t>
            </a:r>
            <a:endParaRPr lang="ar-SA" sz="1700"/>
          </a:p>
          <a:p>
            <a:pPr rtl="1"/>
            <a:r>
              <a:rPr lang="ar-SA" sz="1700" b="1"/>
              <a:t>متوسط يومي:</a:t>
            </a:r>
            <a:r>
              <a:rPr lang="ar-SA" sz="1700"/>
              <a:t> 630.54 ساعة مشاهدة</a:t>
            </a:r>
          </a:p>
          <a:p>
            <a:pPr rtl="1"/>
            <a:r>
              <a:rPr lang="ar-SA" sz="1700" b="1"/>
              <a:t>أيام الذروة:</a:t>
            </a:r>
            <a:r>
              <a:rPr lang="ar-SA" sz="1700"/>
              <a:t> 15 يوم شهرياً (25% من الشهر)</a:t>
            </a:r>
          </a:p>
          <a:p>
            <a:pPr rtl="1"/>
            <a:r>
              <a:rPr lang="ar-SA" sz="1700" b="1"/>
              <a:t>عتبة الذروة:</a:t>
            </a:r>
            <a:r>
              <a:rPr lang="ar-SA" sz="1700"/>
              <a:t> 676.90 ساعة</a:t>
            </a:r>
          </a:p>
          <a:p>
            <a:pPr marL="0" indent="0" rtl="1">
              <a:buNone/>
            </a:pPr>
            <a:r>
              <a:rPr lang="ar-SA" sz="1700" b="1"/>
              <a:t>النمط الأسبوعي:</a:t>
            </a:r>
            <a:endParaRPr lang="ar-SA" sz="1700"/>
          </a:p>
          <a:p>
            <a:pPr rtl="1"/>
            <a:r>
              <a:rPr lang="ar-SA" sz="1700" b="1"/>
              <a:t>الجمعة:</a:t>
            </a:r>
            <a:r>
              <a:rPr lang="ar-SA" sz="1700"/>
              <a:t> الأعلى (777.80 ساعة)</a:t>
            </a:r>
          </a:p>
          <a:p>
            <a:pPr rtl="1"/>
            <a:r>
              <a:rPr lang="ar-SA" sz="1700" b="1"/>
              <a:t>الاثنين-الخميس:</a:t>
            </a:r>
            <a:r>
              <a:rPr lang="ar-SA" sz="1700"/>
              <a:t> مستقر نسبياً</a:t>
            </a:r>
          </a:p>
          <a:p>
            <a:pPr rtl="1"/>
            <a:r>
              <a:rPr lang="ar-SA" sz="1700" b="1"/>
              <a:t>عطلة الأسبوع:</a:t>
            </a:r>
            <a:r>
              <a:rPr lang="ar-SA" sz="1700"/>
              <a:t> مشاهدة مكثفة</a:t>
            </a:r>
          </a:p>
          <a:p>
            <a:endParaRPr lang="en-US" sz="17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4AAE2A-CC60-39D9-58E7-F966700B7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45260" y="1993142"/>
            <a:ext cx="7557151" cy="28717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8577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F4E9C1-52D6-61E9-3F52-8B3FD7304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pPr rtl="1"/>
            <a:r>
              <a:rPr lang="ar-SA" sz="3600" b="1">
                <a:solidFill>
                  <a:schemeClr val="tx2"/>
                </a:solidFill>
              </a:rPr>
              <a:t>ذكاء التوصيات</a:t>
            </a:r>
            <a:r>
              <a:rPr lang="en-US" sz="3600" b="1">
                <a:solidFill>
                  <a:schemeClr val="tx2"/>
                </a:solidFill>
              </a:rPr>
              <a:t> </a:t>
            </a:r>
            <a:r>
              <a:rPr lang="ar-SA" sz="3600" b="1">
                <a:solidFill>
                  <a:schemeClr val="tx2"/>
                </a:solidFill>
              </a:rPr>
              <a:t>"كيف نجعل كل مشاهد يجد ما يحبه؟"</a:t>
            </a:r>
            <a:br>
              <a:rPr lang="ar-SA" sz="3600" b="1">
                <a:solidFill>
                  <a:schemeClr val="tx2"/>
                </a:solidFill>
              </a:rPr>
            </a:b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1C8B0-2868-788C-A180-1CCE8EFD4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0" indent="0" algn="r" rtl="1">
              <a:buNone/>
            </a:pPr>
            <a:r>
              <a:rPr lang="ar-SA" sz="1800" b="1" dirty="0">
                <a:solidFill>
                  <a:schemeClr val="tx2"/>
                </a:solidFill>
              </a:rPr>
              <a:t>النظام الذكي:</a:t>
            </a:r>
            <a:endParaRPr lang="ar-SA" sz="1800" dirty="0">
              <a:solidFill>
                <a:schemeClr val="tx2"/>
              </a:solidFill>
            </a:endParaRPr>
          </a:p>
          <a:p>
            <a:pPr algn="r" rtl="1"/>
            <a:r>
              <a:rPr lang="ar-SA" sz="1800" dirty="0">
                <a:solidFill>
                  <a:schemeClr val="tx2"/>
                </a:solidFill>
              </a:rPr>
              <a:t>تحليل 1,048,575 تفاعل مشاهدة</a:t>
            </a:r>
          </a:p>
          <a:p>
            <a:pPr algn="r" rtl="1"/>
            <a:r>
              <a:rPr lang="ar-SA" sz="1800" dirty="0">
                <a:solidFill>
                  <a:schemeClr val="tx2"/>
                </a:solidFill>
              </a:rPr>
              <a:t>خوارزميات تعلم الآلة</a:t>
            </a:r>
          </a:p>
          <a:p>
            <a:pPr algn="r" rtl="1"/>
            <a:r>
              <a:rPr lang="ar-SA" sz="1800" dirty="0">
                <a:solidFill>
                  <a:schemeClr val="tx2"/>
                </a:solidFill>
              </a:rPr>
              <a:t>توصيات مبنية على التفضيلات المشتركة</a:t>
            </a:r>
          </a:p>
          <a:p>
            <a:pPr marL="0" indent="0" algn="r" rtl="1">
              <a:buNone/>
            </a:pPr>
            <a:r>
              <a:rPr lang="ar-SA" sz="1800" b="1" dirty="0">
                <a:solidFill>
                  <a:schemeClr val="tx2"/>
                </a:solidFill>
              </a:rPr>
              <a:t>المحتوى الأكثر شعبية:</a:t>
            </a:r>
            <a:endParaRPr lang="ar-SA" sz="1800" dirty="0">
              <a:solidFill>
                <a:schemeClr val="tx2"/>
              </a:solidFill>
            </a:endParaRPr>
          </a:p>
          <a:p>
            <a:pPr marL="514350" indent="-514350" algn="r" rtl="1">
              <a:buFont typeface="+mj-lt"/>
              <a:buAutoNum type="arabicPeriod"/>
            </a:pPr>
            <a:r>
              <a:rPr lang="en-US" sz="1800" b="1" dirty="0">
                <a:solidFill>
                  <a:schemeClr val="tx2"/>
                </a:solidFill>
              </a:rPr>
              <a:t>Animation:</a:t>
            </a:r>
            <a:r>
              <a:rPr lang="en-US" sz="1800" dirty="0">
                <a:solidFill>
                  <a:schemeClr val="tx2"/>
                </a:solidFill>
              </a:rPr>
              <a:t> 401,730 </a:t>
            </a:r>
            <a:r>
              <a:rPr lang="ar-SA" sz="1800" dirty="0">
                <a:solidFill>
                  <a:schemeClr val="tx2"/>
                </a:solidFill>
              </a:rPr>
              <a:t>مشاهدة (38.3%)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en-US" sz="1800" b="1" dirty="0">
                <a:solidFill>
                  <a:schemeClr val="tx2"/>
                </a:solidFill>
              </a:rPr>
              <a:t>Action:</a:t>
            </a:r>
            <a:r>
              <a:rPr lang="en-US" sz="1800" dirty="0">
                <a:solidFill>
                  <a:schemeClr val="tx2"/>
                </a:solidFill>
              </a:rPr>
              <a:t> 174,155 </a:t>
            </a:r>
            <a:r>
              <a:rPr lang="ar-SA" sz="1800" dirty="0">
                <a:solidFill>
                  <a:schemeClr val="tx2"/>
                </a:solidFill>
              </a:rPr>
              <a:t>مشاهدة (16.6%)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en-US" sz="1800" b="1" dirty="0">
                <a:solidFill>
                  <a:schemeClr val="tx2"/>
                </a:solidFill>
              </a:rPr>
              <a:t>Drama:</a:t>
            </a:r>
            <a:r>
              <a:rPr lang="en-US" sz="1800" dirty="0">
                <a:solidFill>
                  <a:schemeClr val="tx2"/>
                </a:solidFill>
              </a:rPr>
              <a:t> 155,048 </a:t>
            </a:r>
            <a:r>
              <a:rPr lang="ar-SA" sz="1800" dirty="0">
                <a:solidFill>
                  <a:schemeClr val="tx2"/>
                </a:solidFill>
              </a:rPr>
              <a:t>مشاهدة (14.8%)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en-US" sz="1800" b="1" dirty="0">
                <a:solidFill>
                  <a:schemeClr val="tx2"/>
                </a:solidFill>
              </a:rPr>
              <a:t>Comedy:</a:t>
            </a:r>
            <a:r>
              <a:rPr lang="en-US" sz="1800" dirty="0">
                <a:solidFill>
                  <a:schemeClr val="tx2"/>
                </a:solidFill>
              </a:rPr>
              <a:t> 136,577 </a:t>
            </a:r>
            <a:r>
              <a:rPr lang="ar-SA" sz="1800" dirty="0">
                <a:solidFill>
                  <a:schemeClr val="tx2"/>
                </a:solidFill>
              </a:rPr>
              <a:t>مشاهدة (13.0%)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en-US" sz="1800" b="1" dirty="0">
                <a:solidFill>
                  <a:schemeClr val="tx2"/>
                </a:solidFill>
              </a:rPr>
              <a:t>Horror:</a:t>
            </a:r>
            <a:r>
              <a:rPr lang="en-US" sz="1800" dirty="0">
                <a:solidFill>
                  <a:schemeClr val="tx2"/>
                </a:solidFill>
              </a:rPr>
              <a:t> 75,306 </a:t>
            </a:r>
            <a:r>
              <a:rPr lang="ar-SA" sz="1800" dirty="0">
                <a:solidFill>
                  <a:schemeClr val="tx2"/>
                </a:solidFill>
              </a:rPr>
              <a:t>مشاهدة (7.2%)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29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3509A-D345-2A95-729F-398909FD0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pPr rtl="1"/>
            <a:r>
              <a:rPr lang="ar-SA" sz="3600">
                <a:solidFill>
                  <a:schemeClr val="tx2"/>
                </a:solidFill>
              </a:rPr>
              <a:t>التوصيات الاستراتيجية</a:t>
            </a:r>
            <a:r>
              <a:rPr lang="en-US" sz="3600">
                <a:solidFill>
                  <a:schemeClr val="tx2"/>
                </a:solidFill>
              </a:rPr>
              <a:t> </a:t>
            </a:r>
            <a:r>
              <a:rPr lang="ar-SA" sz="3600">
                <a:solidFill>
                  <a:schemeClr val="tx2"/>
                </a:solidFill>
              </a:rPr>
              <a:t>"ماذا يجب أن نفعل الآن؟"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A456A-A698-07E5-0DE6-822F3252F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812" y="1032987"/>
            <a:ext cx="4919108" cy="4792027"/>
          </a:xfrm>
        </p:spPr>
        <p:txBody>
          <a:bodyPr anchor="ctr">
            <a:normAutofit/>
          </a:bodyPr>
          <a:lstStyle/>
          <a:p>
            <a:pPr marL="0" indent="0" algn="r" rtl="1">
              <a:buNone/>
            </a:pPr>
            <a:r>
              <a:rPr lang="ar-SA" sz="2000" b="1" dirty="0">
                <a:solidFill>
                  <a:schemeClr val="tx2"/>
                </a:solidFill>
              </a:rPr>
              <a:t>للمحتوى:</a:t>
            </a:r>
            <a:endParaRPr lang="ar-SA" sz="2000" dirty="0">
              <a:solidFill>
                <a:schemeClr val="tx2"/>
              </a:solidFill>
            </a:endParaRPr>
          </a:p>
          <a:p>
            <a:pPr algn="r" rtl="1"/>
            <a:r>
              <a:rPr lang="ar-SA" sz="2000" b="1" dirty="0">
                <a:solidFill>
                  <a:schemeClr val="tx2"/>
                </a:solidFill>
              </a:rPr>
              <a:t>ركز على الأفلام عالية الجودة</a:t>
            </a:r>
            <a:r>
              <a:rPr lang="ar-SA" sz="2000" dirty="0">
                <a:solidFill>
                  <a:schemeClr val="tx2"/>
                </a:solidFill>
              </a:rPr>
              <a:t> - فرصة نمو كبيرة</a:t>
            </a:r>
          </a:p>
          <a:p>
            <a:pPr algn="r" rtl="1"/>
            <a:r>
              <a:rPr lang="ar-SA" sz="2000" b="1" dirty="0">
                <a:solidFill>
                  <a:schemeClr val="tx2"/>
                </a:solidFill>
              </a:rPr>
              <a:t>حسن تجربة المسلسلات </a:t>
            </a:r>
            <a:r>
              <a:rPr lang="en-US" sz="2000" b="1" dirty="0">
                <a:solidFill>
                  <a:schemeClr val="tx2"/>
                </a:solidFill>
              </a:rPr>
              <a:t>HD</a:t>
            </a:r>
            <a:r>
              <a:rPr lang="en-US" sz="2000" dirty="0">
                <a:solidFill>
                  <a:schemeClr val="tx2"/>
                </a:solidFill>
              </a:rPr>
              <a:t> - </a:t>
            </a:r>
            <a:r>
              <a:rPr lang="ar-SA" sz="2000" dirty="0">
                <a:solidFill>
                  <a:schemeClr val="tx2"/>
                </a:solidFill>
              </a:rPr>
              <a:t>سوق غير مستغل</a:t>
            </a:r>
          </a:p>
          <a:p>
            <a:pPr algn="r" rtl="1"/>
            <a:r>
              <a:rPr lang="ar-SA" sz="2000" b="1" dirty="0">
                <a:solidFill>
                  <a:schemeClr val="tx2"/>
                </a:solidFill>
              </a:rPr>
              <a:t>استثمر في محتوى </a:t>
            </a:r>
            <a:r>
              <a:rPr lang="en-US" sz="2000" b="1" dirty="0">
                <a:solidFill>
                  <a:schemeClr val="tx2"/>
                </a:solidFill>
              </a:rPr>
              <a:t>Animation</a:t>
            </a:r>
            <a:r>
              <a:rPr lang="en-US" sz="2000" dirty="0">
                <a:solidFill>
                  <a:schemeClr val="tx2"/>
                </a:solidFill>
              </a:rPr>
              <a:t> - </a:t>
            </a:r>
            <a:r>
              <a:rPr lang="ar-SA" sz="2000" dirty="0">
                <a:solidFill>
                  <a:schemeClr val="tx2"/>
                </a:solidFill>
              </a:rPr>
              <a:t>الأكثر شعبية</a:t>
            </a:r>
          </a:p>
          <a:p>
            <a:pPr marL="0" indent="0" algn="r" rtl="1">
              <a:buNone/>
            </a:pPr>
            <a:r>
              <a:rPr lang="ar-SA" sz="2000" b="1" dirty="0">
                <a:solidFill>
                  <a:schemeClr val="tx2"/>
                </a:solidFill>
              </a:rPr>
              <a:t>للمنصة:</a:t>
            </a:r>
            <a:endParaRPr lang="ar-SA" sz="2000" dirty="0">
              <a:solidFill>
                <a:schemeClr val="tx2"/>
              </a:solidFill>
            </a:endParaRPr>
          </a:p>
          <a:p>
            <a:pPr algn="r" rtl="1"/>
            <a:r>
              <a:rPr lang="ar-SA" sz="2000" b="1" dirty="0">
                <a:solidFill>
                  <a:schemeClr val="tx2"/>
                </a:solidFill>
              </a:rPr>
              <a:t>حسن خوارزمية التوصيات</a:t>
            </a:r>
            <a:r>
              <a:rPr lang="ar-SA" sz="2000" dirty="0">
                <a:solidFill>
                  <a:schemeClr val="tx2"/>
                </a:solidFill>
              </a:rPr>
              <a:t> للمحتوى المتنوع</a:t>
            </a:r>
          </a:p>
          <a:p>
            <a:pPr algn="r" rtl="1"/>
            <a:r>
              <a:rPr lang="ar-SA" sz="2000" b="1" dirty="0">
                <a:solidFill>
                  <a:schemeClr val="tx2"/>
                </a:solidFill>
              </a:rPr>
              <a:t>استعد لذروة المشاهدة</a:t>
            </a:r>
            <a:r>
              <a:rPr lang="ar-SA" sz="2000" dirty="0">
                <a:solidFill>
                  <a:schemeClr val="tx2"/>
                </a:solidFill>
              </a:rPr>
              <a:t> في عطل الأسبوع</a:t>
            </a:r>
          </a:p>
          <a:p>
            <a:pPr algn="r" rtl="1"/>
            <a:r>
              <a:rPr lang="ar-SA" sz="2000" b="1" dirty="0">
                <a:solidFill>
                  <a:schemeClr val="tx2"/>
                </a:solidFill>
              </a:rPr>
              <a:t>قدم خيارات مرونة</a:t>
            </a:r>
            <a:r>
              <a:rPr lang="ar-SA" sz="2000" dirty="0">
                <a:solidFill>
                  <a:schemeClr val="tx2"/>
                </a:solidFill>
              </a:rPr>
              <a:t> للمستخدمين المختلطين</a:t>
            </a:r>
          </a:p>
          <a:p>
            <a:pPr marL="0" indent="0" algn="r" rtl="1">
              <a:buNone/>
            </a:pPr>
            <a:r>
              <a:rPr lang="ar-SA" sz="2000" b="1" dirty="0">
                <a:solidFill>
                  <a:schemeClr val="tx2"/>
                </a:solidFill>
              </a:rPr>
              <a:t>للتسويق:</a:t>
            </a:r>
            <a:endParaRPr lang="ar-SA" sz="2000" dirty="0">
              <a:solidFill>
                <a:schemeClr val="tx2"/>
              </a:solidFill>
            </a:endParaRPr>
          </a:p>
          <a:p>
            <a:pPr algn="r" rtl="1"/>
            <a:r>
              <a:rPr lang="ar-SA" sz="2000" b="1" dirty="0">
                <a:solidFill>
                  <a:schemeClr val="tx2"/>
                </a:solidFill>
              </a:rPr>
              <a:t>استهدف </a:t>
            </a:r>
            <a:r>
              <a:rPr lang="en-US" sz="2000" b="1" dirty="0">
                <a:solidFill>
                  <a:schemeClr val="tx2"/>
                </a:solidFill>
              </a:rPr>
              <a:t>HD Users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ar-SA" sz="2000" dirty="0">
                <a:solidFill>
                  <a:schemeClr val="tx2"/>
                </a:solidFill>
              </a:rPr>
              <a:t>بمحتوى حصري</a:t>
            </a:r>
          </a:p>
          <a:p>
            <a:pPr algn="r" rtl="1"/>
            <a:r>
              <a:rPr lang="ar-SA" sz="2000" b="1" dirty="0">
                <a:solidFill>
                  <a:schemeClr val="tx2"/>
                </a:solidFill>
              </a:rPr>
              <a:t>شجع </a:t>
            </a:r>
            <a:r>
              <a:rPr lang="en-US" sz="2000" b="1" dirty="0">
                <a:solidFill>
                  <a:schemeClr val="tx2"/>
                </a:solidFill>
              </a:rPr>
              <a:t>SD Users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ar-SA" sz="2000" dirty="0">
                <a:solidFill>
                  <a:schemeClr val="tx2"/>
                </a:solidFill>
              </a:rPr>
              <a:t>على تجربة </a:t>
            </a:r>
            <a:r>
              <a:rPr lang="en-US" sz="2000" dirty="0">
                <a:solidFill>
                  <a:schemeClr val="tx2"/>
                </a:solidFill>
              </a:rPr>
              <a:t>HD</a:t>
            </a:r>
          </a:p>
          <a:p>
            <a:pPr algn="r" rtl="1"/>
            <a:r>
              <a:rPr lang="ar-SA" sz="2000" b="1" dirty="0">
                <a:solidFill>
                  <a:schemeClr val="tx2"/>
                </a:solidFill>
              </a:rPr>
              <a:t>استخدم البيانات</a:t>
            </a:r>
            <a:r>
              <a:rPr lang="ar-SA" sz="2000" dirty="0">
                <a:solidFill>
                  <a:schemeClr val="tx2"/>
                </a:solidFill>
              </a:rPr>
              <a:t> لتوقيت الحملات</a:t>
            </a:r>
          </a:p>
          <a:p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746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563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 </vt:lpstr>
      <vt:lpstr>PowerPoint Presentation</vt:lpstr>
      <vt:lpstr>بداية القصة - التحدي"السؤال الذي بدأ كل شيء"  </vt:lpstr>
      <vt:lpstr>الرحلة الاستكشافية - تصنيف المستخدمين</vt:lpstr>
      <vt:lpstr>المؤامرة تتعمق - أنماط المحتوى</vt:lpstr>
      <vt:lpstr>التناقض المثير - الوقت مقابل الجودة "المفارقة التي لم نتوقعها" </vt:lpstr>
      <vt:lpstr>النظر للمستقبل - نموذج التنبؤ "كيف نتنبأ بسلوك المشاهدين؟"</vt:lpstr>
      <vt:lpstr>ذكاء التوصيات "كيف نجعل كل مشاهد يجد ما يحبه؟" </vt:lpstr>
      <vt:lpstr>التوصيات الاستراتيجية "ماذا يجب أن نفعل الآن؟"</vt:lpstr>
      <vt:lpstr>شكراً  البيانات تحكي قصتها... والقصة مستمرة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Abdullah Alromai</dc:creator>
  <cp:lastModifiedBy>Abdullah Alromai</cp:lastModifiedBy>
  <cp:revision>1</cp:revision>
  <dcterms:created xsi:type="dcterms:W3CDTF">2025-09-05T14:27:08Z</dcterms:created>
  <dcterms:modified xsi:type="dcterms:W3CDTF">2025-09-05T15:45:54Z</dcterms:modified>
</cp:coreProperties>
</file>