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8" r:id="rId8"/>
    <p:sldId id="265" r:id="rId9"/>
    <p:sldId id="269" r:id="rId10"/>
    <p:sldId id="266" r:id="rId11"/>
    <p:sldId id="270" r:id="rId12"/>
    <p:sldId id="267"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1" d="100"/>
          <a:sy n="91"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8/4/21</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8/4/21</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a:ln w="22225">
                  <a:solidFill>
                    <a:schemeClr val="accent2">
                      <a:lumMod val="75000"/>
                    </a:schemeClr>
                  </a:solidFill>
                  <a:prstDash val="solid"/>
                </a:ln>
                <a:solidFill>
                  <a:schemeClr val="tx1"/>
                </a:solidFill>
                <a:effectLst/>
                <a:latin typeface="+mj-lt"/>
                <a:ea typeface="+mj-ea"/>
                <a:cs typeface="+mj-cs"/>
              </a:rPr>
              <a:t>Firehawk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SwiftTech.</a:t>
            </a:r>
          </a:p>
          <a:p>
            <a:endParaRPr lang="en-US" sz="2000" dirty="0"/>
          </a:p>
          <a:p>
            <a:r>
              <a:rPr lang="en-US" sz="2000" dirty="0"/>
              <a:t>Thank you for giving Firehawk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2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B47A-A0FB-3142-A491-F4AF3D0ADBB0}"/>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E993B8E7-A35A-1A4A-A082-500BB0153C20}"/>
              </a:ext>
            </a:extLst>
          </p:cNvPr>
          <p:cNvSpPr>
            <a:spLocks noGrp="1"/>
          </p:cNvSpPr>
          <p:nvPr>
            <p:ph idx="1"/>
          </p:nvPr>
        </p:nvSpPr>
        <p:spPr/>
        <p:txBody>
          <a:bodyPr>
            <a:normAutofit/>
          </a:bodyPr>
          <a:lstStyle/>
          <a:p>
            <a:r>
              <a:rPr lang="en-US" dirty="0">
                <a:solidFill>
                  <a:srgbClr val="00B050"/>
                </a:solidFill>
              </a:rPr>
              <a:t>F</a:t>
            </a:r>
            <a:r>
              <a:rPr lang="en-SA" dirty="0">
                <a:solidFill>
                  <a:srgbClr val="00B050"/>
                </a:solidFill>
              </a:rPr>
              <a:t>or our requerments and our diagrams </a:t>
            </a:r>
            <a:r>
              <a:rPr lang="en-US" dirty="0">
                <a:solidFill>
                  <a:srgbClr val="00B050"/>
                </a:solidFill>
              </a:rPr>
              <a:t>I</a:t>
            </a:r>
            <a:r>
              <a:rPr lang="en-SA" dirty="0">
                <a:solidFill>
                  <a:srgbClr val="00B050"/>
                </a:solidFill>
              </a:rPr>
              <a:t> see that we should change all the controls offered from </a:t>
            </a:r>
            <a:r>
              <a:rPr lang="en-SA" i="1" dirty="0">
                <a:solidFill>
                  <a:srgbClr val="00B050"/>
                </a:solidFill>
              </a:rPr>
              <a:t>Frehawk.</a:t>
            </a:r>
            <a:r>
              <a:rPr lang="en-SA" dirty="0">
                <a:solidFill>
                  <a:srgbClr val="00B050"/>
                </a:solidFill>
              </a:rPr>
              <a:t> </a:t>
            </a:r>
          </a:p>
          <a:p>
            <a:pPr lvl="1"/>
            <a:r>
              <a:rPr lang="en-SA" dirty="0">
                <a:solidFill>
                  <a:srgbClr val="00B050"/>
                </a:solidFill>
              </a:rPr>
              <a:t>We should change AES-128 encription to AES-258 encription.</a:t>
            </a:r>
          </a:p>
          <a:p>
            <a:pPr lvl="1"/>
            <a:r>
              <a:rPr lang="en-SA" dirty="0">
                <a:solidFill>
                  <a:srgbClr val="00B050"/>
                </a:solidFill>
              </a:rPr>
              <a:t>We should make the password 8 </a:t>
            </a:r>
            <a:r>
              <a:rPr lang="en-US" dirty="0">
                <a:solidFill>
                  <a:srgbClr val="00B050"/>
                </a:solidFill>
              </a:rPr>
              <a:t>character</a:t>
            </a:r>
            <a:r>
              <a:rPr lang="en-SA" dirty="0">
                <a:solidFill>
                  <a:srgbClr val="00B050"/>
                </a:solidFill>
              </a:rPr>
              <a:t> or more.</a:t>
            </a:r>
          </a:p>
          <a:p>
            <a:pPr lvl="1"/>
            <a:r>
              <a:rPr lang="en-US" dirty="0">
                <a:solidFill>
                  <a:srgbClr val="00B050"/>
                </a:solidFill>
              </a:rPr>
              <a:t>W</a:t>
            </a:r>
            <a:r>
              <a:rPr lang="en-SA" dirty="0">
                <a:solidFill>
                  <a:srgbClr val="00B050"/>
                </a:solidFill>
              </a:rPr>
              <a:t>e should make the password expires after 48 days.</a:t>
            </a:r>
          </a:p>
          <a:p>
            <a:pPr lvl="1"/>
            <a:r>
              <a:rPr lang="en-US" dirty="0">
                <a:solidFill>
                  <a:srgbClr val="00B050"/>
                </a:solidFill>
              </a:rPr>
              <a:t>W</a:t>
            </a:r>
            <a:r>
              <a:rPr lang="en-SA" dirty="0">
                <a:solidFill>
                  <a:srgbClr val="00B050"/>
                </a:solidFill>
              </a:rPr>
              <a:t>e should use TLS v1.2 or more.</a:t>
            </a:r>
          </a:p>
          <a:p>
            <a:pPr lvl="1"/>
            <a:r>
              <a:rPr lang="en-US" dirty="0">
                <a:solidFill>
                  <a:srgbClr val="00B050"/>
                </a:solidFill>
              </a:rPr>
              <a:t>W</a:t>
            </a:r>
            <a:r>
              <a:rPr lang="en-SA" dirty="0">
                <a:solidFill>
                  <a:srgbClr val="00B050"/>
                </a:solidFill>
              </a:rPr>
              <a:t>e should </a:t>
            </a:r>
            <a:r>
              <a:rPr lang="en-US" dirty="0">
                <a:solidFill>
                  <a:srgbClr val="00B050"/>
                </a:solidFill>
              </a:rPr>
              <a:t>make Development Tier servers are patched and not contain vulnerabilities.</a:t>
            </a:r>
          </a:p>
          <a:p>
            <a:pPr lvl="1"/>
            <a:r>
              <a:rPr lang="en-US" dirty="0">
                <a:solidFill>
                  <a:srgbClr val="00B050"/>
                </a:solidFill>
              </a:rPr>
              <a:t>W</a:t>
            </a:r>
            <a:r>
              <a:rPr lang="en-SA" dirty="0">
                <a:solidFill>
                  <a:srgbClr val="00B050"/>
                </a:solidFill>
              </a:rPr>
              <a:t>e should </a:t>
            </a:r>
            <a:r>
              <a:rPr lang="en-US" dirty="0">
                <a:solidFill>
                  <a:srgbClr val="00B050"/>
                </a:solidFill>
              </a:rPr>
              <a:t>make Application code scanned for vulnerabilities before being published into production environment</a:t>
            </a:r>
            <a:r>
              <a:rPr lang="en-SA" dirty="0">
                <a:solidFill>
                  <a:srgbClr val="00B050"/>
                </a:solidFill>
              </a:rPr>
              <a:t>.</a:t>
            </a:r>
          </a:p>
          <a:p>
            <a:endParaRPr lang="en-SA" dirty="0">
              <a:solidFill>
                <a:srgbClr val="00B050"/>
              </a:solidFill>
            </a:endParaRPr>
          </a:p>
        </p:txBody>
      </p:sp>
    </p:spTree>
    <p:extLst>
      <p:ext uri="{BB962C8B-B14F-4D97-AF65-F5344CB8AC3E}">
        <p14:creationId xmlns:p14="http://schemas.microsoft.com/office/powerpoint/2010/main" val="399399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8053358" cy="1325563"/>
          </a:xfrm>
        </p:spPr>
        <p:txBody>
          <a:bodyPr/>
          <a:lstStyle/>
          <a:p>
            <a:r>
              <a:rPr lang="en-US" dirty="0"/>
              <a:t>Audit Against Frameworks (3.) pg2 (if needed)</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1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923330"/>
          </a:xfrm>
          <a:prstGeom prst="rect">
            <a:avLst/>
          </a:prstGeom>
          <a:noFill/>
        </p:spPr>
        <p:txBody>
          <a:bodyPr wrap="square" rtlCol="0">
            <a:spAutoFit/>
          </a:bodyPr>
          <a:lstStyle/>
          <a:p>
            <a:pPr lvl="0"/>
            <a:r>
              <a:rPr lang="en-US" dirty="0">
                <a:solidFill>
                  <a:srgbClr val="00B050"/>
                </a:solidFill>
              </a:rPr>
              <a:t>1. SwiftTech shall, at a minimum require Internal Network users 8-character password</a:t>
            </a:r>
          </a:p>
          <a:p>
            <a:r>
              <a:rPr lang="en-US" dirty="0">
                <a:solidFill>
                  <a:srgbClr val="00B050"/>
                </a:solidFill>
              </a:rPr>
              <a:t>2. SwiftTech shall, at a minimum make the Passwords expires after 48 days</a:t>
            </a:r>
          </a:p>
          <a:p>
            <a:r>
              <a:rPr lang="en-US" dirty="0">
                <a:solidFill>
                  <a:srgbClr val="00B050"/>
                </a:solidFill>
              </a:rPr>
              <a:t>3. SwiftTech shall, at a minimum make VPN access require MFA</a:t>
            </a:r>
            <a:endParaRPr lang="en-SA" dirty="0">
              <a:solidFill>
                <a:srgbClr val="00B050"/>
              </a:solidFill>
            </a:endParaRP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a:ln w="22225">
                  <a:solidFill>
                    <a:schemeClr val="accent2">
                      <a:lumMod val="75000"/>
                    </a:schemeClr>
                  </a:solidFill>
                  <a:prstDash val="solid"/>
                </a:ln>
                <a:solidFill>
                  <a:schemeClr val="tx1"/>
                </a:solidFill>
                <a:effectLst/>
                <a:latin typeface="+mj-lt"/>
                <a:ea typeface="+mj-ea"/>
                <a:cs typeface="+mj-cs"/>
              </a:rPr>
              <a:t>Firehawk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Firehawk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SwiftTech’s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a:solidFill>
                  <a:schemeClr val="accent3">
                    <a:lumMod val="50000"/>
                  </a:schemeClr>
                </a:solidFill>
                <a:latin typeface="Eras Bold ITC" panose="020B0907030504020204" pitchFamily="34" charset="0"/>
              </a:rPr>
              <a:t>SwiftTech</a:t>
            </a: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B1ED-859F-9F45-A128-FF5AEA2D22ED}"/>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E216310F-36BC-2147-9A23-81CEC7A7B950}"/>
              </a:ext>
            </a:extLst>
          </p:cNvPr>
          <p:cNvSpPr>
            <a:spLocks noGrp="1"/>
          </p:cNvSpPr>
          <p:nvPr>
            <p:ph idx="1"/>
          </p:nvPr>
        </p:nvSpPr>
        <p:spPr/>
        <p:txBody>
          <a:bodyPr/>
          <a:lstStyle/>
          <a:p>
            <a:r>
              <a:rPr lang="en-US" dirty="0">
                <a:solidFill>
                  <a:srgbClr val="00B050"/>
                </a:solidFill>
              </a:rPr>
              <a:t>The organization is likely Risk Accepting because their success hinges on the ability to innovate and fail fast, because of:</a:t>
            </a:r>
          </a:p>
          <a:p>
            <a:pPr lvl="1"/>
            <a:r>
              <a:rPr lang="en-US" dirty="0">
                <a:solidFill>
                  <a:srgbClr val="00B050"/>
                </a:solidFill>
              </a:rPr>
              <a:t>SwiftTech’s success hinges on their ability to overcome obstacles and do everything in their power to develop new ideas as quickly as possible.</a:t>
            </a:r>
          </a:p>
          <a:p>
            <a:pPr lvl="1"/>
            <a:r>
              <a:rPr lang="en-US" dirty="0">
                <a:solidFill>
                  <a:srgbClr val="00B050"/>
                </a:solidFill>
              </a:rPr>
              <a:t>SwiftTech wants to follow best practices as they relate to SaaS, but they don’t want to sacrifice their commitment to agile software development and failing fast. SwiftTech’s motto is Speed, Flexibility, Success!</a:t>
            </a:r>
            <a:endParaRPr lang="en-SA" dirty="0">
              <a:solidFill>
                <a:srgbClr val="00B050"/>
              </a:solidFill>
            </a:endParaRPr>
          </a:p>
          <a:p>
            <a:r>
              <a:rPr lang="en-SA" dirty="0">
                <a:solidFill>
                  <a:srgbClr val="00B050"/>
                </a:solidFill>
              </a:rPr>
              <a:t>I chosed this position to solve the GRC problems and make better understanding of the requerments from the MSA file.</a:t>
            </a:r>
          </a:p>
          <a:p>
            <a:r>
              <a:rPr lang="en-US" dirty="0">
                <a:solidFill>
                  <a:srgbClr val="00B050"/>
                </a:solidFill>
              </a:rPr>
              <a:t>T</a:t>
            </a:r>
            <a:r>
              <a:rPr lang="en-SA" dirty="0">
                <a:solidFill>
                  <a:srgbClr val="00B050"/>
                </a:solidFill>
              </a:rPr>
              <a:t>o offer the best frameworks to test the requerments from MSA.</a:t>
            </a:r>
          </a:p>
        </p:txBody>
      </p:sp>
    </p:spTree>
    <p:extLst>
      <p:ext uri="{BB962C8B-B14F-4D97-AF65-F5344CB8AC3E}">
        <p14:creationId xmlns:p14="http://schemas.microsoft.com/office/powerpoint/2010/main" val="113756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3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12A4-8500-CE42-839A-19FF2DD56027}"/>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CA9CFBCF-9A08-8445-927B-2D8923F0683C}"/>
              </a:ext>
            </a:extLst>
          </p:cNvPr>
          <p:cNvSpPr>
            <a:spLocks noGrp="1"/>
          </p:cNvSpPr>
          <p:nvPr>
            <p:ph idx="1"/>
          </p:nvPr>
        </p:nvSpPr>
        <p:spPr/>
        <p:txBody>
          <a:bodyPr/>
          <a:lstStyle/>
          <a:p>
            <a:r>
              <a:rPr lang="en-US" dirty="0">
                <a:solidFill>
                  <a:srgbClr val="00B050"/>
                </a:solidFill>
              </a:rPr>
              <a:t>1. NIST</a:t>
            </a:r>
            <a:endParaRPr lang="en-SA" dirty="0">
              <a:solidFill>
                <a:srgbClr val="00B050"/>
              </a:solidFill>
            </a:endParaRPr>
          </a:p>
          <a:p>
            <a:r>
              <a:rPr lang="en-US" dirty="0">
                <a:solidFill>
                  <a:srgbClr val="00B050"/>
                </a:solidFill>
              </a:rPr>
              <a:t>2. SP 800</a:t>
            </a:r>
            <a:endParaRPr lang="en-SA" dirty="0">
              <a:solidFill>
                <a:srgbClr val="00B050"/>
              </a:solidFill>
            </a:endParaRPr>
          </a:p>
          <a:p>
            <a:r>
              <a:rPr lang="en-US" dirty="0">
                <a:solidFill>
                  <a:srgbClr val="00B050"/>
                </a:solidFill>
              </a:rPr>
              <a:t>3. FAIR</a:t>
            </a:r>
            <a:endParaRPr lang="en-SA" dirty="0">
              <a:solidFill>
                <a:srgbClr val="00B050"/>
              </a:solidFill>
            </a:endParaRPr>
          </a:p>
        </p:txBody>
      </p:sp>
    </p:spTree>
    <p:extLst>
      <p:ext uri="{BB962C8B-B14F-4D97-AF65-F5344CB8AC3E}">
        <p14:creationId xmlns:p14="http://schemas.microsoft.com/office/powerpoint/2010/main" val="2121046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3998</TotalTime>
  <Words>615</Words>
  <Application>Microsoft Macintosh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PowerPoint Presentation</vt:lpstr>
      <vt:lpstr>Relevant Frameworks (2.)</vt:lpstr>
      <vt:lpstr>PowerPoint Presentation</vt:lpstr>
      <vt:lpstr>Audit Against Frameworks (3.)</vt:lpstr>
      <vt:lpstr>PowerPoint Presentation</vt:lpstr>
      <vt:lpstr>Audit Against Frameworks (3.) pg2 (if needed)</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عبدالله</cp:lastModifiedBy>
  <cp:revision>43</cp:revision>
  <dcterms:created xsi:type="dcterms:W3CDTF">2020-04-13T05:32:58Z</dcterms:created>
  <dcterms:modified xsi:type="dcterms:W3CDTF">2021-08-04T08:18:21Z</dcterms:modified>
</cp:coreProperties>
</file>