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Open Sans" panose="020B0606030504020204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3"/>
  </p:normalViewPr>
  <p:slideViewPr>
    <p:cSldViewPr snapToGrid="0" snapToObjects="1">
      <p:cViewPr>
        <p:scale>
          <a:sx n="104" d="100"/>
          <a:sy n="104" d="100"/>
        </p:scale>
        <p:origin x="134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/Users/abdullahalshalan/Downloads/Project%201/projectdata-nyse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'Summary statistics'!$D$3:$D$232</cx:f>
        <cx:lvl ptCount="230" formatCode="[$$-en-AU]#,##0.00">
          <cx:pt idx="0">873592000</cx:pt>
          <cx:pt idx="1">965087000</cx:pt>
          <cx:pt idx="2">1010117000</cx:pt>
          <cx:pt idx="3">1059366000</cx:pt>
          <cx:pt idx="4">1148231000</cx:pt>
          <cx:pt idx="5">1282236000</cx:pt>
          <cx:pt idx="6">1328817000</cx:pt>
          <cx:pt idx="7">1373947000</cx:pt>
          <cx:pt idx="8">1388386000</cx:pt>
          <cx:pt idx="9">1405358000</cx:pt>
          <cx:pt idx="10">1423936000</cx:pt>
          <cx:pt idx="11">1475139000</cx:pt>
          <cx:pt idx="12">1481314000</cx:pt>
          <cx:pt idx="13">1496372000</cx:pt>
          <cx:pt idx="14">1530654000</cx:pt>
          <cx:pt idx="15">1534615000</cx:pt>
          <cx:pt idx="16">1557067000</cx:pt>
          <cx:pt idx="17">1577922000</cx:pt>
          <cx:pt idx="18">1581623000</cx:pt>
          <cx:pt idx="19">1710966000</cx:pt>
          <cx:pt idx="20">1732046000</cx:pt>
          <cx:pt idx="21">1789489000</cx:pt>
          <cx:pt idx="22">1792000000</cx:pt>
          <cx:pt idx="23">1793557000</cx:pt>
          <cx:pt idx="24">1919823000</cx:pt>
          <cx:pt idx="25">1931217000</cx:pt>
          <cx:pt idx="26">1963874000</cx:pt>
          <cx:pt idx="27">1995034000</cx:pt>
          <cx:pt idx="28">2052230000</cx:pt>
          <cx:pt idx="29">2064305000</cx:pt>
          <cx:pt idx="30">2147036000</cx:pt>
          <cx:pt idx="31">2168652000</cx:pt>
          <cx:pt idx="32">2173334000</cx:pt>
          <cx:pt idx="33">2197448000</cx:pt>
          <cx:pt idx="34">2213881000</cx:pt>
          <cx:pt idx="35">2273900000</cx:pt>
          <cx:pt idx="36">2291500000</cx:pt>
          <cx:pt idx="37">2312200000</cx:pt>
          <cx:pt idx="38">2375923000</cx:pt>
          <cx:pt idx="39">2377344000</cx:pt>
          <cx:pt idx="40">2382531000</cx:pt>
          <cx:pt idx="41">2446877000</cx:pt>
          <cx:pt idx="42">2504100000</cx:pt>
          <cx:pt idx="43">2512200000</cx:pt>
          <cx:pt idx="44">2530000000</cx:pt>
          <cx:pt idx="45">2554236000</cx:pt>
          <cx:pt idx="46">2610726000</cx:pt>
          <cx:pt idx="47">2633689000</cx:pt>
          <cx:pt idx="48">2665000000</cx:pt>
          <cx:pt idx="49">2692000000</cx:pt>
          <cx:pt idx="50">2732000000</cx:pt>
          <cx:pt idx="51">2773718000</cx:pt>
          <cx:pt idx="52">2779541000</cx:pt>
          <cx:pt idx="53">2814049000</cx:pt>
          <cx:pt idx="54">2842781000</cx:pt>
          <cx:pt idx="55">2864773000</cx:pt>
          <cx:pt idx="56">2898150000</cx:pt>
          <cx:pt idx="57">2918434000</cx:pt>
          <cx:pt idx="58">2929408000</cx:pt>
          <cx:pt idx="59">2984493000</cx:pt>
          <cx:pt idx="60">3050195000</cx:pt>
          <cx:pt idx="61">3142856000</cx:pt>
          <cx:pt idx="62">3258400000</cx:pt>
          <cx:pt idx="63">3275594000</cx:pt>
          <cx:pt idx="64">3289000000</cx:pt>
          <cx:pt idx="65">3309616000</cx:pt>
          <cx:pt idx="66">3368545000</cx:pt>
          <cx:pt idx="67">3391187000</cx:pt>
          <cx:pt idx="68">3418265000</cx:pt>
          <cx:pt idx="69">3421409000</cx:pt>
          <cx:pt idx="70">3435092000</cx:pt>
          <cx:pt idx="71">3575000000</cx:pt>
          <cx:pt idx="72">3578995000</cx:pt>
          <cx:pt idx="73">3598916000</cx:pt>
          <cx:pt idx="74">3600000000</cx:pt>
          <cx:pt idx="75">3641390000</cx:pt>
          <cx:pt idx="76">3797000000</cx:pt>
          <cx:pt idx="77">3946000000</cx:pt>
          <cx:pt idx="78">3956000000</cx:pt>
          <cx:pt idx="79">4055240000</cx:pt>
          <cx:pt idx="80">4069746000</cx:pt>
          <cx:pt idx="81">4071003000</cx:pt>
          <cx:pt idx="82">4130000000</cx:pt>
          <cx:pt idx="83">4147065000</cx:pt>
          <cx:pt idx="84">4183000000</cx:pt>
          <cx:pt idx="85">4192000000</cx:pt>
          <cx:pt idx="86">4243000000</cx:pt>
          <cx:pt idx="87">4250447000</cx:pt>
          <cx:pt idx="88">4280159000</cx:pt>
          <cx:pt idx="89">4292100000</cx:pt>
          <cx:pt idx="90">4319063000</cx:pt>
          <cx:pt idx="91">4365400000</cx:pt>
          <cx:pt idx="92">4374562000</cx:pt>
          <cx:pt idx="93">4396000000</cx:pt>
          <cx:pt idx="94">4408000000</cx:pt>
          <cx:pt idx="95">4436000000</cx:pt>
          <cx:pt idx="96">4515000000</cx:pt>
          <cx:pt idx="97">4583000000</cx:pt>
          <cx:pt idx="98">4607309000</cx:pt>
          <cx:pt idx="99">4614700000</cx:pt>
          <cx:pt idx="100">4618133000</cx:pt>
          <cx:pt idx="101">4627100000</cx:pt>
          <cx:pt idx="102">4664000000</cx:pt>
          <cx:pt idx="103">4669100000</cx:pt>
          <cx:pt idx="104">4680380000</cx:pt>
          <cx:pt idx="105">4682000000</cx:pt>
          <cx:pt idx="106">4694000000</cx:pt>
          <cx:pt idx="107">4795511000</cx:pt>
          <cx:pt idx="108">4814000000</cx:pt>
          <cx:pt idx="109">4856000000</cx:pt>
          <cx:pt idx="110">4857800000</cx:pt>
          <cx:pt idx="111">4968301000</cx:pt>
          <cx:pt idx="112">4986566000</cx:pt>
          <cx:pt idx="113">5010000000</cx:pt>
          <cx:pt idx="114">5012000000</cx:pt>
          <cx:pt idx="115">5066000000</cx:pt>
          <cx:pt idx="116">5083000000</cx:pt>
          <cx:pt idx="117">5112000000</cx:pt>
          <cx:pt idx="118">5254000000</cx:pt>
          <cx:pt idx="119">5259312000</cx:pt>
          <cx:pt idx="120">5302940000</cx:pt>
          <cx:pt idx="121">5345500000</cx:pt>
          <cx:pt idx="122">5373586000</cx:pt>
          <cx:pt idx="123">5483700000</cx:pt>
          <cx:pt idx="124">5504656000</cx:pt>
          <cx:pt idx="125">5542000000</cx:pt>
          <cx:pt idx="126">5546000000</cx:pt>
          <cx:pt idx="127">5568700000</cx:pt>
          <cx:pt idx="128">5607200000</cx:pt>
          <cx:pt idx="129">5664800000</cx:pt>
          <cx:pt idx="130">5795800000</cx:pt>
          <cx:pt idx="131">5854430000</cx:pt>
          <cx:pt idx="132">5885893000</cx:pt>
          <cx:pt idx="133">6063400000</cx:pt>
          <cx:pt idx="134">6123000000</cx:pt>
          <cx:pt idx="135">6325000000</cx:pt>
          <cx:pt idx="136">6332400000</cx:pt>
          <cx:pt idx="137">6413800000</cx:pt>
          <cx:pt idx="138">6439746000</cx:pt>
          <cx:pt idx="139">6595200000</cx:pt>
          <cx:pt idx="140">6667216000</cx:pt>
          <cx:pt idx="141">6779511000</cx:pt>
          <cx:pt idx="142">6824000000</cx:pt>
          <cx:pt idx="143">6906000000</cx:pt>
          <cx:pt idx="144">7346472000</cx:pt>
          <cx:pt idx="145">7467000000</cx:pt>
          <cx:pt idx="146">7509000000</cx:pt>
          <cx:pt idx="147">7819000000</cx:pt>
          <cx:pt idx="148">7872000000</cx:pt>
          <cx:pt idx="149">8257000000</cx:pt>
          <cx:pt idx="150">8312000000</cx:pt>
          <cx:pt idx="151">8592000000</cx:pt>
          <cx:pt idx="152">8790000000</cx:pt>
          <cx:pt idx="153">8830669000</cx:pt>
          <cx:pt idx="154">8843200000</cx:pt>
          <cx:pt idx="155">8979000000</cx:pt>
          <cx:pt idx="156">9072000000</cx:pt>
          <cx:pt idx="157">9073000000</cx:pt>
          <cx:pt idx="158">9111000000</cx:pt>
          <cx:pt idx="159">9390000000</cx:pt>
          <cx:pt idx="160">9441000000</cx:pt>
          <cx:pt idx="161">9659000000</cx:pt>
          <cx:pt idx="162">9667000000</cx:pt>
          <cx:pt idx="163">9715000000</cx:pt>
          <cx:pt idx="164">10262700000</cx:pt>
          <cx:pt idx="165">10776000000</cx:pt>
          <cx:pt idx="166">10825000000</cx:pt>
          <cx:pt idx="167">11160000000</cx:pt>
          <cx:pt idx="168">11390000000</cx:pt>
          <cx:pt idx="169">11778000000</cx:pt>
          <cx:pt idx="170">11973000000</cx:pt>
          <cx:pt idx="171">12205000000</cx:pt>
          <cx:pt idx="172">12233000000</cx:pt>
          <cx:pt idx="173">12238000000</cx:pt>
          <cx:pt idx="174">12399000000</cx:pt>
          <cx:pt idx="175">12416000000</cx:pt>
          <cx:pt idx="176">12466000000</cx:pt>
          <cx:pt idx="177">12702000000</cx:pt>
          <cx:pt idx="178">12825000000</cx:pt>
          <cx:pt idx="179">12994000000</cx:pt>
          <cx:pt idx="180">13000000000</cx:pt>
          <cx:pt idx="181">13045000000</cx:pt>
          <cx:pt idx="182">13240000000</cx:pt>
          <cx:pt idx="183">13724000000</cx:pt>
          <cx:pt idx="184">13739000000</cx:pt>
          <cx:pt idx="185">13880000000</cx:pt>
          <cx:pt idx="186">14351000000</cx:pt>
          <cx:pt idx="187">14572000000</cx:pt>
          <cx:pt idx="188">15082000000</cx:pt>
          <cx:pt idx="189">15130000000</cx:pt>
          <cx:pt idx="190">15351000000</cx:pt>
          <cx:pt idx="191">16192000000</cx:pt>
          <cx:pt idx="192">16358000000</cx:pt>
          <cx:pt idx="193">17928000000</cx:pt>
          <cx:pt idx="194">18045000000</cx:pt>
          <cx:pt idx="195">19540000000</cx:pt>
          <cx:pt idx="196">20006000000</cx:pt>
          <cx:pt idx="197">20421000000</cx:pt>
          <cx:pt idx="198">23554000000</cx:pt>
          <cx:pt idx="199">24866000000</cx:pt>
          <cx:pt idx="200">25281000000</cx:pt>
          <cx:pt idx="201">26487000000</cx:pt>
          <cx:pt idx="202">27638000000</cx:pt>
          <cx:pt idx="203">47142000000</cx:pt>
          <cx:pt idx="204">48238000000</cx:pt>
          <cx:pt idx="205">48607000000</cx:pt>
          <cx:pt idx="206">49161000000</cx:pt>
          <cx:pt idx="207">49247000000</cx:pt>
          <cx:pt idx="208">50123000000</cx:pt>
          <cx:pt idx="209">51463000000</cx:pt>
          <cx:pt idx="210">52107000000</cx:pt>
          <cx:pt idx="211">52708000000</cx:pt>
          <cx:pt idx="212">55123000000</cx:pt>
          <cx:pt idx="213">55355000000</cx:pt>
          <cx:pt idx="214">55870000000</cx:pt>
          <cx:pt idx="215">56651000000</cx:pt>
          <cx:pt idx="216">59387000000</cx:pt>
          <cx:pt idx="217">77849000000</cx:pt>
          <cx:pt idx="218">81741000000</cx:pt>
          <cx:pt idx="219">85320000000</cx:pt>
          <cx:pt idx="220">86833000000</cx:pt>
          <cx:pt idx="221">92793000000</cx:pt>
          <cx:pt idx="222">93580000000</cx:pt>
          <cx:pt idx="223">98367000000</cx:pt>
          <cx:pt idx="224">102874000000</cx:pt>
          <cx:pt idx="225">112298000000</cx:pt>
          <cx:pt idx="226">170910000000</cx:pt>
          <cx:pt idx="227">182795000000</cx:pt>
          <cx:pt idx="228">215639000000</cx:pt>
          <cx:pt idx="229">233715000000</cx:pt>
        </cx:lvl>
      </cx:numDim>
    </cx:data>
    <cx:data id="1">
      <cx:numDim type="val">
        <cx:f>'Summary statistics'!$E$3:$E$232</cx:f>
        <cx:lvl ptCount="230" formatCode="[$$-en-AU]#,##0.00">
          <cx:pt idx="0">1287577000</cx:pt>
          <cx:pt idx="1">1346100000</cx:pt>
          <cx:pt idx="2">1355300000</cx:pt>
          <cx:pt idx="3">1365000000</cx:pt>
          <cx:pt idx="4">1381400000</cx:pt>
          <cx:pt idx="5">1403000000</cx:pt>
          <cx:pt idx="6">1421300000</cx:pt>
          <cx:pt idx="7">1463767000</cx:pt>
          <cx:pt idx="8">1466000000</cx:pt>
          <cx:pt idx="9">1627413000</cx:pt>
          <cx:pt idx="10">1665000000</cx:pt>
          <cx:pt idx="11">1822114000</cx:pt>
          <cx:pt idx="12">2210591000</cx:pt>
          <cx:pt idx="13">2220300000</cx:pt>
          <cx:pt idx="14">2278812000</cx:pt>
          <cx:pt idx="15">2361631000</cx:pt>
          <cx:pt idx="16">2371200000</cx:pt>
          <cx:pt idx="17">2436948000</cx:pt>
          <cx:pt idx="18">2458592000</cx:pt>
          <cx:pt idx="19">2473500000</cx:pt>
          <cx:pt idx="20">2607000000</cx:pt>
          <cx:pt idx="21">2666000000</cx:pt>
          <cx:pt idx="22">2730300000</cx:pt>
          <cx:pt idx="23">2807114000</cx:pt>
          <cx:pt idx="24">2819000000</cx:pt>
          <cx:pt idx="25">2872833000</cx:pt>
          <cx:pt idx="26">2955641000</cx:pt>
          <cx:pt idx="27">2960000000</cx:pt>
          <cx:pt idx="28">2972500000</cx:pt>
          <cx:pt idx="29">3023000000</cx:pt>
          <cx:pt idx="30">3024295000</cx:pt>
          <cx:pt idx="31">3036584000</cx:pt>
          <cx:pt idx="32">3038153000</cx:pt>
          <cx:pt idx="33">3078658000</cx:pt>
          <cx:pt idx="34">3100000000</cx:pt>
          <cx:pt idx="35">3153251000</cx:pt>
          <cx:pt idx="36">3292000000</cx:pt>
          <cx:pt idx="37">3334300000</cx:pt>
          <cx:pt idx="38">3383000000</cx:pt>
          <cx:pt idx="39">3484500000</cx:pt>
          <cx:pt idx="40">3494253000</cx:pt>
          <cx:pt idx="41">3589516000</cx:pt>
          <cx:pt idx="42">3620095000</cx:pt>
          <cx:pt idx="43">3766065000</cx:pt>
          <cx:pt idx="44">4050400000</cx:pt>
          <cx:pt idx="45">4111000000</cx:pt>
          <cx:pt idx="46">4531000000</cx:pt>
          <cx:pt idx="47">4608955000</cx:pt>
          <cx:pt idx="48">4644600000</cx:pt>
          <cx:pt idx="49">4736150000</cx:pt>
          <cx:pt idx="50">4822539000</cx:pt>
          <cx:pt idx="51">4945000000</cx:pt>
          <cx:pt idx="52">4995881000</cx:pt>
          <cx:pt idx="53">5122900000</cx:pt>
          <cx:pt idx="54">5133000000</cx:pt>
          <cx:pt idx="55">5142000000</cx:pt>
          <cx:pt idx="56">5147100000</cx:pt>
          <cx:pt idx="57">5276000000</cx:pt>
          <cx:pt idx="58">5342000000</cx:pt>
          <cx:pt idx="59">5513000000</cx:pt>
          <cx:pt idx="60">6602267000</cx:pt>
          <cx:pt idx="61">7232397000</cx:pt>
          <cx:pt idx="62">7531780000</cx:pt>
          <cx:pt idx="63">7541234000</cx:pt>
          <cx:pt idx="64">7810610000</cx:pt>
          <cx:pt idx="65">8533000000</cx:pt>
          <cx:pt idx="66">8602000000</cx:pt>
          <cx:pt idx="67">8707000000</cx:pt>
          <cx:pt idx="68">8984000000</cx:pt>
          <cx:pt idx="69">9047657000</cx:pt>
          <cx:pt idx="70">9289500000</cx:pt>
          <cx:pt idx="71">9308926000</cx:pt>
          <cx:pt idx="72">9370000000</cx:pt>
          <cx:pt idx="73">9531778000</cx:pt>
          <cx:pt idx="74">9611000000</cx:pt>
          <cx:pt idx="75">9998000000</cx:pt>
          <cx:pt idx="76">10002000000</cx:pt>
          <cx:pt idx="77">10116502000</cx:pt>
          <cx:pt idx="78">10259000000</cx:pt>
          <cx:pt idx="79">10325494000</cx:pt>
          <cx:pt idx="80">10346000000</cx:pt>
          <cx:pt idx="81">10368600000</cx:pt>
          <cx:pt idx="82">10381653000</cx:pt>
          <cx:pt idx="83">10477600000</cx:pt>
          <cx:pt idx="84">10515400000</cx:pt>
          <cx:pt idx="85">10524500000</cx:pt>
          <cx:pt idx="86">10543000000</cx:pt>
          <cx:pt idx="87">10681897000</cx:pt>
          <cx:pt idx="88">10731300000</cx:pt>
          <cx:pt idx="89">10737000000</cx:pt>
          <cx:pt idx="90">10793000000</cx:pt>
          <cx:pt idx="91">11230000000</cx:pt>
          <cx:pt idx="92">11240000000</cx:pt>
          <cx:pt idx="93">11813000000</cx:pt>
          <cx:pt idx="94">11924000000</cx:pt>
          <cx:pt idx="95">11964400000</cx:pt>
          <cx:pt idx="96">12200000000</cx:pt>
          <cx:pt idx="97">12261000000</cx:pt>
          <cx:pt idx="98">12296000000</cx:pt>
          <cx:pt idx="99">12394100000</cx:pt>
          <cx:pt idx="100">12727000000</cx:pt>
          <cx:pt idx="101">12893000000</cx:pt>
          <cx:pt idx="102">12951000000</cx:pt>
          <cx:pt idx="103">13620000000</cx:pt>
          <cx:pt idx="104">16270000000</cx:pt>
          <cx:pt idx="105">16281000000</cx:pt>
          <cx:pt idx="106">16606000000</cx:pt>
          <cx:pt idx="107">16872000000</cx:pt>
          <cx:pt idx="108">17083900000</cx:pt>
          <cx:pt idx="109">17936000000</cx:pt>
          <cx:pt idx="110">18170900000</cx:pt>
          <cx:pt idx="111">18377000000</cx:pt>
          <cx:pt idx="112">18614000000</cx:pt>
          <cx:pt idx="113">18987000000</cx:pt>
          <cx:pt idx="114">19171000000</cx:pt>
          <cx:pt idx="115">19261000000</cx:pt>
          <cx:pt idx="116">19391400000</cx:pt>
          <cx:pt idx="117">20673000000</cx:pt>
          <cx:pt idx="118">20853800000</cx:pt>
          <cx:pt idx="119">20872000000</cx:pt>
          <cx:pt idx="120">22086000000</cx:pt>
          <cx:pt idx="121">22728000000</cx:pt>
          <cx:pt idx="122">23771000000</cx:pt>
          <cx:pt idx="123">23869000000</cx:pt>
          <cx:pt idx="124">23939000000</cx:pt>
          <cx:pt idx="125">24176000000</cx:pt>
          <cx:pt idx="126">25038000000</cx:pt>
          <cx:pt idx="127">25364000000</cx:pt>
          <cx:pt idx="128">26191000000</cx:pt>
          <cx:pt idx="129">26815000000</cx:pt>
          <cx:pt idx="130">27174000000</cx:pt>
          <cx:pt idx="131">27625000000</cx:pt>
          <cx:pt idx="132">33315000000</cx:pt>
          <cx:pt idx="133">33781000000</cx:pt>
          <cx:pt idx="134">34441000000</cx:pt>
          <cx:pt idx="135">34507000000</cx:pt>
          <cx:pt idx="136">34828000000</cx:pt>
          <cx:pt idx="137">35239000000</cx:pt>
          <cx:pt idx="138">35653000000</cx:pt>
          <cx:pt idx="139">35895000000</cx:pt>
          <cx:pt idx="140">41461000000</cx:pt>
          <cx:pt idx="141">54105000000</cx:pt>
          <cx:pt idx="142">57119000000</cx:pt>
          <cx:pt idx="143">58327000000</cx:pt>
          <cx:pt idx="144">64406000000</cx:pt>
          <cx:pt idx="145">68150000000</cx:pt>
          <cx:pt idx="146">68199000000</cx:pt>
          <cx:pt idx="147">68874000000</cx:pt>
          <cx:pt idx="148">69951000000</cx:pt>
          <cx:pt idx="149">71214000000</cx:pt>
          <cx:pt idx="150">73316000000</cx:pt>
          <cx:pt idx="151">84847000000</cx:pt>
          <cx:pt idx="152">88069000000</cx:pt>
          <cx:pt idx="153">88372000000</cx:pt>
          <cx:pt idx="154">89716000000</cx:pt>
          <cx:pt idx="155">90033000000</cx:pt>
          <cx:pt idx="156">91247000000</cx:pt>
          <cx:pt idx="157">91973000000</cx:pt>
          <cx:pt idx="158">93056000000</cx:pt>
          <cx:pt idx="159">93646000000</cx:pt>
          <cx:pt idx="160">95181000000</cx:pt>
          <cx:pt idx="161">97142000000</cx:pt>
          <cx:pt idx="162">100078000000</cx:pt>
          <cx:pt idx="163">101697000000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rtl="0"/>
            <a:r>
              <a:rPr lang="en-US" sz="1600" b="0" i="0" baseline="0" dirty="0">
                <a:effectLst/>
              </a:rPr>
              <a:t>EBIT in IT &amp; Financials sectors - all years </a:t>
            </a:r>
            <a:endParaRPr lang="en-SA" sz="1600" dirty="0">
              <a:effectLst/>
            </a:endParaRPr>
          </a:p>
        </cx:rich>
      </cx:tx>
    </cx:title>
    <cx:plotArea>
      <cx:plotAreaRegion>
        <cx:series layoutId="boxWhisker" uniqueId="{F14062AB-C1EC-2B4E-814B-5AC63620367E}">
          <cx:tx>
            <cx:txData>
              <cx:f>'Summary statistics'!$D$2</cx:f>
              <cx:v>IT -  Total Revenue</cx:v>
            </cx:txData>
          </cx:tx>
          <cx:dataId val="0"/>
          <cx:layoutPr>
            <cx:visibility meanLine="0" meanMarker="1" nonoutliers="0" outliers="0"/>
            <cx:statistics quartileMethod="exclusive"/>
          </cx:layoutPr>
        </cx:series>
        <cx:series layoutId="boxWhisker" uniqueId="{D11B75FD-5FE2-9940-A689-6080C5CA1FBF}">
          <cx:tx>
            <cx:txData>
              <cx:f>'Summary statistics'!$E$2</cx:f>
              <cx:v> Financials - Total Revenue </cx:v>
            </cx:txData>
          </cx:tx>
          <cx:dataId val="1"/>
          <cx:layoutPr>
            <cx:visibility meanLine="0" meanMarker="1" nonoutliers="0" outliers="0"/>
            <cx:statistics quartileMethod="exclusive"/>
          </cx:layoutPr>
        </cx:series>
      </cx:plotAreaRegion>
      <cx:axis id="0" hidden="1">
        <cx:catScaling gapWidth="1.5"/>
        <cx:title>
          <cx:tx>
            <cx:txData>
              <cx:v>1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Calibri" panose="020F0502020204030204"/>
                </a:rPr>
                <a:t>1</a:t>
              </a:r>
            </a:p>
          </cx:txPr>
        </cx:title>
        <cx:tickLabels/>
      </cx:axis>
      <cx:axis id="1">
        <cx:valScaling max="60000000000"/>
        <cx:title>
          <cx:tx>
            <cx:txData>
              <cx:v>Units In Dollars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Calibri" panose="020F0502020204030204"/>
                </a:rPr>
                <a:t>Units In Dollars</a:t>
              </a:r>
            </a:p>
          </cx:txPr>
        </cx:title>
        <cx:majorGridlines/>
        <cx:tickLabels/>
        <cx:spPr>
          <a:ln>
            <a:solidFill>
              <a:schemeClr val="accent1"/>
            </a:solidFill>
          </a:ln>
        </cx:spPr>
      </cx:axis>
    </cx:plotArea>
    <cx:legend pos="b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0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/>
  </cs:chartArea>
  <cs:dataLabel>
    <cs:lnRef idx="0"/>
    <cs:fillRef idx="0"/>
    <cs:effectRef idx="0"/>
    <cs:fontRef idx="minor">
      <a:schemeClr val="dk1"/>
    </cs:fontRef>
    <cs:defRPr sz="9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75000"/>
            <a:lumOff val="2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  <a:lumOff val="10000"/>
              </a:schemeClr>
            </a:gs>
            <a:gs pos="0">
              <a:schemeClr val="lt1">
                <a:lumMod val="75000"/>
                <a:alpha val="36000"/>
                <a:lumOff val="10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chemeClr val="bg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/>
  </cs:title>
  <cs:trendline>
    <cs:lnRef idx="0"/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defRPr sz="9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5158200" y="1594624"/>
            <a:ext cx="3591300" cy="3211552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sz="1000" dirty="0">
                <a:latin typeface="Open Sans"/>
                <a:ea typeface="Open Sans"/>
                <a:cs typeface="Open Sans"/>
                <a:sym typeface="Open Sans"/>
              </a:rPr>
              <a:t>Box Plot chart on the lift displays the EBIT for Total Revenue for IT sector and</a:t>
            </a:r>
            <a:r>
              <a:rPr lang="en-US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000" dirty="0">
                <a:latin typeface="Open Sans"/>
                <a:ea typeface="Open Sans"/>
                <a:cs typeface="Open Sans"/>
                <a:sym typeface="Open Sans"/>
              </a:rPr>
              <a:t>Financials sector for all sub-industries in all years.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US" sz="1000" dirty="0">
                <a:latin typeface="Open Sans"/>
                <a:ea typeface="Open Sans"/>
                <a:cs typeface="Open Sans"/>
                <a:sym typeface="Open Sans"/>
              </a:rPr>
              <a:t>From the box plot chart, we notice the Financials sector’s</a:t>
            </a:r>
            <a:r>
              <a:rPr lang="en-US" sz="1000" b="1" dirty="0">
                <a:latin typeface="Open Sans"/>
                <a:ea typeface="Open Sans"/>
                <a:cs typeface="Open Sans"/>
                <a:sym typeface="Open Sans"/>
              </a:rPr>
              <a:t> mean </a:t>
            </a:r>
            <a:r>
              <a:rPr lang="en-US" sz="1000" dirty="0">
                <a:latin typeface="Open Sans"/>
                <a:ea typeface="Open Sans"/>
                <a:cs typeface="Open Sans"/>
                <a:sym typeface="Open Sans"/>
              </a:rPr>
              <a:t>was more than IT sector’s, both of them are </a:t>
            </a:r>
            <a:r>
              <a:rPr lang="en-US" sz="1000" i="1" dirty="0">
                <a:latin typeface="Open Sans"/>
                <a:ea typeface="Open Sans"/>
                <a:cs typeface="Open Sans"/>
                <a:sym typeface="Open Sans"/>
              </a:rPr>
              <a:t>right-skewed</a:t>
            </a:r>
            <a:r>
              <a:rPr lang="en-US" sz="1000" dirty="0">
                <a:latin typeface="Open Sans"/>
                <a:ea typeface="Open Sans"/>
                <a:cs typeface="Open Sans"/>
                <a:sym typeface="Open Sans"/>
              </a:rPr>
              <a:t> because both of them have </a:t>
            </a:r>
            <a:r>
              <a:rPr lang="en-US" sz="1000" b="1" dirty="0">
                <a:latin typeface="Open Sans"/>
                <a:ea typeface="Open Sans"/>
                <a:cs typeface="Open Sans"/>
                <a:sym typeface="Open Sans"/>
              </a:rPr>
              <a:t>mean</a:t>
            </a:r>
            <a:r>
              <a:rPr lang="en-US" sz="1000" dirty="0">
                <a:latin typeface="Open Sans"/>
                <a:ea typeface="Open Sans"/>
                <a:cs typeface="Open Sans"/>
                <a:sym typeface="Open Sans"/>
              </a:rPr>
              <a:t> higher than </a:t>
            </a:r>
            <a:r>
              <a:rPr lang="en-US" sz="1000" b="1" dirty="0">
                <a:latin typeface="Open Sans"/>
                <a:ea typeface="Open Sans"/>
                <a:cs typeface="Open Sans"/>
                <a:sym typeface="Open Sans"/>
              </a:rPr>
              <a:t>median</a:t>
            </a:r>
            <a:r>
              <a:rPr lang="en-US" sz="1000" dirty="0"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US" sz="1000" dirty="0">
                <a:latin typeface="Open Sans"/>
                <a:ea typeface="Open Sans"/>
                <a:cs typeface="Open Sans"/>
                <a:sym typeface="Open Sans"/>
              </a:rPr>
              <a:t>Which is Financials sector’s EBIT made more than IT sector’s EBIT.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US" sz="1000" dirty="0">
                <a:latin typeface="Open Sans"/>
                <a:ea typeface="Open Sans"/>
                <a:cs typeface="Open Sans"/>
                <a:sym typeface="Open Sans"/>
              </a:rPr>
              <a:t>Financials </a:t>
            </a:r>
            <a:r>
              <a:rPr lang="en-US" sz="1000" b="1" dirty="0">
                <a:latin typeface="Open Sans"/>
                <a:ea typeface="Open Sans"/>
                <a:cs typeface="Open Sans"/>
                <a:sym typeface="Open Sans"/>
              </a:rPr>
              <a:t>Mean</a:t>
            </a:r>
            <a:r>
              <a:rPr lang="en-US" sz="1000" dirty="0">
                <a:latin typeface="Open Sans"/>
                <a:ea typeface="Open Sans"/>
                <a:cs typeface="Open Sans"/>
                <a:sym typeface="Open Sans"/>
              </a:rPr>
              <a:t> is $20.8 billion and for IT is $15.9 billion, However the </a:t>
            </a:r>
            <a:r>
              <a:rPr lang="en-US" sz="1000" b="1" dirty="0">
                <a:latin typeface="Open Sans"/>
                <a:ea typeface="Open Sans"/>
                <a:cs typeface="Open Sans"/>
                <a:sym typeface="Open Sans"/>
              </a:rPr>
              <a:t>Standard Deviation</a:t>
            </a:r>
            <a:r>
              <a:rPr lang="en-US" sz="1000" dirty="0">
                <a:latin typeface="Open Sans"/>
                <a:ea typeface="Open Sans"/>
                <a:cs typeface="Open Sans"/>
                <a:sym typeface="Open Sans"/>
              </a:rPr>
              <a:t> for Financials is $26.4 billion but for IT is $32 billion, that means Financials sector has higher revenue than IT sector but IT sector is more spread than Financials.</a:t>
            </a:r>
          </a:p>
        </p:txBody>
      </p:sp>
      <p:sp>
        <p:nvSpPr>
          <p:cNvPr id="60" name="Google Shape;60;p14"/>
          <p:cNvSpPr/>
          <p:nvPr/>
        </p:nvSpPr>
        <p:spPr>
          <a:xfrm>
            <a:off x="354300" y="1733576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41845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Does </a:t>
            </a: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Information Technology sector have higher EBIT than Financials sector?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8" name="Chart 7">
                <a:extLst>
                  <a:ext uri="{FF2B5EF4-FFF2-40B4-BE49-F238E27FC236}">
                    <a16:creationId xmlns:a16="http://schemas.microsoft.com/office/drawing/2014/main" id="{465B1224-CA5B-514F-BDB7-38DF03B7957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73278852"/>
                  </p:ext>
                </p:extLst>
              </p:nvPr>
            </p:nvGraphicFramePr>
            <p:xfrm>
              <a:off x="354300" y="1733576"/>
              <a:ext cx="4550700" cy="30726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8" name="Chart 7">
                <a:extLst>
                  <a:ext uri="{FF2B5EF4-FFF2-40B4-BE49-F238E27FC236}">
                    <a16:creationId xmlns:a16="http://schemas.microsoft.com/office/drawing/2014/main" id="{465B1224-CA5B-514F-BDB7-38DF03B7957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4300" y="1733576"/>
                <a:ext cx="4550700" cy="3072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144</Words>
  <Application>Microsoft Macintosh PowerPoint</Application>
  <PresentationFormat>On-screen Show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Open Sans</vt:lpstr>
      <vt:lpstr>Arial</vt:lpstr>
      <vt:lpstr>Simple Light</vt:lpstr>
      <vt:lpstr>Does Information Technology sector have higher EBIT than Financials sector?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عبدالله</cp:lastModifiedBy>
  <cp:revision>35</cp:revision>
  <dcterms:modified xsi:type="dcterms:W3CDTF">2021-11-29T14:59:41Z</dcterms:modified>
</cp:coreProperties>
</file>