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1"/>
    <p:restoredTop sz="94653"/>
  </p:normalViewPr>
  <p:slideViewPr>
    <p:cSldViewPr snapToGrid="0" snapToObjects="1">
      <p:cViewPr varScale="1">
        <p:scale>
          <a:sx n="114" d="100"/>
          <a:sy n="114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bdullahalshalan/Downloads/chinook.d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bdullahalshalan/Downloads/chinook.d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bdullahalshalan/Downloads/Stat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bdullahalshalan/Downloads/mostSpCustome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Invoices</a:t>
            </a:r>
            <a:r>
              <a:rPr lang="en-US" baseline="0" dirty="0"/>
              <a:t> for all </a:t>
            </a:r>
            <a:r>
              <a:rPr lang="en-US" sz="1400" b="0" i="0" u="none" strike="noStrike" baseline="0" dirty="0"/>
              <a:t>cities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A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'chinook.db'!$B$1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'chinook.db'!$A$2:$A$54</c:f>
              <c:strCache>
                <c:ptCount val="53"/>
                <c:pt idx="0">
                  <c:v>Prague</c:v>
                </c:pt>
                <c:pt idx="1">
                  <c:v>Paris</c:v>
                </c:pt>
                <c:pt idx="2">
                  <c:v>Mountain View</c:v>
                </c:pt>
                <c:pt idx="3">
                  <c:v>Berlin</c:v>
                </c:pt>
                <c:pt idx="4">
                  <c:v>S√£o Paulo</c:v>
                </c:pt>
                <c:pt idx="5">
                  <c:v>London</c:v>
                </c:pt>
                <c:pt idx="6">
                  <c:v>Fort Worth</c:v>
                </c:pt>
                <c:pt idx="7">
                  <c:v>Santiago</c:v>
                </c:pt>
                <c:pt idx="8">
                  <c:v>Dublin</c:v>
                </c:pt>
                <c:pt idx="9">
                  <c:v>Budapest</c:v>
                </c:pt>
                <c:pt idx="10">
                  <c:v>Salt Lake City</c:v>
                </c:pt>
                <c:pt idx="11">
                  <c:v>Frankfurt</c:v>
                </c:pt>
                <c:pt idx="12">
                  <c:v>Chicago</c:v>
                </c:pt>
                <c:pt idx="13">
                  <c:v>Vienne</c:v>
                </c:pt>
                <c:pt idx="14">
                  <c:v>Madison</c:v>
                </c:pt>
                <c:pt idx="15">
                  <c:v>Helsinki</c:v>
                </c:pt>
                <c:pt idx="16">
                  <c:v>Dijon</c:v>
                </c:pt>
                <c:pt idx="17">
                  <c:v>Amsterdam</c:v>
                </c:pt>
                <c:pt idx="18">
                  <c:v>Redmond</c:v>
                </c:pt>
                <c:pt idx="19">
                  <c:v>Lisbon</c:v>
                </c:pt>
                <c:pt idx="20">
                  <c:v>S√£o Jos√© dos Campos</c:v>
                </c:pt>
                <c:pt idx="21">
                  <c:v>Oslo</c:v>
                </c:pt>
                <c:pt idx="22">
                  <c:v>Orlando</c:v>
                </c:pt>
                <c:pt idx="23">
                  <c:v>Montr√©al</c:v>
                </c:pt>
                <c:pt idx="24">
                  <c:v>Bordeaux</c:v>
                </c:pt>
                <c:pt idx="25">
                  <c:v>Vancouver</c:v>
                </c:pt>
                <c:pt idx="26">
                  <c:v>Stockholm</c:v>
                </c:pt>
                <c:pt idx="27">
                  <c:v>Delhi</c:v>
                </c:pt>
                <c:pt idx="28">
                  <c:v>Cupertino</c:v>
                </c:pt>
                <c:pt idx="29">
                  <c:v>Winnipeg</c:v>
                </c:pt>
                <c:pt idx="30">
                  <c:v>Warsaw</c:v>
                </c:pt>
                <c:pt idx="31">
                  <c:v>Tucson</c:v>
                </c:pt>
                <c:pt idx="32">
                  <c:v>Stuttgart</c:v>
                </c:pt>
                <c:pt idx="33">
                  <c:v>Sidney</c:v>
                </c:pt>
                <c:pt idx="34">
                  <c:v>Rome</c:v>
                </c:pt>
                <c:pt idx="35">
                  <c:v>Porto</c:v>
                </c:pt>
                <c:pt idx="36">
                  <c:v>Ottawa</c:v>
                </c:pt>
                <c:pt idx="37">
                  <c:v>New York</c:v>
                </c:pt>
                <c:pt idx="38">
                  <c:v>Lyon</c:v>
                </c:pt>
                <c:pt idx="39">
                  <c:v>Halifax</c:v>
                </c:pt>
                <c:pt idx="40">
                  <c:v>Edmonton</c:v>
                </c:pt>
                <c:pt idx="41">
                  <c:v>Copenhagen</c:v>
                </c:pt>
                <c:pt idx="42">
                  <c:v>Buenos Aires</c:v>
                </c:pt>
                <c:pt idx="43">
                  <c:v>Bras√≠lia</c:v>
                </c:pt>
                <c:pt idx="44">
                  <c:v>Yellowknife</c:v>
                </c:pt>
                <c:pt idx="45">
                  <c:v>Toronto</c:v>
                </c:pt>
                <c:pt idx="46">
                  <c:v>Rio de Janeiro</c:v>
                </c:pt>
                <c:pt idx="47">
                  <c:v>Reno</c:v>
                </c:pt>
                <c:pt idx="48">
                  <c:v>Madrid</c:v>
                </c:pt>
                <c:pt idx="49">
                  <c:v>Edinburgh </c:v>
                </c:pt>
                <c:pt idx="50">
                  <c:v>Brussels</c:v>
                </c:pt>
                <c:pt idx="51">
                  <c:v>Boston</c:v>
                </c:pt>
                <c:pt idx="52">
                  <c:v>Bangalore</c:v>
                </c:pt>
              </c:strCache>
            </c:strRef>
          </c:cat>
          <c:val>
            <c:numRef>
              <c:f>'chinook.db'!$B$2:$B$54</c:f>
              <c:numCache>
                <c:formatCode>General</c:formatCode>
                <c:ptCount val="53"/>
                <c:pt idx="0">
                  <c:v>90.24</c:v>
                </c:pt>
                <c:pt idx="1">
                  <c:v>77.239999999999995</c:v>
                </c:pt>
                <c:pt idx="2">
                  <c:v>77.239999999999995</c:v>
                </c:pt>
                <c:pt idx="3">
                  <c:v>75.239999999999995</c:v>
                </c:pt>
                <c:pt idx="4">
                  <c:v>75.239999999999995</c:v>
                </c:pt>
                <c:pt idx="5">
                  <c:v>75.239999999999995</c:v>
                </c:pt>
                <c:pt idx="6">
                  <c:v>47.62</c:v>
                </c:pt>
                <c:pt idx="7">
                  <c:v>46.62</c:v>
                </c:pt>
                <c:pt idx="8">
                  <c:v>45.62</c:v>
                </c:pt>
                <c:pt idx="9">
                  <c:v>45.62</c:v>
                </c:pt>
                <c:pt idx="10">
                  <c:v>43.62</c:v>
                </c:pt>
                <c:pt idx="11">
                  <c:v>43.62</c:v>
                </c:pt>
                <c:pt idx="12">
                  <c:v>43.62</c:v>
                </c:pt>
                <c:pt idx="13">
                  <c:v>42.62</c:v>
                </c:pt>
                <c:pt idx="14">
                  <c:v>42.62</c:v>
                </c:pt>
                <c:pt idx="15">
                  <c:v>41.62</c:v>
                </c:pt>
                <c:pt idx="16">
                  <c:v>40.619999999999997</c:v>
                </c:pt>
                <c:pt idx="17">
                  <c:v>40.619999999999997</c:v>
                </c:pt>
                <c:pt idx="18">
                  <c:v>39.619999999999997</c:v>
                </c:pt>
                <c:pt idx="19">
                  <c:v>39.619999999999997</c:v>
                </c:pt>
                <c:pt idx="20">
                  <c:v>39.619999999999997</c:v>
                </c:pt>
                <c:pt idx="21">
                  <c:v>39.619999999999997</c:v>
                </c:pt>
                <c:pt idx="22">
                  <c:v>39.619999999999997</c:v>
                </c:pt>
                <c:pt idx="23">
                  <c:v>39.619999999999997</c:v>
                </c:pt>
                <c:pt idx="24">
                  <c:v>39.619999999999997</c:v>
                </c:pt>
                <c:pt idx="25">
                  <c:v>38.619999999999997</c:v>
                </c:pt>
                <c:pt idx="26">
                  <c:v>38.619999999999997</c:v>
                </c:pt>
                <c:pt idx="27">
                  <c:v>38.619999999999997</c:v>
                </c:pt>
                <c:pt idx="28">
                  <c:v>38.619999999999997</c:v>
                </c:pt>
                <c:pt idx="29">
                  <c:v>37.619999999999997</c:v>
                </c:pt>
                <c:pt idx="30">
                  <c:v>37.619999999999997</c:v>
                </c:pt>
                <c:pt idx="31">
                  <c:v>37.619999999999997</c:v>
                </c:pt>
                <c:pt idx="32">
                  <c:v>37.619999999999997</c:v>
                </c:pt>
                <c:pt idx="33">
                  <c:v>37.619999999999997</c:v>
                </c:pt>
                <c:pt idx="34">
                  <c:v>37.619999999999997</c:v>
                </c:pt>
                <c:pt idx="35">
                  <c:v>37.619999999999997</c:v>
                </c:pt>
                <c:pt idx="36">
                  <c:v>37.619999999999997</c:v>
                </c:pt>
                <c:pt idx="37">
                  <c:v>37.619999999999997</c:v>
                </c:pt>
                <c:pt idx="38">
                  <c:v>37.619999999999997</c:v>
                </c:pt>
                <c:pt idx="39">
                  <c:v>37.619999999999997</c:v>
                </c:pt>
                <c:pt idx="40">
                  <c:v>37.619999999999997</c:v>
                </c:pt>
                <c:pt idx="41">
                  <c:v>37.619999999999997</c:v>
                </c:pt>
                <c:pt idx="42">
                  <c:v>37.619999999999997</c:v>
                </c:pt>
                <c:pt idx="43">
                  <c:v>37.619999999999997</c:v>
                </c:pt>
                <c:pt idx="44">
                  <c:v>37.619999999999997</c:v>
                </c:pt>
                <c:pt idx="45">
                  <c:v>37.619999999999997</c:v>
                </c:pt>
                <c:pt idx="46">
                  <c:v>37.619999999999997</c:v>
                </c:pt>
                <c:pt idx="47">
                  <c:v>37.619999999999997</c:v>
                </c:pt>
                <c:pt idx="48">
                  <c:v>37.619999999999997</c:v>
                </c:pt>
                <c:pt idx="49">
                  <c:v>37.619999999999997</c:v>
                </c:pt>
                <c:pt idx="50">
                  <c:v>37.619999999999997</c:v>
                </c:pt>
                <c:pt idx="51">
                  <c:v>37.619999999999997</c:v>
                </c:pt>
                <c:pt idx="52">
                  <c:v>36.64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7F-1C4F-81A8-9FAB12F652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47598592"/>
        <c:axId val="1148778847"/>
      </c:barChart>
      <c:catAx>
        <c:axId val="1647598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Cities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1148778847"/>
        <c:crosses val="autoZero"/>
        <c:auto val="1"/>
        <c:lblAlgn val="ctr"/>
        <c:lblOffset val="100"/>
        <c:noMultiLvlLbl val="0"/>
      </c:catAx>
      <c:valAx>
        <c:axId val="1148778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Sum of Totals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1647598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A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# of Invoices in all countries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A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'chinook.db'!$B$1</c:f>
              <c:strCache>
                <c:ptCount val="1"/>
                <c:pt idx="0">
                  <c:v>Invoices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'chinook.db'!$A$2:$A$25</c:f>
              <c:strCache>
                <c:ptCount val="24"/>
                <c:pt idx="0">
                  <c:v>USA</c:v>
                </c:pt>
                <c:pt idx="1">
                  <c:v>Canada</c:v>
                </c:pt>
                <c:pt idx="2">
                  <c:v>France</c:v>
                </c:pt>
                <c:pt idx="3">
                  <c:v>Brazil</c:v>
                </c:pt>
                <c:pt idx="4">
                  <c:v>Germany</c:v>
                </c:pt>
                <c:pt idx="5">
                  <c:v>United Kingdom</c:v>
                </c:pt>
                <c:pt idx="6">
                  <c:v>Portugal</c:v>
                </c:pt>
                <c:pt idx="7">
                  <c:v>Czech Republic</c:v>
                </c:pt>
                <c:pt idx="8">
                  <c:v>India</c:v>
                </c:pt>
                <c:pt idx="9">
                  <c:v>Sweden</c:v>
                </c:pt>
                <c:pt idx="10">
                  <c:v>Spain</c:v>
                </c:pt>
                <c:pt idx="11">
                  <c:v>Poland</c:v>
                </c:pt>
                <c:pt idx="12">
                  <c:v>Norway</c:v>
                </c:pt>
                <c:pt idx="13">
                  <c:v>Netherlands</c:v>
                </c:pt>
                <c:pt idx="14">
                  <c:v>Italy</c:v>
                </c:pt>
                <c:pt idx="15">
                  <c:v>Ireland</c:v>
                </c:pt>
                <c:pt idx="16">
                  <c:v>Hungary</c:v>
                </c:pt>
                <c:pt idx="17">
                  <c:v>Finland</c:v>
                </c:pt>
                <c:pt idx="18">
                  <c:v>Denmark</c:v>
                </c:pt>
                <c:pt idx="19">
                  <c:v>Chile</c:v>
                </c:pt>
                <c:pt idx="20">
                  <c:v>Belgium</c:v>
                </c:pt>
                <c:pt idx="21">
                  <c:v>Austria</c:v>
                </c:pt>
                <c:pt idx="22">
                  <c:v>Australia</c:v>
                </c:pt>
                <c:pt idx="23">
                  <c:v>Argentina</c:v>
                </c:pt>
              </c:strCache>
            </c:strRef>
          </c:cat>
          <c:val>
            <c:numRef>
              <c:f>'chinook.db'!$B$2:$B$25</c:f>
              <c:numCache>
                <c:formatCode>General</c:formatCode>
                <c:ptCount val="24"/>
                <c:pt idx="0">
                  <c:v>91</c:v>
                </c:pt>
                <c:pt idx="1">
                  <c:v>56</c:v>
                </c:pt>
                <c:pt idx="2">
                  <c:v>35</c:v>
                </c:pt>
                <c:pt idx="3">
                  <c:v>35</c:v>
                </c:pt>
                <c:pt idx="4">
                  <c:v>28</c:v>
                </c:pt>
                <c:pt idx="5">
                  <c:v>21</c:v>
                </c:pt>
                <c:pt idx="6">
                  <c:v>14</c:v>
                </c:pt>
                <c:pt idx="7">
                  <c:v>14</c:v>
                </c:pt>
                <c:pt idx="8">
                  <c:v>13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7</c:v>
                </c:pt>
                <c:pt idx="2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64-C049-BF61-6E7580AE62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2409152"/>
        <c:axId val="1591577024"/>
      </c:barChart>
      <c:catAx>
        <c:axId val="12624091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Countries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1591577024"/>
        <c:crosses val="autoZero"/>
        <c:auto val="1"/>
        <c:lblAlgn val="ctr"/>
        <c:lblOffset val="100"/>
        <c:noMultiLvlLbl val="0"/>
      </c:catAx>
      <c:valAx>
        <c:axId val="1591577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invoices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1262409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A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All purchases for all states in USA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A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'chinook.db'!$B$1</c:f>
              <c:strCache>
                <c:ptCount val="1"/>
                <c:pt idx="0">
                  <c:v>purchases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'chinook.db'!$A$2:$A$12</c:f>
              <c:strCache>
                <c:ptCount val="11"/>
                <c:pt idx="0">
                  <c:v>AZ</c:v>
                </c:pt>
                <c:pt idx="1">
                  <c:v>CA</c:v>
                </c:pt>
                <c:pt idx="2">
                  <c:v>FL</c:v>
                </c:pt>
                <c:pt idx="3">
                  <c:v>IL</c:v>
                </c:pt>
                <c:pt idx="4">
                  <c:v>MA</c:v>
                </c:pt>
                <c:pt idx="5">
                  <c:v>NV</c:v>
                </c:pt>
                <c:pt idx="6">
                  <c:v>NY</c:v>
                </c:pt>
                <c:pt idx="7">
                  <c:v>TX</c:v>
                </c:pt>
                <c:pt idx="8">
                  <c:v>UT</c:v>
                </c:pt>
                <c:pt idx="9">
                  <c:v>WA</c:v>
                </c:pt>
                <c:pt idx="10">
                  <c:v>WI</c:v>
                </c:pt>
              </c:strCache>
            </c:strRef>
          </c:cat>
          <c:val>
            <c:numRef>
              <c:f>'chinook.db'!$B$2:$B$12</c:f>
              <c:numCache>
                <c:formatCode>General</c:formatCode>
                <c:ptCount val="11"/>
                <c:pt idx="0">
                  <c:v>7</c:v>
                </c:pt>
                <c:pt idx="1">
                  <c:v>21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E6-EC4D-B42C-85A23B9D02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6950656"/>
        <c:axId val="1747389040"/>
      </c:barChart>
      <c:catAx>
        <c:axId val="1746950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USA States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1747389040"/>
        <c:crosses val="autoZero"/>
        <c:auto val="1"/>
        <c:lblAlgn val="ctr"/>
        <c:lblOffset val="100"/>
        <c:noMultiLvlLbl val="0"/>
      </c:catAx>
      <c:valAx>
        <c:axId val="1747389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purchases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1746950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A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The most 7 spending customers</a:t>
            </a:r>
            <a:endParaRPr lang="en-SA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A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mostSpCustomer!$C$1</c:f>
              <c:strCache>
                <c:ptCount val="1"/>
                <c:pt idx="0">
                  <c:v>total_amount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mostSpCustomer!$B$2:$B$8</c:f>
              <c:strCache>
                <c:ptCount val="7"/>
                <c:pt idx="0">
                  <c:v>Helena Holý</c:v>
                </c:pt>
                <c:pt idx="1">
                  <c:v>Richard Cunningham</c:v>
                </c:pt>
                <c:pt idx="2">
                  <c:v>Luis Rojas</c:v>
                </c:pt>
                <c:pt idx="3">
                  <c:v>Ladislav Kovács</c:v>
                </c:pt>
                <c:pt idx="4">
                  <c:v>Hugh O'Reilly</c:v>
                </c:pt>
                <c:pt idx="5">
                  <c:v>Julia Barnett</c:v>
                </c:pt>
                <c:pt idx="6">
                  <c:v>Fynn Zimmermann</c:v>
                </c:pt>
              </c:strCache>
            </c:strRef>
          </c:cat>
          <c:val>
            <c:numRef>
              <c:f>mostSpCustomer!$C$2:$C$8</c:f>
              <c:numCache>
                <c:formatCode>General</c:formatCode>
                <c:ptCount val="7"/>
                <c:pt idx="0">
                  <c:v>49.62</c:v>
                </c:pt>
                <c:pt idx="1">
                  <c:v>47.62</c:v>
                </c:pt>
                <c:pt idx="2">
                  <c:v>46.62</c:v>
                </c:pt>
                <c:pt idx="3">
                  <c:v>45.62</c:v>
                </c:pt>
                <c:pt idx="4">
                  <c:v>45.62</c:v>
                </c:pt>
                <c:pt idx="5">
                  <c:v>43.62</c:v>
                </c:pt>
                <c:pt idx="6">
                  <c:v>43.62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0F-1949-8BD5-47D237B1B7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8644000"/>
        <c:axId val="1918645648"/>
      </c:barChart>
      <c:catAx>
        <c:axId val="1918644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Full</a:t>
                </a:r>
                <a:r>
                  <a:rPr lang="en-US" baseline="0" dirty="0"/>
                  <a:t> name of customers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1918645648"/>
        <c:crosses val="autoZero"/>
        <c:auto val="1"/>
        <c:lblAlgn val="ctr"/>
        <c:lblOffset val="100"/>
        <c:noMultiLvlLbl val="0"/>
      </c:catAx>
      <c:valAx>
        <c:axId val="1918645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amount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1918644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SQL Code: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B0F0"/>
                </a:solidFill>
                <a:latin typeface="Open Sans"/>
                <a:ea typeface="Open Sans"/>
                <a:cs typeface="Open Sans"/>
                <a:sym typeface="Open Sans"/>
              </a:rPr>
              <a:t>select c.City, sum(Total)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B0F0"/>
                </a:solidFill>
                <a:latin typeface="Open Sans"/>
                <a:ea typeface="Open Sans"/>
                <a:cs typeface="Open Sans"/>
                <a:sym typeface="Open Sans"/>
              </a:rPr>
              <a:t>from Invoice i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B0F0"/>
                </a:solidFill>
                <a:latin typeface="Open Sans"/>
                <a:ea typeface="Open Sans"/>
                <a:cs typeface="Open Sans"/>
                <a:sym typeface="Open Sans"/>
              </a:rPr>
              <a:t>join Customer c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B0F0"/>
                </a:solidFill>
                <a:latin typeface="Open Sans"/>
                <a:ea typeface="Open Sans"/>
                <a:cs typeface="Open Sans"/>
                <a:sym typeface="Open Sans"/>
              </a:rPr>
              <a:t>on i.CustomerId = c.CustomerId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B0F0"/>
                </a:solidFill>
                <a:latin typeface="Open Sans"/>
                <a:ea typeface="Open Sans"/>
                <a:cs typeface="Open Sans"/>
                <a:sym typeface="Open Sans"/>
              </a:rPr>
              <a:t>GROUP BY 1</a:t>
            </a:r>
          </a:p>
          <a:p>
            <a:pPr marL="0" lv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sz="1200" dirty="0">
                <a:solidFill>
                  <a:srgbClr val="00B0F0"/>
                </a:solidFill>
                <a:latin typeface="Open Sans"/>
                <a:ea typeface="Open Sans"/>
                <a:cs typeface="Open Sans"/>
                <a:sym typeface="Open Sans"/>
              </a:rPr>
              <a:t>order by 2 desc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From the graph we can notice that </a:t>
            </a:r>
            <a:r>
              <a:rPr lang="en-US" i="1" dirty="0">
                <a:latin typeface="Open Sans"/>
                <a:ea typeface="Open Sans"/>
                <a:cs typeface="Open Sans"/>
                <a:sym typeface="Open Sans"/>
              </a:rPr>
              <a:t>Prague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has the most “Total” on Invoice. 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Also, it’s “Total” is more than the double of average (43.93) of all cities.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B50DE0D-84B6-3341-8460-8467C0C82A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0555210"/>
              </p:ext>
            </p:extLst>
          </p:nvPr>
        </p:nvGraphicFramePr>
        <p:xfrm>
          <a:off x="354300" y="1418450"/>
          <a:ext cx="45105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Google Shape;63;p14">
            <a:extLst>
              <a:ext uri="{FF2B5EF4-FFF2-40B4-BE49-F238E27FC236}">
                <a16:creationId xmlns:a16="http://schemas.microsoft.com/office/drawing/2014/main" id="{D756F99E-5D21-0347-B318-57C3EFB87EF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Highest Total Invoices for all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cities?</a:t>
            </a:r>
            <a:endParaRPr lang="en-US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SQL Code: </a:t>
            </a:r>
            <a:endParaRPr lang="en-US" sz="1200" dirty="0">
              <a:solidFill>
                <a:srgbClr val="00B0F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B0F0"/>
                </a:solidFill>
                <a:latin typeface="Open Sans"/>
                <a:ea typeface="Open Sans"/>
                <a:cs typeface="Open Sans"/>
                <a:sym typeface="Open Sans"/>
              </a:rPr>
              <a:t>select i.BillingCountry, count(*)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B0F0"/>
                </a:solidFill>
                <a:latin typeface="Open Sans"/>
                <a:ea typeface="Open Sans"/>
                <a:cs typeface="Open Sans"/>
                <a:sym typeface="Open Sans"/>
              </a:rPr>
              <a:t>from Invoice i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B0F0"/>
                </a:solidFill>
                <a:latin typeface="Open Sans"/>
                <a:ea typeface="Open Sans"/>
                <a:cs typeface="Open Sans"/>
                <a:sym typeface="Open Sans"/>
              </a:rPr>
              <a:t>join Customer c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B0F0"/>
                </a:solidFill>
                <a:latin typeface="Open Sans"/>
                <a:ea typeface="Open Sans"/>
                <a:cs typeface="Open Sans"/>
                <a:sym typeface="Open Sans"/>
              </a:rPr>
              <a:t>on i.CustomerId = c.CustomerId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B0F0"/>
                </a:solidFill>
                <a:latin typeface="Open Sans"/>
                <a:ea typeface="Open Sans"/>
                <a:cs typeface="Open Sans"/>
                <a:sym typeface="Open Sans"/>
              </a:rPr>
              <a:t>GROUP BY 1</a:t>
            </a:r>
          </a:p>
          <a:p>
            <a:pPr marL="0" lv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sz="1200" dirty="0">
                <a:solidFill>
                  <a:srgbClr val="00B0F0"/>
                </a:solidFill>
                <a:latin typeface="Open Sans"/>
                <a:ea typeface="Open Sans"/>
                <a:cs typeface="Open Sans"/>
                <a:sym typeface="Open Sans"/>
              </a:rPr>
              <a:t>order by 2 desc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From the graph we can notice that </a:t>
            </a:r>
            <a:r>
              <a:rPr lang="en-US" i="1" dirty="0">
                <a:latin typeface="Open Sans"/>
                <a:ea typeface="Open Sans"/>
                <a:cs typeface="Open Sans"/>
                <a:sym typeface="Open Sans"/>
              </a:rPr>
              <a:t>USA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has the most # of Invoices compared to other countries.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Highest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number of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Invoices in all countries?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C572E4B-1B55-0346-8D92-9EFCC2DCF4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0126327"/>
              </p:ext>
            </p:extLst>
          </p:nvPr>
        </p:nvGraphicFramePr>
        <p:xfrm>
          <a:off x="394500" y="1418450"/>
          <a:ext cx="45105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SQL Code: </a:t>
            </a:r>
            <a:endParaRPr lang="en-US" dirty="0">
              <a:solidFill>
                <a:srgbClr val="00B0F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B0F0"/>
                </a:solidFill>
                <a:latin typeface="Open Sans"/>
                <a:ea typeface="Open Sans"/>
                <a:cs typeface="Open Sans"/>
                <a:sym typeface="Open Sans"/>
              </a:rPr>
              <a:t>SELECT Customer.State, count(*) as purchases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B0F0"/>
                </a:solidFill>
                <a:latin typeface="Open Sans"/>
                <a:ea typeface="Open Sans"/>
                <a:cs typeface="Open Sans"/>
                <a:sym typeface="Open Sans"/>
              </a:rPr>
              <a:t>FROM Customer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B0F0"/>
                </a:solidFill>
                <a:latin typeface="Open Sans"/>
                <a:ea typeface="Open Sans"/>
                <a:cs typeface="Open Sans"/>
                <a:sym typeface="Open Sans"/>
              </a:rPr>
              <a:t>JOIN Invoice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B0F0"/>
                </a:solidFill>
                <a:latin typeface="Open Sans"/>
                <a:ea typeface="Open Sans"/>
                <a:cs typeface="Open Sans"/>
                <a:sym typeface="Open Sans"/>
              </a:rPr>
              <a:t>ON Customer.CustomerId = Invoice.CustomerId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B0F0"/>
                </a:solidFill>
                <a:latin typeface="Open Sans"/>
                <a:ea typeface="Open Sans"/>
                <a:cs typeface="Open Sans"/>
                <a:sym typeface="Open Sans"/>
              </a:rPr>
              <a:t>WHERE Customer.Country = 'USA'</a:t>
            </a:r>
          </a:p>
          <a:p>
            <a:pPr marL="0" lv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sz="1200" dirty="0">
                <a:solidFill>
                  <a:srgbClr val="00B0F0"/>
                </a:solidFill>
                <a:latin typeface="Open Sans"/>
                <a:ea typeface="Open Sans"/>
                <a:cs typeface="Open Sans"/>
                <a:sym typeface="Open Sans"/>
              </a:rPr>
              <a:t>GROUP by Customer.State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From the slide before we want to dig deep in </a:t>
            </a:r>
            <a:r>
              <a:rPr lang="en-US" i="1" dirty="0">
                <a:latin typeface="Open Sans"/>
                <a:ea typeface="Open Sans"/>
                <a:cs typeface="Open Sans"/>
                <a:sym typeface="Open Sans"/>
              </a:rPr>
              <a:t>USA,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and we notice that </a:t>
            </a:r>
            <a:r>
              <a:rPr lang="en-US" i="1" dirty="0">
                <a:latin typeface="Open Sans"/>
                <a:ea typeface="Open Sans"/>
                <a:cs typeface="Open Sans"/>
                <a:sym typeface="Open Sans"/>
              </a:rPr>
              <a:t>CA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state has the most # of purchases (21) compared to all other states (7). </a:t>
            </a:r>
          </a:p>
        </p:txBody>
      </p:sp>
      <p:sp>
        <p:nvSpPr>
          <p:cNvPr id="69" name="Google Shape;69;p1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65745D0-F9BC-064A-9EAD-C7409D7434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3786697"/>
              </p:ext>
            </p:extLst>
          </p:nvPr>
        </p:nvGraphicFramePr>
        <p:xfrm>
          <a:off x="394500" y="1418450"/>
          <a:ext cx="45105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Google Shape;63;p14">
            <a:extLst>
              <a:ext uri="{FF2B5EF4-FFF2-40B4-BE49-F238E27FC236}">
                <a16:creationId xmlns:a16="http://schemas.microsoft.com/office/drawing/2014/main" id="{2F1AC61D-D3E4-4C4F-BADC-5B2B9DF23D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11152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  What is the state which has the most # of purchases in USA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SQL Code: </a:t>
            </a:r>
            <a:endParaRPr lang="en-US" dirty="0">
              <a:solidFill>
                <a:srgbClr val="00B0F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B0F0"/>
                </a:solidFill>
                <a:latin typeface="Open Sans"/>
                <a:ea typeface="Open Sans"/>
                <a:cs typeface="Open Sans"/>
                <a:sym typeface="Open Sans"/>
              </a:rPr>
              <a:t>SELECT FirstName ||' '|| LastName As Full_Name</a:t>
            </a:r>
            <a:r>
              <a:rPr lang="en-US" sz="1200">
                <a:solidFill>
                  <a:srgbClr val="00B0F0"/>
                </a:solidFill>
                <a:latin typeface="Open Sans"/>
                <a:ea typeface="Open Sans"/>
                <a:cs typeface="Open Sans"/>
                <a:sym typeface="Open Sans"/>
              </a:rPr>
              <a:t>, sum(</a:t>
            </a:r>
            <a:r>
              <a:rPr lang="en-US" sz="1200" dirty="0">
                <a:solidFill>
                  <a:srgbClr val="00B0F0"/>
                </a:solidFill>
                <a:latin typeface="Open Sans"/>
                <a:ea typeface="Open Sans"/>
                <a:cs typeface="Open Sans"/>
                <a:sym typeface="Open Sans"/>
              </a:rPr>
              <a:t>total) as  total_amount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B0F0"/>
                </a:solidFill>
                <a:latin typeface="Open Sans"/>
                <a:ea typeface="Open Sans"/>
                <a:cs typeface="Open Sans"/>
                <a:sym typeface="Open Sans"/>
              </a:rPr>
              <a:t>from Customer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B0F0"/>
                </a:solidFill>
                <a:latin typeface="Open Sans"/>
                <a:ea typeface="Open Sans"/>
                <a:cs typeface="Open Sans"/>
                <a:sym typeface="Open Sans"/>
              </a:rPr>
              <a:t>join Invoice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B0F0"/>
                </a:solidFill>
                <a:latin typeface="Open Sans"/>
                <a:ea typeface="Open Sans"/>
                <a:cs typeface="Open Sans"/>
                <a:sym typeface="Open Sans"/>
              </a:rPr>
              <a:t>on Invoice.CustomerId = Customer.CustomerId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B0F0"/>
                </a:solidFill>
                <a:latin typeface="Open Sans"/>
                <a:ea typeface="Open Sans"/>
                <a:cs typeface="Open Sans"/>
                <a:sym typeface="Open Sans"/>
              </a:rPr>
              <a:t>group by full_name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00B0F0"/>
                </a:solidFill>
                <a:latin typeface="Open Sans"/>
                <a:ea typeface="Open Sans"/>
                <a:cs typeface="Open Sans"/>
                <a:sym typeface="Open Sans"/>
              </a:rPr>
              <a:t>ORDER by total_amount DESC</a:t>
            </a:r>
          </a:p>
          <a:p>
            <a:pPr marL="0" lv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sz="1200" dirty="0">
                <a:solidFill>
                  <a:srgbClr val="00B0F0"/>
                </a:solidFill>
                <a:latin typeface="Open Sans"/>
                <a:ea typeface="Open Sans"/>
                <a:cs typeface="Open Sans"/>
                <a:sym typeface="Open Sans"/>
              </a:rPr>
              <a:t>LIMIT 7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From the graph we can notice that </a:t>
            </a:r>
            <a:r>
              <a:rPr lang="en-US" sz="1200" i="1" dirty="0">
                <a:latin typeface="Open Sans"/>
                <a:ea typeface="Open Sans"/>
                <a:cs typeface="Open Sans"/>
                <a:sym typeface="Open Sans"/>
              </a:rPr>
              <a:t>Helena Holý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 has the most spending to our company (49.62$). </a:t>
            </a:r>
          </a:p>
        </p:txBody>
      </p:sp>
      <p:sp>
        <p:nvSpPr>
          <p:cNvPr id="76" name="Google Shape;76;p1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Who are the most 7 spending customers?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2FFCE32-11EA-A746-B8BC-EDE9F534AE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4896100"/>
              </p:ext>
            </p:extLst>
          </p:nvPr>
        </p:nvGraphicFramePr>
        <p:xfrm>
          <a:off x="394500" y="1418450"/>
          <a:ext cx="45105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338</Words>
  <Application>Microsoft Macintosh PowerPoint</Application>
  <PresentationFormat>On-screen Show (16:9)</PresentationFormat>
  <Paragraphs>51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PowerPoint Presentation</vt:lpstr>
      <vt:lpstr>  Highest number of Invoices in all countries?</vt:lpstr>
      <vt:lpstr>  What is the state which has the most # of purchases in USA</vt:lpstr>
      <vt:lpstr>  Who are the most 7 spending customers?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&lt;title&gt;</dc:title>
  <cp:lastModifiedBy>عبدالله</cp:lastModifiedBy>
  <cp:revision>32</cp:revision>
  <dcterms:modified xsi:type="dcterms:W3CDTF">2021-12-21T12:09:00Z</dcterms:modified>
</cp:coreProperties>
</file>