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5" roundtripDataSignature="AMtx7mhLNQmxxnk4Oxq79ZGY8wWL79bP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7a8a8cb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f7a8a8c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f7a8a8cb4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7c8641859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7c86418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f7c8641859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7c8641859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7c86418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f7c8641859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7c8641859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7c864185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f7c8641859_0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3203848" y="2564904"/>
            <a:ext cx="5112568" cy="1585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b="0" sz="5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1"/>
          <p:cNvSpPr txBox="1"/>
          <p:nvPr>
            <p:ph type="title"/>
          </p:nvPr>
        </p:nvSpPr>
        <p:spPr>
          <a:xfrm>
            <a:off x="1475656" y="471852"/>
            <a:ext cx="658107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Calibri"/>
              <a:buNone/>
              <a:defRPr b="1" sz="2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95536" y="1571650"/>
            <a:ext cx="8402525" cy="488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>
            <p:ph idx="10" type="dt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95536" y="1571650"/>
            <a:ext cx="8402525" cy="488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1475656" y="471852"/>
            <a:ext cx="658107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Calibri"/>
              <a:buNone/>
              <a:defRPr b="1" sz="25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1980774" y="2780928"/>
            <a:ext cx="6983714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b="0" sz="7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b="0" i="0" sz="3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7a8a8cb4e_0_0"/>
          <p:cNvSpPr txBox="1"/>
          <p:nvPr>
            <p:ph type="ctrTitle"/>
          </p:nvPr>
        </p:nvSpPr>
        <p:spPr>
          <a:xfrm>
            <a:off x="3418148" y="2636404"/>
            <a:ext cx="5112600" cy="1585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MTA Data Analysis of NYC</a:t>
            </a:r>
            <a:endParaRPr b="1" sz="230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-US" sz="2300">
                <a:solidFill>
                  <a:srgbClr val="888888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Cancer Awareness Association (CAA)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7" name="Google Shape;57;gf7a8a8cb4e_0_0"/>
          <p:cNvSpPr txBox="1"/>
          <p:nvPr/>
        </p:nvSpPr>
        <p:spPr>
          <a:xfrm>
            <a:off x="3718200" y="4838575"/>
            <a:ext cx="38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presented by </a:t>
            </a:r>
            <a:r>
              <a:rPr lang="en-US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: Abdullah Alsubaie</a:t>
            </a:r>
            <a:endParaRPr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7c8641859_0_5"/>
          <p:cNvSpPr txBox="1"/>
          <p:nvPr/>
        </p:nvSpPr>
        <p:spPr>
          <a:xfrm>
            <a:off x="2928950" y="1428750"/>
            <a:ext cx="544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(CAA) is holding an annual gala, and hopes to invite as many interested individuals as possible.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" name="Google Shape;64;gf7c8641859_0_5"/>
          <p:cNvGrpSpPr/>
          <p:nvPr/>
        </p:nvGrpSpPr>
        <p:grpSpPr>
          <a:xfrm>
            <a:off x="2398140" y="1298499"/>
            <a:ext cx="659103" cy="615456"/>
            <a:chOff x="7307429" y="2744018"/>
            <a:chExt cx="616964" cy="576000"/>
          </a:xfrm>
        </p:grpSpPr>
        <p:sp>
          <p:nvSpPr>
            <p:cNvPr id="65" name="Google Shape;65;gf7c8641859_0_5"/>
            <p:cNvSpPr/>
            <p:nvPr/>
          </p:nvSpPr>
          <p:spPr>
            <a:xfrm flipH="1" rot="5400000">
              <a:off x="7271429" y="2780018"/>
              <a:ext cx="576000" cy="504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2C4C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gf7c8641859_0_5"/>
            <p:cNvSpPr txBox="1"/>
            <p:nvPr/>
          </p:nvSpPr>
          <p:spPr>
            <a:xfrm>
              <a:off x="7415893" y="2828463"/>
              <a:ext cx="508500" cy="446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gf7c8641859_0_5"/>
          <p:cNvGrpSpPr/>
          <p:nvPr/>
        </p:nvGrpSpPr>
        <p:grpSpPr>
          <a:xfrm>
            <a:off x="2398140" y="2559087"/>
            <a:ext cx="659103" cy="615456"/>
            <a:chOff x="7307429" y="2744018"/>
            <a:chExt cx="616964" cy="576000"/>
          </a:xfrm>
        </p:grpSpPr>
        <p:sp>
          <p:nvSpPr>
            <p:cNvPr id="68" name="Google Shape;68;gf7c8641859_0_5"/>
            <p:cNvSpPr/>
            <p:nvPr/>
          </p:nvSpPr>
          <p:spPr>
            <a:xfrm flipH="1" rot="5400000">
              <a:off x="7271429" y="2780018"/>
              <a:ext cx="576000" cy="504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2C4C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gf7c8641859_0_5"/>
            <p:cNvSpPr txBox="1"/>
            <p:nvPr/>
          </p:nvSpPr>
          <p:spPr>
            <a:xfrm>
              <a:off x="7415893" y="2828463"/>
              <a:ext cx="508500" cy="446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" name="Google Shape;70;gf7c8641859_0_5"/>
          <p:cNvGrpSpPr/>
          <p:nvPr/>
        </p:nvGrpSpPr>
        <p:grpSpPr>
          <a:xfrm>
            <a:off x="2398140" y="3819674"/>
            <a:ext cx="659103" cy="615456"/>
            <a:chOff x="7307429" y="2744018"/>
            <a:chExt cx="616964" cy="576000"/>
          </a:xfrm>
        </p:grpSpPr>
        <p:sp>
          <p:nvSpPr>
            <p:cNvPr id="71" name="Google Shape;71;gf7c8641859_0_5"/>
            <p:cNvSpPr/>
            <p:nvPr/>
          </p:nvSpPr>
          <p:spPr>
            <a:xfrm flipH="1" rot="5400000">
              <a:off x="7271429" y="2780018"/>
              <a:ext cx="576000" cy="504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A2C4C9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gf7c8641859_0_5"/>
            <p:cNvSpPr txBox="1"/>
            <p:nvPr/>
          </p:nvSpPr>
          <p:spPr>
            <a:xfrm>
              <a:off x="7415893" y="2828463"/>
              <a:ext cx="508500" cy="4464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gf7c8641859_0_5"/>
          <p:cNvSpPr txBox="1"/>
          <p:nvPr/>
        </p:nvSpPr>
        <p:spPr>
          <a:xfrm>
            <a:off x="2928950" y="2700350"/>
            <a:ext cx="520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(CAA) is intending to place street teams at the entrance to NYC subway stations to collect email addresses and give out free tickets.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gf7c8641859_0_5"/>
          <p:cNvSpPr txBox="1"/>
          <p:nvPr/>
        </p:nvSpPr>
        <p:spPr>
          <a:xfrm>
            <a:off x="2928950" y="3957625"/>
            <a:ext cx="520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Agenda: Apply data analytics on the MTA subway data on traffic flow to optimize placement of street teams to maximize engagements.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gf7c8641859_0_5"/>
          <p:cNvSpPr txBox="1"/>
          <p:nvPr/>
        </p:nvSpPr>
        <p:spPr>
          <a:xfrm>
            <a:off x="1298950" y="471475"/>
            <a:ext cx="285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Introduction</a:t>
            </a:r>
            <a:r>
              <a:rPr b="1" lang="en-US" sz="3300">
                <a:solidFill>
                  <a:srgbClr val="A2C4C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150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/>
          <p:nvPr/>
        </p:nvSpPr>
        <p:spPr>
          <a:xfrm>
            <a:off x="1380629" y="548680"/>
            <a:ext cx="2327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99A5D7"/>
                </a:solidFill>
              </a:rPr>
              <a:t>Objectives</a:t>
            </a:r>
            <a:endParaRPr b="1" sz="2300">
              <a:solidFill>
                <a:srgbClr val="99A5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2"/>
          <p:cNvGrpSpPr/>
          <p:nvPr/>
        </p:nvGrpSpPr>
        <p:grpSpPr>
          <a:xfrm>
            <a:off x="2492898" y="1818302"/>
            <a:ext cx="5294036" cy="901881"/>
            <a:chOff x="2492898" y="1818302"/>
            <a:chExt cx="5826964" cy="901881"/>
          </a:xfrm>
        </p:grpSpPr>
        <p:sp>
          <p:nvSpPr>
            <p:cNvPr id="82" name="Google Shape;82;p2"/>
            <p:cNvSpPr/>
            <p:nvPr/>
          </p:nvSpPr>
          <p:spPr>
            <a:xfrm flipH="1" rot="5400000">
              <a:off x="2465700" y="1854307"/>
              <a:ext cx="576064" cy="50405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99A5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3176055" y="1818302"/>
              <a:ext cx="2466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99A5D7"/>
                  </a:solidFill>
                  <a:latin typeface="Calibri"/>
                  <a:ea typeface="Calibri"/>
                  <a:cs typeface="Calibri"/>
                  <a:sym typeface="Calibri"/>
                </a:rPr>
                <a:t>Assumption </a:t>
              </a:r>
              <a:endParaRPr sz="1900"/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3176062" y="2068625"/>
              <a:ext cx="51438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find  10 locations for teams to go, which day of the week is better?</a:t>
              </a:r>
              <a:r>
                <a:rPr lang="en-US" sz="11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1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2492898" y="1858283"/>
              <a:ext cx="5085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>
            <a:off x="2492898" y="3594598"/>
            <a:ext cx="5465486" cy="901881"/>
            <a:chOff x="2492898" y="3594598"/>
            <a:chExt cx="6015673" cy="901881"/>
          </a:xfrm>
        </p:grpSpPr>
        <p:sp>
          <p:nvSpPr>
            <p:cNvPr id="87" name="Google Shape;87;p2"/>
            <p:cNvSpPr/>
            <p:nvPr/>
          </p:nvSpPr>
          <p:spPr>
            <a:xfrm flipH="1" rot="5400000">
              <a:off x="2465700" y="3630603"/>
              <a:ext cx="576064" cy="50405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99A5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 txBox="1"/>
            <p:nvPr/>
          </p:nvSpPr>
          <p:spPr>
            <a:xfrm>
              <a:off x="3176055" y="3594598"/>
              <a:ext cx="2466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900">
                  <a:solidFill>
                    <a:srgbClr val="99A5D7"/>
                  </a:solidFill>
                  <a:latin typeface="Calibri"/>
                  <a:ea typeface="Calibri"/>
                  <a:cs typeface="Calibri"/>
                  <a:sym typeface="Calibri"/>
                </a:rPr>
                <a:t>Assumption </a:t>
              </a:r>
              <a:endParaRPr sz="1900"/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3176071" y="3844925"/>
              <a:ext cx="53325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the team would stay in the same place for the entire  day ,they will not travel.</a:t>
              </a:r>
              <a:endPara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2492898" y="3634579"/>
              <a:ext cx="5085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2492898" y="5325407"/>
            <a:ext cx="5914670" cy="947367"/>
            <a:chOff x="2492898" y="5325407"/>
            <a:chExt cx="6510075" cy="947367"/>
          </a:xfrm>
        </p:grpSpPr>
        <p:sp>
          <p:nvSpPr>
            <p:cNvPr id="92" name="Google Shape;92;p2"/>
            <p:cNvSpPr/>
            <p:nvPr/>
          </p:nvSpPr>
          <p:spPr>
            <a:xfrm flipH="1" rot="5400000">
              <a:off x="2465700" y="5406898"/>
              <a:ext cx="576064" cy="50405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99A5D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3176055" y="5325407"/>
              <a:ext cx="2466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1900">
                  <a:solidFill>
                    <a:srgbClr val="99A5D7"/>
                  </a:solidFill>
                  <a:latin typeface="Calibri"/>
                  <a:ea typeface="Calibri"/>
                  <a:cs typeface="Calibri"/>
                  <a:sym typeface="Calibri"/>
                </a:rPr>
                <a:t>Assumption </a:t>
              </a:r>
              <a:endParaRPr sz="1900"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3176073" y="5621200"/>
              <a:ext cx="58269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Same station will have most likely have the same </a:t>
              </a:r>
              <a:r>
                <a:rPr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people</a:t>
              </a:r>
              <a:r>
                <a:rPr lang="en-US" sz="16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everyday... no need to return to that station.</a:t>
              </a:r>
              <a:endParaRPr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2492898" y="5410874"/>
              <a:ext cx="5085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b="1" lang="en-US" sz="2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f7c864185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50" y="2938450"/>
            <a:ext cx="7129450" cy="21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f7c8641859_0_30"/>
          <p:cNvSpPr txBox="1"/>
          <p:nvPr/>
        </p:nvSpPr>
        <p:spPr>
          <a:xfrm>
            <a:off x="1300150" y="528650"/>
            <a:ext cx="217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99A5D7"/>
                </a:solidFill>
              </a:rPr>
              <a:t>Methodology</a:t>
            </a:r>
            <a:endParaRPr b="1" sz="100">
              <a:solidFill>
                <a:srgbClr val="99A5D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f7c8641859_0_30"/>
          <p:cNvSpPr txBox="1"/>
          <p:nvPr/>
        </p:nvSpPr>
        <p:spPr>
          <a:xfrm>
            <a:off x="585650" y="451700"/>
            <a:ext cx="514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7F7F7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endParaRPr b="1" sz="3500">
              <a:solidFill>
                <a:srgbClr val="F7F7F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f7c8641859_0_30"/>
          <p:cNvSpPr txBox="1"/>
          <p:nvPr/>
        </p:nvSpPr>
        <p:spPr>
          <a:xfrm>
            <a:off x="1300150" y="1776150"/>
            <a:ext cx="77010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Wrote a script to webscape weekly MTA turnstile data to analyze traffic.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f7c8641859_0_30"/>
          <p:cNvSpPr txBox="1"/>
          <p:nvPr/>
        </p:nvSpPr>
        <p:spPr>
          <a:xfrm>
            <a:off x="1300150" y="1206250"/>
            <a:ext cx="59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Data analysis with the following (seaborn &amp; pandas)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f7c8641859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275" y="2781300"/>
            <a:ext cx="38957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f7c8641859_0_42"/>
          <p:cNvSpPr txBox="1"/>
          <p:nvPr/>
        </p:nvSpPr>
        <p:spPr>
          <a:xfrm>
            <a:off x="1343025" y="551700"/>
            <a:ext cx="230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99A5D7"/>
                </a:solidFill>
              </a:rPr>
              <a:t>Results</a:t>
            </a:r>
            <a:endParaRPr sz="900">
              <a:solidFill>
                <a:srgbClr val="99A5D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f7c8641859_0_42"/>
          <p:cNvSpPr txBox="1"/>
          <p:nvPr/>
        </p:nvSpPr>
        <p:spPr>
          <a:xfrm>
            <a:off x="585775" y="474750"/>
            <a:ext cx="67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#</a:t>
            </a:r>
            <a:endParaRPr b="1" sz="35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f7c8641859_0_42"/>
          <p:cNvSpPr txBox="1"/>
          <p:nvPr/>
        </p:nvSpPr>
        <p:spPr>
          <a:xfrm>
            <a:off x="1343025" y="1198050"/>
            <a:ext cx="6729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Distribution of traffic across the top 10 stations.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4616833" y="3068960"/>
            <a:ext cx="29955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b="1" lang="en-US" sz="1550">
                <a:solidFill>
                  <a:srgbClr val="7F7F7F"/>
                </a:solidFill>
                <a:highlight>
                  <a:srgbClr val="FFFFFF"/>
                </a:highlight>
              </a:rPr>
              <a:t>34 ST-PENN STA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b="1" lang="en-US" sz="1550">
                <a:solidFill>
                  <a:srgbClr val="7F7F7F"/>
                </a:solidFill>
                <a:highlight>
                  <a:srgbClr val="FFFFFF"/>
                </a:highlight>
              </a:rPr>
              <a:t>GRD CNTRL-42 ST</a:t>
            </a:r>
            <a:endParaRPr b="1" sz="155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b="1" lang="en-US" sz="1550">
                <a:solidFill>
                  <a:srgbClr val="7F7F7F"/>
                </a:solidFill>
                <a:highlight>
                  <a:srgbClr val="FFFFFF"/>
                </a:highlight>
              </a:rPr>
              <a:t>34 ST-HERALD SQ</a:t>
            </a:r>
            <a:endParaRPr b="1" sz="1550">
              <a:solidFill>
                <a:srgbClr val="7F7F7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AutoNum type="arabicPeriod"/>
            </a:pPr>
            <a:r>
              <a:rPr b="1" lang="en-US" sz="1550">
                <a:solidFill>
                  <a:srgbClr val="7F7F7F"/>
                </a:solidFill>
                <a:highlight>
                  <a:srgbClr val="FFFFFF"/>
                </a:highlight>
              </a:rPr>
              <a:t>23 ST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3"/>
          <p:cNvGrpSpPr/>
          <p:nvPr/>
        </p:nvGrpSpPr>
        <p:grpSpPr>
          <a:xfrm>
            <a:off x="3594953" y="2348880"/>
            <a:ext cx="5267700" cy="2965703"/>
            <a:chOff x="3594953" y="2348880"/>
            <a:chExt cx="5267700" cy="2965703"/>
          </a:xfrm>
        </p:grpSpPr>
        <p:sp>
          <p:nvSpPr>
            <p:cNvPr id="122" name="Google Shape;122;p3"/>
            <p:cNvSpPr txBox="1"/>
            <p:nvPr/>
          </p:nvSpPr>
          <p:spPr>
            <a:xfrm>
              <a:off x="4710402" y="2348880"/>
              <a:ext cx="280831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99A5D7"/>
                  </a:solidFill>
                  <a:latin typeface="Calibri"/>
                  <a:ea typeface="Calibri"/>
                  <a:cs typeface="Calibri"/>
                  <a:sym typeface="Calibri"/>
                </a:rPr>
                <a:t>Key Findings</a:t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594953" y="5068283"/>
              <a:ext cx="52677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station has notably more traffic than the rest.</a:t>
              </a:r>
              <a:endParaRPr sz="19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3"/>
          <p:cNvSpPr txBox="1"/>
          <p:nvPr/>
        </p:nvSpPr>
        <p:spPr>
          <a:xfrm>
            <a:off x="2819890" y="1313334"/>
            <a:ext cx="601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 b="1" sz="4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1475656" y="471852"/>
            <a:ext cx="658107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Distribution of traffic across the week</a:t>
            </a:r>
            <a:endParaRPr sz="3100">
              <a:solidFill>
                <a:srgbClr val="888888"/>
              </a:solidFill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825" y="3052825"/>
            <a:ext cx="38385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1475650" y="1657350"/>
            <a:ext cx="75438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Trend shows that traffic on weekdays is generally more than weekends.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600200" y="1571650"/>
            <a:ext cx="7415100" cy="4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b="1" lang="en-US" sz="1800"/>
              <a:t>If time is a constraint, (CAA) should focus on weekdays in the period of late afternoons to late evenings.</a:t>
            </a:r>
            <a:endParaRPr b="1"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 b="1"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b="1" lang="en-US" sz="1800"/>
              <a:t>Given limited manpower resources, (CAA) should focus on sending street teams to the top 10 busiest MTA stations.</a:t>
            </a:r>
            <a:endParaRPr b="1"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rPr b="1" lang="en-US" sz="1800"/>
              <a:t>Morning period on weekdays can be avoided due to has less traffic  and commuters are busy reporting to work.</a:t>
            </a:r>
            <a:endParaRPr b="1" sz="1800"/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1475656" y="471852"/>
            <a:ext cx="658107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Calibri"/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type="ctrTitle"/>
          </p:nvPr>
        </p:nvSpPr>
        <p:spPr>
          <a:xfrm>
            <a:off x="1980774" y="2780928"/>
            <a:ext cx="6983714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</a:pPr>
            <a:r>
              <a:rPr lang="en-US"/>
              <a:t>THANK </a:t>
            </a:r>
            <a:br>
              <a:rPr lang="en-US"/>
            </a:br>
            <a:r>
              <a:rPr lang="en-US"/>
              <a:t>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