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Lst>
  <p:notesMasterIdLst>
    <p:notesMasterId r:id="rId14"/>
  </p:notesMasterIdLst>
  <p:sldIdLst>
    <p:sldId id="271" r:id="rId2"/>
    <p:sldId id="273" r:id="rId3"/>
    <p:sldId id="256" r:id="rId4"/>
    <p:sldId id="266" r:id="rId5"/>
    <p:sldId id="267" r:id="rId6"/>
    <p:sldId id="279" r:id="rId7"/>
    <p:sldId id="280" r:id="rId8"/>
    <p:sldId id="281" r:id="rId9"/>
    <p:sldId id="264" r:id="rId10"/>
    <p:sldId id="265" r:id="rId11"/>
    <p:sldId id="278" r:id="rId12"/>
    <p:sldId id="272"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9" autoAdjust="0"/>
    <p:restoredTop sz="94660"/>
  </p:normalViewPr>
  <p:slideViewPr>
    <p:cSldViewPr snapToGrid="0">
      <p:cViewPr varScale="1">
        <p:scale>
          <a:sx n="121" d="100"/>
          <a:sy n="121" d="100"/>
        </p:scale>
        <p:origin x="756"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765aaf4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765aaf4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765aaf41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765aaf41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765aaf4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765aaf4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765aaf4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765aaf4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107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62617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46065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6917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14072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11580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15380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84222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31870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5520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29247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41620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12/15/2021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06684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12/15/2021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67619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12/15/2021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63792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12/15/2021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084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12/15/2021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1967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35E72C73-2D91-4E12-BA25-F0AA0C03599B}" type="datetimeFigureOut">
              <a:rPr lang="en-US" smtClean="0"/>
              <a:t>12/15/2021</a:t>
            </a:fld>
            <a:endParaRPr lang="en-US" dirty="0"/>
          </a:p>
        </p:txBody>
      </p:sp>
    </p:spTree>
    <p:extLst>
      <p:ext uri="{BB962C8B-B14F-4D97-AF65-F5344CB8AC3E}">
        <p14:creationId xmlns:p14="http://schemas.microsoft.com/office/powerpoint/2010/main" val="1806531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2BE451C3-0FF4-47C4-B829-773ADF60F88C}" type="datetimeFigureOut">
              <a:rPr lang="en-US" smtClean="0"/>
              <a:t>12/15/2021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286371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BB0E-BF1B-43F7-8492-FBBBCB28D7F2}"/>
              </a:ext>
            </a:extLst>
          </p:cNvPr>
          <p:cNvSpPr>
            <a:spLocks noGrp="1"/>
          </p:cNvSpPr>
          <p:nvPr>
            <p:ph type="ctrTitle"/>
          </p:nvPr>
        </p:nvSpPr>
        <p:spPr>
          <a:xfrm>
            <a:off x="681949" y="724060"/>
            <a:ext cx="5825202" cy="1234727"/>
          </a:xfrm>
        </p:spPr>
        <p:txBody>
          <a:bodyPr/>
          <a:lstStyle/>
          <a:p>
            <a:r>
              <a:rPr lang="en-US" dirty="0"/>
              <a:t>BLOCKCHAIN ENABLES CROSS-BORDER REMITTANCE SYSTEM</a:t>
            </a:r>
          </a:p>
        </p:txBody>
      </p:sp>
      <p:sp>
        <p:nvSpPr>
          <p:cNvPr id="3" name="Subtitle 2">
            <a:extLst>
              <a:ext uri="{FF2B5EF4-FFF2-40B4-BE49-F238E27FC236}">
                <a16:creationId xmlns:a16="http://schemas.microsoft.com/office/drawing/2014/main" id="{10091583-ED31-43DE-B70C-5812741AC74D}"/>
              </a:ext>
            </a:extLst>
          </p:cNvPr>
          <p:cNvSpPr>
            <a:spLocks noGrp="1"/>
          </p:cNvSpPr>
          <p:nvPr>
            <p:ph type="subTitle" idx="1"/>
          </p:nvPr>
        </p:nvSpPr>
        <p:spPr>
          <a:xfrm>
            <a:off x="681949" y="3681928"/>
            <a:ext cx="2925317" cy="1703996"/>
          </a:xfrm>
        </p:spPr>
        <p:txBody>
          <a:bodyPr>
            <a:normAutofit/>
          </a:bodyPr>
          <a:lstStyle/>
          <a:p>
            <a:endParaRPr lang="en-US" dirty="0">
              <a:solidFill>
                <a:schemeClr val="bg2">
                  <a:lumMod val="25000"/>
                </a:schemeClr>
              </a:solidFill>
            </a:endParaRPr>
          </a:p>
          <a:p>
            <a:pPr algn="l"/>
            <a:r>
              <a:rPr lang="en-US" b="1" dirty="0">
                <a:solidFill>
                  <a:schemeClr val="accent1">
                    <a:lumMod val="75000"/>
                  </a:schemeClr>
                </a:solidFill>
                <a:latin typeface="Arial" panose="020B0604020202020204" pitchFamily="34" charset="0"/>
                <a:cs typeface="Arial" panose="020B0604020202020204" pitchFamily="34" charset="0"/>
              </a:rPr>
              <a:t>Group members</a:t>
            </a:r>
            <a:br>
              <a:rPr lang="en-US" b="1" dirty="0">
                <a:solidFill>
                  <a:schemeClr val="bg2">
                    <a:lumMod val="10000"/>
                  </a:schemeClr>
                </a:solidFill>
                <a:latin typeface="Arial" panose="020B0604020202020204" pitchFamily="34" charset="0"/>
                <a:cs typeface="Arial" panose="020B0604020202020204" pitchFamily="34" charset="0"/>
              </a:rPr>
            </a:br>
            <a:r>
              <a:rPr lang="en-US" b="1" dirty="0">
                <a:solidFill>
                  <a:schemeClr val="bg2">
                    <a:lumMod val="10000"/>
                  </a:schemeClr>
                </a:solidFill>
                <a:latin typeface="Arial" panose="020B0604020202020204" pitchFamily="34" charset="0"/>
                <a:cs typeface="Arial" panose="020B0604020202020204" pitchFamily="34" charset="0"/>
              </a:rPr>
              <a:t>Muhammad Haseeb Nawaz (585)</a:t>
            </a:r>
            <a:br>
              <a:rPr lang="en-US" b="1" dirty="0">
                <a:solidFill>
                  <a:schemeClr val="bg2">
                    <a:lumMod val="10000"/>
                  </a:schemeClr>
                </a:solidFill>
                <a:latin typeface="Arial" panose="020B0604020202020204" pitchFamily="34" charset="0"/>
                <a:cs typeface="Arial" panose="020B0604020202020204" pitchFamily="34" charset="0"/>
              </a:rPr>
            </a:br>
            <a:r>
              <a:rPr lang="en-US" b="1" dirty="0">
                <a:solidFill>
                  <a:schemeClr val="bg2">
                    <a:lumMod val="10000"/>
                  </a:schemeClr>
                </a:solidFill>
                <a:latin typeface="Arial" panose="020B0604020202020204" pitchFamily="34" charset="0"/>
                <a:cs typeface="Arial" panose="020B0604020202020204" pitchFamily="34" charset="0"/>
              </a:rPr>
              <a:t>Izan Maqbool (563)</a:t>
            </a:r>
            <a:br>
              <a:rPr lang="en-US" b="1" dirty="0">
                <a:solidFill>
                  <a:schemeClr val="bg2">
                    <a:lumMod val="10000"/>
                  </a:schemeClr>
                </a:solidFill>
                <a:latin typeface="Arial" panose="020B0604020202020204" pitchFamily="34" charset="0"/>
                <a:cs typeface="Arial" panose="020B0604020202020204" pitchFamily="34" charset="0"/>
              </a:rPr>
            </a:br>
            <a:r>
              <a:rPr lang="en-US" b="1" dirty="0">
                <a:solidFill>
                  <a:schemeClr val="bg2">
                    <a:lumMod val="10000"/>
                  </a:schemeClr>
                </a:solidFill>
                <a:latin typeface="Arial" panose="020B0604020202020204" pitchFamily="34" charset="0"/>
                <a:cs typeface="Arial" panose="020B0604020202020204" pitchFamily="34" charset="0"/>
              </a:rPr>
              <a:t>Muhammad </a:t>
            </a:r>
            <a:r>
              <a:rPr lang="en-US" b="1" dirty="0" err="1">
                <a:solidFill>
                  <a:schemeClr val="bg2">
                    <a:lumMod val="10000"/>
                  </a:schemeClr>
                </a:solidFill>
                <a:latin typeface="Arial" panose="020B0604020202020204" pitchFamily="34" charset="0"/>
                <a:cs typeface="Arial" panose="020B0604020202020204" pitchFamily="34" charset="0"/>
              </a:rPr>
              <a:t>Jabran</a:t>
            </a:r>
            <a:r>
              <a:rPr lang="en-US" b="1" dirty="0">
                <a:solidFill>
                  <a:schemeClr val="bg2">
                    <a:lumMod val="10000"/>
                  </a:schemeClr>
                </a:solidFill>
                <a:latin typeface="Arial" panose="020B0604020202020204" pitchFamily="34" charset="0"/>
                <a:cs typeface="Arial" panose="020B0604020202020204" pitchFamily="34" charset="0"/>
              </a:rPr>
              <a:t> </a:t>
            </a:r>
            <a:r>
              <a:rPr lang="en-US" b="1" dirty="0" err="1">
                <a:solidFill>
                  <a:schemeClr val="bg2">
                    <a:lumMod val="10000"/>
                  </a:schemeClr>
                </a:solidFill>
                <a:latin typeface="Arial" panose="020B0604020202020204" pitchFamily="34" charset="0"/>
                <a:cs typeface="Arial" panose="020B0604020202020204" pitchFamily="34" charset="0"/>
              </a:rPr>
              <a:t>Ayub</a:t>
            </a:r>
            <a:r>
              <a:rPr lang="en-US" b="1" dirty="0">
                <a:solidFill>
                  <a:schemeClr val="bg2">
                    <a:lumMod val="10000"/>
                  </a:schemeClr>
                </a:solidFill>
                <a:latin typeface="Arial" panose="020B0604020202020204" pitchFamily="34" charset="0"/>
                <a:cs typeface="Arial" panose="020B0604020202020204" pitchFamily="34" charset="0"/>
              </a:rPr>
              <a:t> (589)</a:t>
            </a:r>
          </a:p>
        </p:txBody>
      </p:sp>
      <p:sp>
        <p:nvSpPr>
          <p:cNvPr id="5" name="TextBox 4">
            <a:extLst>
              <a:ext uri="{FF2B5EF4-FFF2-40B4-BE49-F238E27FC236}">
                <a16:creationId xmlns:a16="http://schemas.microsoft.com/office/drawing/2014/main" id="{2634CF05-CF88-4472-BBB2-89028536FA08}"/>
              </a:ext>
            </a:extLst>
          </p:cNvPr>
          <p:cNvSpPr txBox="1"/>
          <p:nvPr/>
        </p:nvSpPr>
        <p:spPr>
          <a:xfrm>
            <a:off x="681949" y="2468963"/>
            <a:ext cx="3050079" cy="923330"/>
          </a:xfrm>
          <a:prstGeom prst="rect">
            <a:avLst/>
          </a:prstGeom>
          <a:noFill/>
        </p:spPr>
        <p:txBody>
          <a:bodyPr wrap="square">
            <a:spAutoFit/>
          </a:bodyPr>
          <a:lstStyle/>
          <a:p>
            <a:r>
              <a:rPr lang="en-US" dirty="0">
                <a:solidFill>
                  <a:schemeClr val="accent1">
                    <a:lumMod val="75000"/>
                  </a:schemeClr>
                </a:solidFill>
                <a:latin typeface="Arial" panose="020B0604020202020204" pitchFamily="34" charset="0"/>
                <a:cs typeface="Arial" panose="020B0604020202020204" pitchFamily="34" charset="0"/>
              </a:rPr>
              <a:t>Project Supervisor</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Prof. Dr. Abdullah Lakhan</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8149CB81-D03C-4BE2-8E73-947AE69A498D}"/>
              </a:ext>
            </a:extLst>
          </p:cNvPr>
          <p:cNvSpPr txBox="1"/>
          <p:nvPr/>
        </p:nvSpPr>
        <p:spPr>
          <a:xfrm>
            <a:off x="4572000" y="2468963"/>
            <a:ext cx="3050079" cy="923330"/>
          </a:xfrm>
          <a:prstGeom prst="rect">
            <a:avLst/>
          </a:prstGeom>
          <a:noFill/>
        </p:spPr>
        <p:txBody>
          <a:bodyPr wrap="square">
            <a:spAutoFit/>
          </a:bodyPr>
          <a:lstStyle/>
          <a:p>
            <a:r>
              <a:rPr lang="en-US" dirty="0">
                <a:solidFill>
                  <a:schemeClr val="accent1">
                    <a:lumMod val="75000"/>
                  </a:schemeClr>
                </a:solidFill>
                <a:latin typeface="Arial" panose="020B0604020202020204" pitchFamily="34" charset="0"/>
                <a:cs typeface="Arial" panose="020B0604020202020204" pitchFamily="34" charset="0"/>
              </a:rPr>
              <a:t>Project Expert</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Sir</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Arz</a:t>
            </a:r>
            <a:r>
              <a:rPr lang="en-US" b="1" dirty="0">
                <a:latin typeface="Arial" panose="020B0604020202020204" pitchFamily="34" charset="0"/>
                <a:cs typeface="Arial" panose="020B0604020202020204" pitchFamily="34" charset="0"/>
              </a:rPr>
              <a:t> Muhammad</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7" name="Subtitle 2">
            <a:extLst>
              <a:ext uri="{FF2B5EF4-FFF2-40B4-BE49-F238E27FC236}">
                <a16:creationId xmlns:a16="http://schemas.microsoft.com/office/drawing/2014/main" id="{13BD6E92-4565-400D-A87E-A9C263BFBC0D}"/>
              </a:ext>
            </a:extLst>
          </p:cNvPr>
          <p:cNvSpPr txBox="1">
            <a:spLocks/>
          </p:cNvSpPr>
          <p:nvPr/>
        </p:nvSpPr>
        <p:spPr>
          <a:xfrm>
            <a:off x="4646428" y="4223533"/>
            <a:ext cx="1768854" cy="1101228"/>
          </a:xfrm>
          <a:prstGeom prst="rect">
            <a:avLst/>
          </a:prstGeom>
        </p:spPr>
        <p:txBody>
          <a:bodyPr vert="horz" lIns="91440" tIns="45720" rIns="91440" bIns="45720" rtlCol="0" anchor="t">
            <a:normAutofit/>
          </a:bodyPr>
          <a:lstStyle>
            <a:lvl1pPr marL="0" indent="0" algn="r" defTabSz="342900" rtl="0" eaLnBrk="1" latinLnBrk="0" hangingPunct="1">
              <a:spcBef>
                <a:spcPts val="750"/>
              </a:spcBef>
              <a:spcAft>
                <a:spcPts val="0"/>
              </a:spcAft>
              <a:buClr>
                <a:schemeClr val="accent1"/>
              </a:buClr>
              <a:buSzPct val="80000"/>
              <a:buFont typeface="Wingdings 3" charset="2"/>
              <a:buNone/>
              <a:defRPr sz="1350" kern="1200">
                <a:solidFill>
                  <a:schemeClr val="tx1">
                    <a:lumMod val="50000"/>
                    <a:lumOff val="50000"/>
                  </a:schemeClr>
                </a:solidFill>
                <a:latin typeface="+mn-lt"/>
                <a:ea typeface="+mn-ea"/>
                <a:cs typeface="+mn-cs"/>
              </a:defRPr>
            </a:lvl1pPr>
            <a:lvl2pPr marL="342900" indent="0" algn="ctr" defTabSz="342900" rtl="0" eaLnBrk="1" latinLnBrk="0" hangingPunct="1">
              <a:spcBef>
                <a:spcPts val="75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2pPr>
            <a:lvl3pPr marL="685800" indent="0" algn="ctr" defTabSz="342900" rtl="0" eaLnBrk="1" latinLnBrk="0" hangingPunct="1">
              <a:spcBef>
                <a:spcPts val="750"/>
              </a:spcBef>
              <a:spcAft>
                <a:spcPts val="0"/>
              </a:spcAft>
              <a:buClr>
                <a:schemeClr val="accent1"/>
              </a:buClr>
              <a:buSzPct val="80000"/>
              <a:buFont typeface="Wingdings 3" charset="2"/>
              <a:buNone/>
              <a:defRPr sz="1050" kern="1200">
                <a:solidFill>
                  <a:schemeClr val="tx1">
                    <a:tint val="75000"/>
                  </a:schemeClr>
                </a:solidFill>
                <a:latin typeface="+mn-lt"/>
                <a:ea typeface="+mn-ea"/>
                <a:cs typeface="+mn-cs"/>
              </a:defRPr>
            </a:lvl3pPr>
            <a:lvl4pPr marL="10287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4pPr>
            <a:lvl5pPr marL="13716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5pPr>
            <a:lvl6pPr marL="17145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6pPr>
            <a:lvl7pPr marL="20574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7pPr>
            <a:lvl8pPr marL="24003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8pPr>
            <a:lvl9pPr marL="27432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9pPr>
          </a:lstStyle>
          <a:p>
            <a:pPr algn="l"/>
            <a:r>
              <a:rPr lang="en-US" sz="1800" b="1" dirty="0">
                <a:solidFill>
                  <a:schemeClr val="bg2">
                    <a:lumMod val="25000"/>
                  </a:schemeClr>
                </a:solidFill>
              </a:rPr>
              <a:t>Batch 9</a:t>
            </a:r>
            <a:r>
              <a:rPr lang="en-US" sz="1800" b="1" baseline="30000" dirty="0">
                <a:solidFill>
                  <a:schemeClr val="bg2">
                    <a:lumMod val="25000"/>
                  </a:schemeClr>
                </a:solidFill>
              </a:rPr>
              <a:t>th</a:t>
            </a:r>
            <a:r>
              <a:rPr lang="en-US" sz="1800" b="1" dirty="0">
                <a:solidFill>
                  <a:schemeClr val="bg2">
                    <a:lumMod val="25000"/>
                  </a:schemeClr>
                </a:solidFill>
              </a:rPr>
              <a:t> BSCS</a:t>
            </a:r>
          </a:p>
          <a:p>
            <a:pPr algn="l"/>
            <a:r>
              <a:rPr lang="en-US" sz="1800" b="1" dirty="0">
                <a:solidFill>
                  <a:schemeClr val="bg2">
                    <a:lumMod val="25000"/>
                  </a:schemeClr>
                </a:solidFill>
              </a:rPr>
              <a:t>Section “A”</a:t>
            </a:r>
          </a:p>
        </p:txBody>
      </p:sp>
    </p:spTree>
    <p:extLst>
      <p:ext uri="{BB962C8B-B14F-4D97-AF65-F5344CB8AC3E}">
        <p14:creationId xmlns:p14="http://schemas.microsoft.com/office/powerpoint/2010/main" val="360074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Blockchain</a:t>
            </a:r>
            <a:endParaRPr dirty="0"/>
          </a:p>
        </p:txBody>
      </p:sp>
      <p:sp>
        <p:nvSpPr>
          <p:cNvPr id="107" name="Google Shape;107;p22"/>
          <p:cNvSpPr txBox="1">
            <a:spLocks noGrp="1"/>
          </p:cNvSpPr>
          <p:nvPr>
            <p:ph type="body" idx="1"/>
          </p:nvPr>
        </p:nvSpPr>
        <p:spPr>
          <a:xfrm>
            <a:off x="2657684" y="1467579"/>
            <a:ext cx="4479721" cy="2208339"/>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800" dirty="0">
                <a:latin typeface="Times New Roman" panose="02020603050405020304" pitchFamily="18" charset="0"/>
                <a:cs typeface="Times New Roman" panose="02020603050405020304" pitchFamily="18" charset="0"/>
              </a:rPr>
              <a:t>Blockchain is a system of recording information in a way that makes it difficult or impossible to change, hack, or cheat the system. A blockchain is essentially a digital ledger of transactions that is duplicated and distributed across the entire network of computer systems on the blockchain</a:t>
            </a:r>
            <a:r>
              <a:rPr lang="en-US" sz="2400" b="0" i="0" dirty="0">
                <a:solidFill>
                  <a:srgbClr val="202124"/>
                </a:solidFill>
                <a:effectLst/>
                <a:latin typeface="arial" panose="020B0604020202020204" pitchFamily="34" charset="0"/>
              </a:rPr>
              <a:t>.</a:t>
            </a:r>
            <a:endParaRPr sz="1800" dirty="0">
              <a:latin typeface="Times New Roman" panose="02020603050405020304" pitchFamily="18" charset="0"/>
              <a:cs typeface="Times New Roman" panose="02020603050405020304" pitchFamily="18" charset="0"/>
            </a:endParaRPr>
          </a:p>
        </p:txBody>
      </p:sp>
      <p:pic>
        <p:nvPicPr>
          <p:cNvPr id="1026" name="Picture 2" descr="What is Blockchain?">
            <a:extLst>
              <a:ext uri="{FF2B5EF4-FFF2-40B4-BE49-F238E27FC236}">
                <a16:creationId xmlns:a16="http://schemas.microsoft.com/office/drawing/2014/main" id="{C2B7D990-C569-401E-8FB8-5BAA612AE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47" y="1939873"/>
            <a:ext cx="2162735" cy="1263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MySQL Databse</a:t>
            </a:r>
            <a:endParaRPr dirty="0"/>
          </a:p>
        </p:txBody>
      </p:sp>
      <p:sp>
        <p:nvSpPr>
          <p:cNvPr id="107" name="Google Shape;107;p22"/>
          <p:cNvSpPr txBox="1">
            <a:spLocks noGrp="1"/>
          </p:cNvSpPr>
          <p:nvPr>
            <p:ph type="body" idx="1"/>
          </p:nvPr>
        </p:nvSpPr>
        <p:spPr>
          <a:xfrm>
            <a:off x="2649295" y="1467580"/>
            <a:ext cx="4479721" cy="2208339"/>
          </a:xfrm>
          <a:prstGeom prst="rect">
            <a:avLst/>
          </a:prstGeom>
        </p:spPr>
        <p:txBody>
          <a:bodyPr spcFirstLastPara="1" wrap="square" lIns="91425" tIns="91425" rIns="91425" bIns="91425" anchor="t" anchorCtr="0">
            <a:normAutofit fontScale="92500" lnSpcReduction="20000"/>
          </a:bodyPr>
          <a:lstStyle/>
          <a:p>
            <a:pPr marL="114300" indent="0" algn="l">
              <a:buNone/>
            </a:pPr>
            <a:r>
              <a:rPr lang="en-US" sz="1900" dirty="0">
                <a:latin typeface="Times New Roman" panose="02020603050405020304" pitchFamily="18" charset="0"/>
                <a:cs typeface="Times New Roman" panose="02020603050405020304" pitchFamily="18" charset="0"/>
              </a:rPr>
              <a:t>MySQL is a popular, free-to-use, and open-source relational database management system (RDBMS) developed by Oracle. As with other relational systems, MySQL stores data using tables and rows, enforces referential integrity and uses structured query language (SQL) for data access.</a:t>
            </a:r>
          </a:p>
          <a:p>
            <a:pPr marL="114300" indent="0">
              <a:buNone/>
            </a:pPr>
            <a:br>
              <a:rPr lang="en-US" sz="1900" dirty="0">
                <a:latin typeface="Times New Roman" panose="02020603050405020304" pitchFamily="18" charset="0"/>
                <a:cs typeface="Times New Roman" panose="02020603050405020304" pitchFamily="18" charset="0"/>
              </a:rPr>
            </a:br>
            <a:endParaRPr sz="1900" dirty="0">
              <a:latin typeface="Times New Roman" panose="02020603050405020304" pitchFamily="18" charset="0"/>
              <a:cs typeface="Times New Roman" panose="02020603050405020304" pitchFamily="18" charset="0"/>
            </a:endParaRPr>
          </a:p>
        </p:txBody>
      </p:sp>
      <p:pic>
        <p:nvPicPr>
          <p:cNvPr id="2050" name="Picture 2" descr="Amazon RDS for MySQL – Amazon Web Services (AWS)">
            <a:extLst>
              <a:ext uri="{FF2B5EF4-FFF2-40B4-BE49-F238E27FC236}">
                <a16:creationId xmlns:a16="http://schemas.microsoft.com/office/drawing/2014/main" id="{2A686FEE-DCC0-4131-ABD4-B360E09BB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66" y="1801504"/>
            <a:ext cx="2324798" cy="119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9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F9E0-9710-41DA-8134-41EAC2176F46}"/>
              </a:ext>
            </a:extLst>
          </p:cNvPr>
          <p:cNvSpPr>
            <a:spLocks noGrp="1"/>
          </p:cNvSpPr>
          <p:nvPr>
            <p:ph type="title"/>
          </p:nvPr>
        </p:nvSpPr>
        <p:spPr>
          <a:xfrm>
            <a:off x="3707124" y="2285400"/>
            <a:ext cx="2279006" cy="691716"/>
          </a:xfrm>
        </p:spPr>
        <p:txBody>
          <a:bodyPr>
            <a:noAutofit/>
          </a:bodyPr>
          <a:lstStyle/>
          <a:p>
            <a:r>
              <a:rPr lang="en-US" sz="2800" dirty="0"/>
              <a:t>Thank you!</a:t>
            </a:r>
          </a:p>
        </p:txBody>
      </p:sp>
    </p:spTree>
    <p:extLst>
      <p:ext uri="{BB962C8B-B14F-4D97-AF65-F5344CB8AC3E}">
        <p14:creationId xmlns:p14="http://schemas.microsoft.com/office/powerpoint/2010/main" val="74030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D71EDE-A989-434B-B8D1-E6ED1B62FE73}"/>
              </a:ext>
            </a:extLst>
          </p:cNvPr>
          <p:cNvSpPr txBox="1">
            <a:spLocks/>
          </p:cNvSpPr>
          <p:nvPr/>
        </p:nvSpPr>
        <p:spPr>
          <a:xfrm>
            <a:off x="681949" y="728883"/>
            <a:ext cx="6197023" cy="557407"/>
          </a:xfrm>
          <a:prstGeom prst="rect">
            <a:avLst/>
          </a:prstGeom>
        </p:spPr>
        <p:txBody>
          <a:bodyPr vert="horz" lIns="91440" tIns="45720" rIns="91440" bIns="45720" rtlCol="0" anchor="t">
            <a:normAutofit fontScale="70000" lnSpcReduction="200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Cross-Border Remittance System Using BLOCKCHIAN</a:t>
            </a:r>
          </a:p>
        </p:txBody>
      </p:sp>
      <p:sp>
        <p:nvSpPr>
          <p:cNvPr id="5" name="Title 1">
            <a:extLst>
              <a:ext uri="{FF2B5EF4-FFF2-40B4-BE49-F238E27FC236}">
                <a16:creationId xmlns:a16="http://schemas.microsoft.com/office/drawing/2014/main" id="{8E49914E-F5A8-4247-AD32-02DE54939826}"/>
              </a:ext>
            </a:extLst>
          </p:cNvPr>
          <p:cNvSpPr txBox="1">
            <a:spLocks/>
          </p:cNvSpPr>
          <p:nvPr/>
        </p:nvSpPr>
        <p:spPr>
          <a:xfrm>
            <a:off x="681949" y="1713447"/>
            <a:ext cx="2545045" cy="408552"/>
          </a:xfrm>
          <a:prstGeom prst="rect">
            <a:avLst/>
          </a:prstGeom>
        </p:spPr>
        <p:txBody>
          <a:bodyPr vert="horz" lIns="91440" tIns="45720" rIns="91440" bIns="45720" rtlCol="0" anchor="t">
            <a:normAutofit fontScale="92500" lnSpcReduction="200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25000"/>
                  </a:schemeClr>
                </a:solidFill>
              </a:rPr>
              <a:t>Stack Divisions</a:t>
            </a:r>
          </a:p>
        </p:txBody>
      </p:sp>
      <p:sp>
        <p:nvSpPr>
          <p:cNvPr id="6" name="Title 1">
            <a:extLst>
              <a:ext uri="{FF2B5EF4-FFF2-40B4-BE49-F238E27FC236}">
                <a16:creationId xmlns:a16="http://schemas.microsoft.com/office/drawing/2014/main" id="{0D007C31-29E1-4410-8D2B-CB4D4780098F}"/>
              </a:ext>
            </a:extLst>
          </p:cNvPr>
          <p:cNvSpPr txBox="1">
            <a:spLocks/>
          </p:cNvSpPr>
          <p:nvPr/>
        </p:nvSpPr>
        <p:spPr>
          <a:xfrm>
            <a:off x="681949" y="2549156"/>
            <a:ext cx="3890051" cy="1406405"/>
          </a:xfrm>
          <a:prstGeom prst="rect">
            <a:avLst/>
          </a:prstGeom>
        </p:spPr>
        <p:txBody>
          <a:bodyPr vert="horz" lIns="91440" tIns="45720" rIns="91440" bIns="45720" rtlCol="0" anchor="t">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en-US" sz="2000" dirty="0">
                <a:solidFill>
                  <a:schemeClr val="bg2">
                    <a:lumMod val="25000"/>
                  </a:schemeClr>
                </a:solidFill>
              </a:rPr>
              <a:t>Web-Mobile Application</a:t>
            </a:r>
          </a:p>
          <a:p>
            <a:pPr marL="457200" indent="-457200">
              <a:buFont typeface="Arial" panose="020B0604020202020204" pitchFamily="34" charset="0"/>
              <a:buChar char="•"/>
            </a:pPr>
            <a:r>
              <a:rPr lang="en-US" sz="2000" dirty="0">
                <a:solidFill>
                  <a:schemeClr val="bg2">
                    <a:lumMod val="25000"/>
                  </a:schemeClr>
                </a:solidFill>
              </a:rPr>
              <a:t>Blockchain</a:t>
            </a:r>
          </a:p>
          <a:p>
            <a:pPr marL="457200" indent="-457200">
              <a:buFont typeface="Arial" panose="020B0604020202020204" pitchFamily="34" charset="0"/>
              <a:buChar char="•"/>
            </a:pPr>
            <a:r>
              <a:rPr lang="en-US" sz="2000" dirty="0">
                <a:solidFill>
                  <a:schemeClr val="bg2">
                    <a:lumMod val="25000"/>
                  </a:schemeClr>
                </a:solidFill>
              </a:rPr>
              <a:t>Backend</a:t>
            </a:r>
          </a:p>
          <a:p>
            <a:pPr marL="457200" indent="-457200">
              <a:buFont typeface="Arial" panose="020B0604020202020204" pitchFamily="34" charset="0"/>
              <a:buChar char="•"/>
            </a:pPr>
            <a:r>
              <a:rPr lang="en-US" sz="2000" dirty="0">
                <a:solidFill>
                  <a:schemeClr val="bg2">
                    <a:lumMod val="25000"/>
                  </a:schemeClr>
                </a:solidFill>
              </a:rPr>
              <a:t>Frontend</a:t>
            </a:r>
          </a:p>
          <a:p>
            <a:pPr marL="457200" indent="-457200">
              <a:buFont typeface="Arial" panose="020B0604020202020204" pitchFamily="34" charset="0"/>
              <a:buChar char="•"/>
            </a:pPr>
            <a:endParaRPr lang="en-US" sz="2000" dirty="0">
              <a:solidFill>
                <a:schemeClr val="bg2">
                  <a:lumMod val="25000"/>
                </a:schemeClr>
              </a:solidFill>
            </a:endParaRPr>
          </a:p>
        </p:txBody>
      </p:sp>
    </p:spTree>
    <p:extLst>
      <p:ext uri="{BB962C8B-B14F-4D97-AF65-F5344CB8AC3E}">
        <p14:creationId xmlns:p14="http://schemas.microsoft.com/office/powerpoint/2010/main" val="244555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 name="Title 1">
            <a:extLst>
              <a:ext uri="{FF2B5EF4-FFF2-40B4-BE49-F238E27FC236}">
                <a16:creationId xmlns:a16="http://schemas.microsoft.com/office/drawing/2014/main" id="{8F142D2F-5A57-4714-B414-A11ABAD04313}"/>
              </a:ext>
            </a:extLst>
          </p:cNvPr>
          <p:cNvSpPr>
            <a:spLocks noGrp="1"/>
          </p:cNvSpPr>
          <p:nvPr>
            <p:ph type="title"/>
          </p:nvPr>
        </p:nvSpPr>
        <p:spPr>
          <a:xfrm>
            <a:off x="2800497" y="453103"/>
            <a:ext cx="3543005" cy="572700"/>
          </a:xfrm>
        </p:spPr>
        <p:txBody>
          <a:bodyPr>
            <a:normAutofit fontScale="90000"/>
          </a:bodyPr>
          <a:lstStyle/>
          <a:p>
            <a:r>
              <a:rPr lang="en-US" dirty="0"/>
              <a:t>Web-Mobile Application</a:t>
            </a:r>
          </a:p>
        </p:txBody>
      </p:sp>
      <p:sp>
        <p:nvSpPr>
          <p:cNvPr id="12" name="TextBox 11">
            <a:extLst>
              <a:ext uri="{FF2B5EF4-FFF2-40B4-BE49-F238E27FC236}">
                <a16:creationId xmlns:a16="http://schemas.microsoft.com/office/drawing/2014/main" id="{A63CED6D-036B-4593-BCC2-A2D8A2BFB7B5}"/>
              </a:ext>
            </a:extLst>
          </p:cNvPr>
          <p:cNvSpPr txBox="1"/>
          <p:nvPr/>
        </p:nvSpPr>
        <p:spPr>
          <a:xfrm>
            <a:off x="1378973" y="2480185"/>
            <a:ext cx="4992329" cy="1815882"/>
          </a:xfrm>
          <a:prstGeom prst="rect">
            <a:avLst/>
          </a:prstGeom>
          <a:noFill/>
        </p:spPr>
        <p:txBody>
          <a:bodyPr wrap="square">
            <a:spAutoFit/>
          </a:bodyPr>
          <a:lstStyle/>
          <a:p>
            <a:r>
              <a:rPr lang="en-US" sz="1400" b="0" i="0" dirty="0">
                <a:solidFill>
                  <a:srgbClr val="4D5156"/>
                </a:solidFill>
                <a:effectLst/>
                <a:latin typeface="Times New Roman" panose="02020603050405020304" pitchFamily="18" charset="0"/>
                <a:cs typeface="Times New Roman" panose="02020603050405020304" pitchFamily="18" charset="0"/>
              </a:rPr>
              <a:t>Python Flask is an open-source UI framework created by </a:t>
            </a:r>
            <a:r>
              <a:rPr lang="en-US" sz="1400" dirty="0">
                <a:solidFill>
                  <a:srgbClr val="4D5156"/>
                </a:solidFill>
                <a:latin typeface="Times New Roman" panose="02020603050405020304" pitchFamily="18" charset="0"/>
                <a:cs typeface="Times New Roman" panose="02020603050405020304" pitchFamily="18" charset="0"/>
              </a:rPr>
              <a:t>Armin Ronacher</a:t>
            </a:r>
            <a:r>
              <a:rPr lang="en-US" sz="1400" b="0" i="0" dirty="0">
                <a:solidFill>
                  <a:srgbClr val="4D5156"/>
                </a:solidFill>
                <a:effectLst/>
                <a:latin typeface="Times New Roman" panose="02020603050405020304" pitchFamily="18" charset="0"/>
                <a:cs typeface="Times New Roman" panose="02020603050405020304" pitchFamily="18" charset="0"/>
              </a:rPr>
              <a:t>. </a:t>
            </a:r>
            <a:r>
              <a:rPr lang="en-US" sz="1400" dirty="0">
                <a:solidFill>
                  <a:srgbClr val="4D5156"/>
                </a:solidFill>
                <a:latin typeface="Times New Roman" panose="02020603050405020304" pitchFamily="18" charset="0"/>
                <a:cs typeface="Times New Roman" panose="02020603050405020304" pitchFamily="18" charset="0"/>
              </a:rPr>
              <a:t>Flask is based on WSGI(Web Server Gateway Interface) toolkit and Jinja2 template engine. It is a small and lightweight Python web framework that provides useful tools and features that make creating web applications in Python easier. It gives developers flexibility and is a more accessible framework for new developers since you can build a web application quickly using only a single Python file</a:t>
            </a:r>
          </a:p>
        </p:txBody>
      </p:sp>
      <p:sp>
        <p:nvSpPr>
          <p:cNvPr id="13" name="TextBox 12">
            <a:extLst>
              <a:ext uri="{FF2B5EF4-FFF2-40B4-BE49-F238E27FC236}">
                <a16:creationId xmlns:a16="http://schemas.microsoft.com/office/drawing/2014/main" id="{065DDF34-6811-4313-A249-F7BD2C2433D4}"/>
              </a:ext>
            </a:extLst>
          </p:cNvPr>
          <p:cNvSpPr txBox="1"/>
          <p:nvPr/>
        </p:nvSpPr>
        <p:spPr>
          <a:xfrm>
            <a:off x="1403687" y="1183587"/>
            <a:ext cx="4942900" cy="307777"/>
          </a:xfrm>
          <a:prstGeom prst="rect">
            <a:avLst/>
          </a:prstGeom>
          <a:noFill/>
        </p:spPr>
        <p:txBody>
          <a:bodyPr wrap="square">
            <a:spAutoFit/>
          </a:bodyPr>
          <a:lstStyle/>
          <a:p>
            <a:r>
              <a:rPr lang="en-US" sz="1400" b="0" i="0" dirty="0">
                <a:solidFill>
                  <a:srgbClr val="4D5156"/>
                </a:solidFill>
                <a:effectLst/>
                <a:latin typeface="Times New Roman" panose="02020603050405020304" pitchFamily="18" charset="0"/>
                <a:cs typeface="Times New Roman" panose="02020603050405020304" pitchFamily="18" charset="0"/>
              </a:rPr>
              <a:t>A fully functioned web-mobile application</a:t>
            </a:r>
            <a:endParaRPr lang="en-US"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BAE21BA-798B-4990-B711-5A96C1FEA7B7}"/>
              </a:ext>
            </a:extLst>
          </p:cNvPr>
          <p:cNvSpPr txBox="1"/>
          <p:nvPr/>
        </p:nvSpPr>
        <p:spPr>
          <a:xfrm>
            <a:off x="1378973" y="1749077"/>
            <a:ext cx="4992329" cy="307777"/>
          </a:xfrm>
          <a:prstGeom prst="rect">
            <a:avLst/>
          </a:prstGeom>
          <a:noFill/>
        </p:spPr>
        <p:txBody>
          <a:bodyPr wrap="square">
            <a:spAutoFit/>
          </a:bodyPr>
          <a:lstStyle/>
          <a:p>
            <a:r>
              <a:rPr lang="en-US" sz="1400" b="1" i="0" dirty="0">
                <a:solidFill>
                  <a:schemeClr val="bg2">
                    <a:lumMod val="25000"/>
                  </a:schemeClr>
                </a:solidFill>
                <a:effectLst/>
                <a:latin typeface="Times New Roman" panose="02020603050405020304" pitchFamily="18" charset="0"/>
                <a:cs typeface="Times New Roman" panose="02020603050405020304" pitchFamily="18" charset="0"/>
              </a:rPr>
              <a:t>Tech Stack</a:t>
            </a:r>
            <a:endParaRPr 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59;p14">
            <a:extLst>
              <a:ext uri="{FF2B5EF4-FFF2-40B4-BE49-F238E27FC236}">
                <a16:creationId xmlns:a16="http://schemas.microsoft.com/office/drawing/2014/main" id="{9F4A06BA-2ABB-4E38-B9C5-656C4EC65F29}"/>
              </a:ext>
            </a:extLst>
          </p:cNvPr>
          <p:cNvSpPr txBox="1">
            <a:spLocks noGrp="1"/>
          </p:cNvSpPr>
          <p:nvPr>
            <p:ph type="title"/>
          </p:nvPr>
        </p:nvSpPr>
        <p:spPr>
          <a:xfrm>
            <a:off x="311700" y="24300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Web Screens:</a:t>
            </a:r>
            <a:endParaRPr dirty="0"/>
          </a:p>
        </p:txBody>
      </p:sp>
      <p:sp>
        <p:nvSpPr>
          <p:cNvPr id="18" name="TextBox 17">
            <a:extLst>
              <a:ext uri="{FF2B5EF4-FFF2-40B4-BE49-F238E27FC236}">
                <a16:creationId xmlns:a16="http://schemas.microsoft.com/office/drawing/2014/main" id="{75061D4D-7018-401B-83D4-E99E584E833F}"/>
              </a:ext>
            </a:extLst>
          </p:cNvPr>
          <p:cNvSpPr txBox="1"/>
          <p:nvPr/>
        </p:nvSpPr>
        <p:spPr>
          <a:xfrm>
            <a:off x="370185" y="2460715"/>
            <a:ext cx="1639938" cy="369332"/>
          </a:xfrm>
          <a:prstGeom prst="rect">
            <a:avLst/>
          </a:prstGeom>
          <a:noFill/>
        </p:spPr>
        <p:txBody>
          <a:bodyPr wrap="square">
            <a:spAutoFit/>
          </a:bodyPr>
          <a:lstStyle/>
          <a:p>
            <a:r>
              <a:rPr lang="en-US" b="1" dirty="0">
                <a:latin typeface="Times New Roman" panose="02020603050405020304" pitchFamily="18" charset="0"/>
                <a:ea typeface="Times New Roman" panose="02020603050405020304" pitchFamily="18" charset="0"/>
              </a:rPr>
              <a:t>Welcome Page</a:t>
            </a:r>
            <a:endParaRPr lang="en-US" b="1" dirty="0"/>
          </a:p>
        </p:txBody>
      </p:sp>
      <p:pic>
        <p:nvPicPr>
          <p:cNvPr id="3" name="Picture 2">
            <a:extLst>
              <a:ext uri="{FF2B5EF4-FFF2-40B4-BE49-F238E27FC236}">
                <a16:creationId xmlns:a16="http://schemas.microsoft.com/office/drawing/2014/main" id="{D8CC370B-EBE1-4BFB-88BB-24FDF821E287}"/>
              </a:ext>
            </a:extLst>
          </p:cNvPr>
          <p:cNvPicPr>
            <a:picLocks noChangeAspect="1"/>
          </p:cNvPicPr>
          <p:nvPr/>
        </p:nvPicPr>
        <p:blipFill>
          <a:blip r:embed="rId2"/>
          <a:stretch>
            <a:fillRect/>
          </a:stretch>
        </p:blipFill>
        <p:spPr>
          <a:xfrm>
            <a:off x="2259724" y="1397274"/>
            <a:ext cx="5202005" cy="2359462"/>
          </a:xfrm>
          <a:prstGeom prst="rect">
            <a:avLst/>
          </a:prstGeom>
        </p:spPr>
      </p:pic>
    </p:spTree>
    <p:extLst>
      <p:ext uri="{BB962C8B-B14F-4D97-AF65-F5344CB8AC3E}">
        <p14:creationId xmlns:p14="http://schemas.microsoft.com/office/powerpoint/2010/main" val="313122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1C7F-6475-4229-B6DE-0626F243FCBB}"/>
              </a:ext>
            </a:extLst>
          </p:cNvPr>
          <p:cNvSpPr>
            <a:spLocks noGrp="1"/>
          </p:cNvSpPr>
          <p:nvPr>
            <p:ph type="title"/>
          </p:nvPr>
        </p:nvSpPr>
        <p:spPr>
          <a:xfrm>
            <a:off x="311700" y="434393"/>
            <a:ext cx="8520600" cy="572700"/>
          </a:xfrm>
        </p:spPr>
        <p:txBody>
          <a:bodyPr>
            <a:normAutofit fontScale="90000"/>
          </a:bodyPr>
          <a:lstStyle/>
          <a:p>
            <a:endParaRPr lang="en-US" dirty="0"/>
          </a:p>
        </p:txBody>
      </p:sp>
      <p:sp>
        <p:nvSpPr>
          <p:cNvPr id="7" name="TextBox 6">
            <a:extLst>
              <a:ext uri="{FF2B5EF4-FFF2-40B4-BE49-F238E27FC236}">
                <a16:creationId xmlns:a16="http://schemas.microsoft.com/office/drawing/2014/main" id="{24FC4064-BC0D-48F2-86F4-E1CBB67956AD}"/>
              </a:ext>
            </a:extLst>
          </p:cNvPr>
          <p:cNvSpPr txBox="1"/>
          <p:nvPr/>
        </p:nvSpPr>
        <p:spPr>
          <a:xfrm>
            <a:off x="476373" y="2387084"/>
            <a:ext cx="2249129" cy="369332"/>
          </a:xfrm>
          <a:prstGeom prst="rect">
            <a:avLst/>
          </a:prstGeom>
          <a:noFill/>
        </p:spPr>
        <p:txBody>
          <a:bodyPr wrap="square">
            <a:spAutoFit/>
          </a:bodyPr>
          <a:lstStyle/>
          <a:p>
            <a:r>
              <a:rPr lang="en-US" b="1" dirty="0">
                <a:latin typeface="Times New Roman" panose="02020603050405020304" pitchFamily="18" charset="0"/>
              </a:rPr>
              <a:t>Login Screen</a:t>
            </a:r>
            <a:endParaRPr lang="en-US" b="1" dirty="0"/>
          </a:p>
        </p:txBody>
      </p:sp>
      <p:pic>
        <p:nvPicPr>
          <p:cNvPr id="4" name="Picture 3">
            <a:extLst>
              <a:ext uri="{FF2B5EF4-FFF2-40B4-BE49-F238E27FC236}">
                <a16:creationId xmlns:a16="http://schemas.microsoft.com/office/drawing/2014/main" id="{A4E7A528-39E3-461B-A1CC-7DBA9E35F37F}"/>
              </a:ext>
            </a:extLst>
          </p:cNvPr>
          <p:cNvPicPr>
            <a:picLocks noChangeAspect="1"/>
          </p:cNvPicPr>
          <p:nvPr/>
        </p:nvPicPr>
        <p:blipFill>
          <a:blip r:embed="rId2"/>
          <a:stretch>
            <a:fillRect/>
          </a:stretch>
        </p:blipFill>
        <p:spPr>
          <a:xfrm>
            <a:off x="2764219" y="1077388"/>
            <a:ext cx="3931877" cy="3318738"/>
          </a:xfrm>
          <a:prstGeom prst="rect">
            <a:avLst/>
          </a:prstGeom>
        </p:spPr>
      </p:pic>
    </p:spTree>
    <p:extLst>
      <p:ext uri="{BB962C8B-B14F-4D97-AF65-F5344CB8AC3E}">
        <p14:creationId xmlns:p14="http://schemas.microsoft.com/office/powerpoint/2010/main" val="314001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1C7F-6475-4229-B6DE-0626F243FCBB}"/>
              </a:ext>
            </a:extLst>
          </p:cNvPr>
          <p:cNvSpPr>
            <a:spLocks noGrp="1"/>
          </p:cNvSpPr>
          <p:nvPr>
            <p:ph type="title"/>
          </p:nvPr>
        </p:nvSpPr>
        <p:spPr>
          <a:xfrm>
            <a:off x="311700" y="434393"/>
            <a:ext cx="8520600" cy="572700"/>
          </a:xfrm>
        </p:spPr>
        <p:txBody>
          <a:bodyPr>
            <a:normAutofit fontScale="90000"/>
          </a:bodyPr>
          <a:lstStyle/>
          <a:p>
            <a:endParaRPr lang="en-US" dirty="0"/>
          </a:p>
        </p:txBody>
      </p:sp>
      <p:sp>
        <p:nvSpPr>
          <p:cNvPr id="7" name="TextBox 6">
            <a:extLst>
              <a:ext uri="{FF2B5EF4-FFF2-40B4-BE49-F238E27FC236}">
                <a16:creationId xmlns:a16="http://schemas.microsoft.com/office/drawing/2014/main" id="{24FC4064-BC0D-48F2-86F4-E1CBB67956AD}"/>
              </a:ext>
            </a:extLst>
          </p:cNvPr>
          <p:cNvSpPr txBox="1"/>
          <p:nvPr/>
        </p:nvSpPr>
        <p:spPr>
          <a:xfrm>
            <a:off x="476373" y="2387084"/>
            <a:ext cx="2249129" cy="369332"/>
          </a:xfrm>
          <a:prstGeom prst="rect">
            <a:avLst/>
          </a:prstGeom>
          <a:noFill/>
        </p:spPr>
        <p:txBody>
          <a:bodyPr wrap="square">
            <a:spAutoFit/>
          </a:bodyPr>
          <a:lstStyle/>
          <a:p>
            <a:r>
              <a:rPr lang="en-US" b="1" dirty="0">
                <a:latin typeface="Times New Roman" panose="02020603050405020304" pitchFamily="18" charset="0"/>
              </a:rPr>
              <a:t>Register Screen</a:t>
            </a:r>
            <a:endParaRPr lang="en-US" b="1" dirty="0"/>
          </a:p>
        </p:txBody>
      </p:sp>
      <p:pic>
        <p:nvPicPr>
          <p:cNvPr id="4" name="Picture 3">
            <a:extLst>
              <a:ext uri="{FF2B5EF4-FFF2-40B4-BE49-F238E27FC236}">
                <a16:creationId xmlns:a16="http://schemas.microsoft.com/office/drawing/2014/main" id="{AD0C03C7-9685-4D3A-8891-6EA75C3C1782}"/>
              </a:ext>
            </a:extLst>
          </p:cNvPr>
          <p:cNvPicPr>
            <a:picLocks noChangeAspect="1"/>
          </p:cNvPicPr>
          <p:nvPr/>
        </p:nvPicPr>
        <p:blipFill>
          <a:blip r:embed="rId2"/>
          <a:stretch>
            <a:fillRect/>
          </a:stretch>
        </p:blipFill>
        <p:spPr>
          <a:xfrm>
            <a:off x="2725502" y="1569679"/>
            <a:ext cx="4200815" cy="3139428"/>
          </a:xfrm>
          <a:prstGeom prst="rect">
            <a:avLst/>
          </a:prstGeom>
        </p:spPr>
      </p:pic>
    </p:spTree>
    <p:extLst>
      <p:ext uri="{BB962C8B-B14F-4D97-AF65-F5344CB8AC3E}">
        <p14:creationId xmlns:p14="http://schemas.microsoft.com/office/powerpoint/2010/main" val="241662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1C7F-6475-4229-B6DE-0626F243FCBB}"/>
              </a:ext>
            </a:extLst>
          </p:cNvPr>
          <p:cNvSpPr>
            <a:spLocks noGrp="1"/>
          </p:cNvSpPr>
          <p:nvPr>
            <p:ph type="title"/>
          </p:nvPr>
        </p:nvSpPr>
        <p:spPr>
          <a:xfrm>
            <a:off x="311700" y="434393"/>
            <a:ext cx="8520600" cy="572700"/>
          </a:xfrm>
        </p:spPr>
        <p:txBody>
          <a:bodyPr>
            <a:normAutofit fontScale="90000"/>
          </a:bodyPr>
          <a:lstStyle/>
          <a:p>
            <a:endParaRPr lang="en-US" dirty="0"/>
          </a:p>
        </p:txBody>
      </p:sp>
      <p:sp>
        <p:nvSpPr>
          <p:cNvPr id="7" name="TextBox 6">
            <a:extLst>
              <a:ext uri="{FF2B5EF4-FFF2-40B4-BE49-F238E27FC236}">
                <a16:creationId xmlns:a16="http://schemas.microsoft.com/office/drawing/2014/main" id="{24FC4064-BC0D-48F2-86F4-E1CBB67956AD}"/>
              </a:ext>
            </a:extLst>
          </p:cNvPr>
          <p:cNvSpPr txBox="1"/>
          <p:nvPr/>
        </p:nvSpPr>
        <p:spPr>
          <a:xfrm>
            <a:off x="476373" y="2387084"/>
            <a:ext cx="2249129" cy="369332"/>
          </a:xfrm>
          <a:prstGeom prst="rect">
            <a:avLst/>
          </a:prstGeom>
          <a:noFill/>
        </p:spPr>
        <p:txBody>
          <a:bodyPr wrap="square">
            <a:spAutoFit/>
          </a:bodyPr>
          <a:lstStyle/>
          <a:p>
            <a:r>
              <a:rPr lang="en-US" b="1" dirty="0">
                <a:latin typeface="Times New Roman" panose="02020603050405020304" pitchFamily="18" charset="0"/>
              </a:rPr>
              <a:t>Dashboard Screen</a:t>
            </a:r>
            <a:endParaRPr lang="en-US" b="1" dirty="0"/>
          </a:p>
        </p:txBody>
      </p:sp>
      <p:pic>
        <p:nvPicPr>
          <p:cNvPr id="8" name="Picture 7">
            <a:extLst>
              <a:ext uri="{FF2B5EF4-FFF2-40B4-BE49-F238E27FC236}">
                <a16:creationId xmlns:a16="http://schemas.microsoft.com/office/drawing/2014/main" id="{2F2F4679-C3DB-460F-B398-9A21E5B8E60F}"/>
              </a:ext>
            </a:extLst>
          </p:cNvPr>
          <p:cNvPicPr>
            <a:picLocks noChangeAspect="1"/>
          </p:cNvPicPr>
          <p:nvPr/>
        </p:nvPicPr>
        <p:blipFill>
          <a:blip r:embed="rId2"/>
          <a:stretch>
            <a:fillRect/>
          </a:stretch>
        </p:blipFill>
        <p:spPr>
          <a:xfrm>
            <a:off x="2614209" y="1489632"/>
            <a:ext cx="4869157" cy="2427840"/>
          </a:xfrm>
          <a:prstGeom prst="rect">
            <a:avLst/>
          </a:prstGeom>
        </p:spPr>
      </p:pic>
    </p:spTree>
    <p:extLst>
      <p:ext uri="{BB962C8B-B14F-4D97-AF65-F5344CB8AC3E}">
        <p14:creationId xmlns:p14="http://schemas.microsoft.com/office/powerpoint/2010/main" val="195977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1C7F-6475-4229-B6DE-0626F243FCBB}"/>
              </a:ext>
            </a:extLst>
          </p:cNvPr>
          <p:cNvSpPr>
            <a:spLocks noGrp="1"/>
          </p:cNvSpPr>
          <p:nvPr>
            <p:ph type="title"/>
          </p:nvPr>
        </p:nvSpPr>
        <p:spPr>
          <a:xfrm>
            <a:off x="311700" y="434393"/>
            <a:ext cx="8520600" cy="572700"/>
          </a:xfrm>
        </p:spPr>
        <p:txBody>
          <a:bodyPr>
            <a:normAutofit fontScale="90000"/>
          </a:bodyPr>
          <a:lstStyle/>
          <a:p>
            <a:endParaRPr lang="en-US" dirty="0"/>
          </a:p>
        </p:txBody>
      </p:sp>
      <p:sp>
        <p:nvSpPr>
          <p:cNvPr id="7" name="TextBox 6">
            <a:extLst>
              <a:ext uri="{FF2B5EF4-FFF2-40B4-BE49-F238E27FC236}">
                <a16:creationId xmlns:a16="http://schemas.microsoft.com/office/drawing/2014/main" id="{24FC4064-BC0D-48F2-86F4-E1CBB67956AD}"/>
              </a:ext>
            </a:extLst>
          </p:cNvPr>
          <p:cNvSpPr txBox="1"/>
          <p:nvPr/>
        </p:nvSpPr>
        <p:spPr>
          <a:xfrm>
            <a:off x="476373" y="2387084"/>
            <a:ext cx="2249129" cy="646331"/>
          </a:xfrm>
          <a:prstGeom prst="rect">
            <a:avLst/>
          </a:prstGeom>
          <a:noFill/>
        </p:spPr>
        <p:txBody>
          <a:bodyPr wrap="square">
            <a:spAutoFit/>
          </a:bodyPr>
          <a:lstStyle/>
          <a:p>
            <a:r>
              <a:rPr lang="en-US" b="1" dirty="0">
                <a:latin typeface="Times New Roman" panose="02020603050405020304" pitchFamily="18" charset="0"/>
              </a:rPr>
              <a:t>Dashboard Screen</a:t>
            </a:r>
          </a:p>
          <a:p>
            <a:r>
              <a:rPr lang="en-US" b="1" dirty="0">
                <a:latin typeface="Times New Roman" panose="02020603050405020304" pitchFamily="18" charset="0"/>
              </a:rPr>
              <a:t>Transaction History</a:t>
            </a:r>
            <a:endParaRPr lang="en-US" b="1" dirty="0"/>
          </a:p>
        </p:txBody>
      </p:sp>
      <p:pic>
        <p:nvPicPr>
          <p:cNvPr id="4" name="Picture 3">
            <a:extLst>
              <a:ext uri="{FF2B5EF4-FFF2-40B4-BE49-F238E27FC236}">
                <a16:creationId xmlns:a16="http://schemas.microsoft.com/office/drawing/2014/main" id="{72A0A693-37B3-467B-9441-9C46F454AEEB}"/>
              </a:ext>
            </a:extLst>
          </p:cNvPr>
          <p:cNvPicPr>
            <a:picLocks noChangeAspect="1"/>
          </p:cNvPicPr>
          <p:nvPr/>
        </p:nvPicPr>
        <p:blipFill>
          <a:blip r:embed="rId2"/>
          <a:stretch>
            <a:fillRect/>
          </a:stretch>
        </p:blipFill>
        <p:spPr>
          <a:xfrm>
            <a:off x="2575034" y="1611316"/>
            <a:ext cx="5013435" cy="2132962"/>
          </a:xfrm>
          <a:prstGeom prst="rect">
            <a:avLst/>
          </a:prstGeom>
        </p:spPr>
      </p:pic>
    </p:spTree>
    <p:extLst>
      <p:ext uri="{BB962C8B-B14F-4D97-AF65-F5344CB8AC3E}">
        <p14:creationId xmlns:p14="http://schemas.microsoft.com/office/powerpoint/2010/main" val="221159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Flask</a:t>
            </a:r>
            <a:endParaRPr dirty="0"/>
          </a:p>
        </p:txBody>
      </p:sp>
      <p:sp>
        <p:nvSpPr>
          <p:cNvPr id="101" name="Google Shape;101;p21"/>
          <p:cNvSpPr txBox="1">
            <a:spLocks noGrp="1"/>
          </p:cNvSpPr>
          <p:nvPr>
            <p:ph type="body" idx="1"/>
          </p:nvPr>
        </p:nvSpPr>
        <p:spPr>
          <a:xfrm>
            <a:off x="1983586" y="1812207"/>
            <a:ext cx="5176827" cy="1965694"/>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800" dirty="0">
                <a:latin typeface="Times New Roman" panose="02020603050405020304" pitchFamily="18" charset="0"/>
                <a:cs typeface="Times New Roman" panose="02020603050405020304" pitchFamily="18" charset="0"/>
              </a:rPr>
              <a:t>Flask is a web framework. This means flask provides you with tools, libraries and technologies that allow you to build a web application. This web application can be some web pages, a blog, a wiki or go as big as a web-based calendar application or a commercial website.</a:t>
            </a:r>
            <a:endParaRPr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CB1945-F9EC-405F-8679-589EDC9BD5F8}"/>
              </a:ext>
            </a:extLst>
          </p:cNvPr>
          <p:cNvPicPr>
            <a:picLocks noChangeAspect="1"/>
          </p:cNvPicPr>
          <p:nvPr/>
        </p:nvPicPr>
        <p:blipFill>
          <a:blip r:embed="rId3"/>
          <a:stretch>
            <a:fillRect/>
          </a:stretch>
        </p:blipFill>
        <p:spPr>
          <a:xfrm>
            <a:off x="252197" y="1812207"/>
            <a:ext cx="1594301" cy="1195726"/>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322</TotalTime>
  <Words>327</Words>
  <Application>Microsoft Office PowerPoint</Application>
  <PresentationFormat>On-screen Show (16:9)</PresentationFormat>
  <Paragraphs>32</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Times New Roman</vt:lpstr>
      <vt:lpstr>Trebuchet MS</vt:lpstr>
      <vt:lpstr>Wingdings 3</vt:lpstr>
      <vt:lpstr>Facet</vt:lpstr>
      <vt:lpstr>BLOCKCHAIN ENABLES CROSS-BORDER REMITTANCE SYSTEM</vt:lpstr>
      <vt:lpstr>PowerPoint Presentation</vt:lpstr>
      <vt:lpstr>Web-Mobile Application</vt:lpstr>
      <vt:lpstr>Web Screens:</vt:lpstr>
      <vt:lpstr>PowerPoint Presentation</vt:lpstr>
      <vt:lpstr>PowerPoint Presentation</vt:lpstr>
      <vt:lpstr>PowerPoint Presentation</vt:lpstr>
      <vt:lpstr>PowerPoint Presentation</vt:lpstr>
      <vt:lpstr>Flask</vt:lpstr>
      <vt:lpstr>Blockchain</vt:lpstr>
      <vt:lpstr>MySQL Databse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 Shaikh</dc:creator>
  <cp:lastModifiedBy>571BSCS/18-S/9</cp:lastModifiedBy>
  <cp:revision>54</cp:revision>
  <dcterms:modified xsi:type="dcterms:W3CDTF">2021-12-15T08:41:32Z</dcterms:modified>
</cp:coreProperties>
</file>