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6" r:id="rId6"/>
    <p:sldId id="265"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FAB24-2526-2393-C1AD-70EA510AB9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673B85-591B-A3F3-6E87-AED37FAD50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44FB0F2-6E58-584E-F804-658025147A84}"/>
              </a:ext>
            </a:extLst>
          </p:cNvPr>
          <p:cNvSpPr>
            <a:spLocks noGrp="1"/>
          </p:cNvSpPr>
          <p:nvPr>
            <p:ph type="dt" sz="half" idx="10"/>
          </p:nvPr>
        </p:nvSpPr>
        <p:spPr/>
        <p:txBody>
          <a:bodyPr/>
          <a:lstStyle/>
          <a:p>
            <a:fld id="{7914BA5B-4B5B-4F85-A559-48E9DC452B91}" type="datetimeFigureOut">
              <a:rPr lang="en-US" smtClean="0"/>
              <a:t>12/5/2023</a:t>
            </a:fld>
            <a:endParaRPr lang="en-US"/>
          </a:p>
        </p:txBody>
      </p:sp>
      <p:sp>
        <p:nvSpPr>
          <p:cNvPr id="5" name="Footer Placeholder 4">
            <a:extLst>
              <a:ext uri="{FF2B5EF4-FFF2-40B4-BE49-F238E27FC236}">
                <a16:creationId xmlns:a16="http://schemas.microsoft.com/office/drawing/2014/main" id="{544FA8C9-6C69-17F7-3C88-40B0C2934F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DE48E2-893D-35B6-FB5F-1B669A8916FB}"/>
              </a:ext>
            </a:extLst>
          </p:cNvPr>
          <p:cNvSpPr>
            <a:spLocks noGrp="1"/>
          </p:cNvSpPr>
          <p:nvPr>
            <p:ph type="sldNum" sz="quarter" idx="12"/>
          </p:nvPr>
        </p:nvSpPr>
        <p:spPr/>
        <p:txBody>
          <a:bodyPr/>
          <a:lstStyle/>
          <a:p>
            <a:fld id="{5ED1F3AF-45A7-4F13-8024-84875CFCE3A8}" type="slidenum">
              <a:rPr lang="en-US" smtClean="0"/>
              <a:t>‹#›</a:t>
            </a:fld>
            <a:endParaRPr lang="en-US"/>
          </a:p>
        </p:txBody>
      </p:sp>
    </p:spTree>
    <p:extLst>
      <p:ext uri="{BB962C8B-B14F-4D97-AF65-F5344CB8AC3E}">
        <p14:creationId xmlns:p14="http://schemas.microsoft.com/office/powerpoint/2010/main" val="3482716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BCCC9-9220-5921-71C4-1C1E834A3D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B4B171-B652-EFA3-9B20-E18D40E2D1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68F354-98C5-1F69-C06A-D5546113899C}"/>
              </a:ext>
            </a:extLst>
          </p:cNvPr>
          <p:cNvSpPr>
            <a:spLocks noGrp="1"/>
          </p:cNvSpPr>
          <p:nvPr>
            <p:ph type="dt" sz="half" idx="10"/>
          </p:nvPr>
        </p:nvSpPr>
        <p:spPr/>
        <p:txBody>
          <a:bodyPr/>
          <a:lstStyle/>
          <a:p>
            <a:fld id="{7914BA5B-4B5B-4F85-A559-48E9DC452B91}" type="datetimeFigureOut">
              <a:rPr lang="en-US" smtClean="0"/>
              <a:t>12/5/2023</a:t>
            </a:fld>
            <a:endParaRPr lang="en-US"/>
          </a:p>
        </p:txBody>
      </p:sp>
      <p:sp>
        <p:nvSpPr>
          <p:cNvPr id="5" name="Footer Placeholder 4">
            <a:extLst>
              <a:ext uri="{FF2B5EF4-FFF2-40B4-BE49-F238E27FC236}">
                <a16:creationId xmlns:a16="http://schemas.microsoft.com/office/drawing/2014/main" id="{319BCF1B-CF7C-3434-F530-82AB21BBBC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EBD6A-BA0D-3E33-C76D-5EAE14282D0E}"/>
              </a:ext>
            </a:extLst>
          </p:cNvPr>
          <p:cNvSpPr>
            <a:spLocks noGrp="1"/>
          </p:cNvSpPr>
          <p:nvPr>
            <p:ph type="sldNum" sz="quarter" idx="12"/>
          </p:nvPr>
        </p:nvSpPr>
        <p:spPr/>
        <p:txBody>
          <a:bodyPr/>
          <a:lstStyle/>
          <a:p>
            <a:fld id="{5ED1F3AF-45A7-4F13-8024-84875CFCE3A8}" type="slidenum">
              <a:rPr lang="en-US" smtClean="0"/>
              <a:t>‹#›</a:t>
            </a:fld>
            <a:endParaRPr lang="en-US"/>
          </a:p>
        </p:txBody>
      </p:sp>
    </p:spTree>
    <p:extLst>
      <p:ext uri="{BB962C8B-B14F-4D97-AF65-F5344CB8AC3E}">
        <p14:creationId xmlns:p14="http://schemas.microsoft.com/office/powerpoint/2010/main" val="403187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B1B8C6-F528-F013-2BD8-19C5355919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8533965-A012-AB48-CEA3-F8286C566A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CE2F9A-A181-7BE2-7A09-8EEAE71C46C6}"/>
              </a:ext>
            </a:extLst>
          </p:cNvPr>
          <p:cNvSpPr>
            <a:spLocks noGrp="1"/>
          </p:cNvSpPr>
          <p:nvPr>
            <p:ph type="dt" sz="half" idx="10"/>
          </p:nvPr>
        </p:nvSpPr>
        <p:spPr/>
        <p:txBody>
          <a:bodyPr/>
          <a:lstStyle/>
          <a:p>
            <a:fld id="{7914BA5B-4B5B-4F85-A559-48E9DC452B91}" type="datetimeFigureOut">
              <a:rPr lang="en-US" smtClean="0"/>
              <a:t>12/5/2023</a:t>
            </a:fld>
            <a:endParaRPr lang="en-US"/>
          </a:p>
        </p:txBody>
      </p:sp>
      <p:sp>
        <p:nvSpPr>
          <p:cNvPr id="5" name="Footer Placeholder 4">
            <a:extLst>
              <a:ext uri="{FF2B5EF4-FFF2-40B4-BE49-F238E27FC236}">
                <a16:creationId xmlns:a16="http://schemas.microsoft.com/office/drawing/2014/main" id="{4E6B5EF4-BC0F-7BB1-C65F-42CC641B84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85F3E5-8E22-B525-495E-881ED6B69350}"/>
              </a:ext>
            </a:extLst>
          </p:cNvPr>
          <p:cNvSpPr>
            <a:spLocks noGrp="1"/>
          </p:cNvSpPr>
          <p:nvPr>
            <p:ph type="sldNum" sz="quarter" idx="12"/>
          </p:nvPr>
        </p:nvSpPr>
        <p:spPr/>
        <p:txBody>
          <a:bodyPr/>
          <a:lstStyle/>
          <a:p>
            <a:fld id="{5ED1F3AF-45A7-4F13-8024-84875CFCE3A8}" type="slidenum">
              <a:rPr lang="en-US" smtClean="0"/>
              <a:t>‹#›</a:t>
            </a:fld>
            <a:endParaRPr lang="en-US"/>
          </a:p>
        </p:txBody>
      </p:sp>
    </p:spTree>
    <p:extLst>
      <p:ext uri="{BB962C8B-B14F-4D97-AF65-F5344CB8AC3E}">
        <p14:creationId xmlns:p14="http://schemas.microsoft.com/office/powerpoint/2010/main" val="3988123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72D87-0B76-AF72-795F-2A9A62DCEC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D18AD8-6DEE-A266-E95E-394AB01035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E36C35-F273-8AC9-49AC-8260FD276AA6}"/>
              </a:ext>
            </a:extLst>
          </p:cNvPr>
          <p:cNvSpPr>
            <a:spLocks noGrp="1"/>
          </p:cNvSpPr>
          <p:nvPr>
            <p:ph type="dt" sz="half" idx="10"/>
          </p:nvPr>
        </p:nvSpPr>
        <p:spPr/>
        <p:txBody>
          <a:bodyPr/>
          <a:lstStyle/>
          <a:p>
            <a:fld id="{7914BA5B-4B5B-4F85-A559-48E9DC452B91}" type="datetimeFigureOut">
              <a:rPr lang="en-US" smtClean="0"/>
              <a:t>12/5/2023</a:t>
            </a:fld>
            <a:endParaRPr lang="en-US"/>
          </a:p>
        </p:txBody>
      </p:sp>
      <p:sp>
        <p:nvSpPr>
          <p:cNvPr id="5" name="Footer Placeholder 4">
            <a:extLst>
              <a:ext uri="{FF2B5EF4-FFF2-40B4-BE49-F238E27FC236}">
                <a16:creationId xmlns:a16="http://schemas.microsoft.com/office/drawing/2014/main" id="{8953C6B6-3D01-D2C4-291A-6E51CB1410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BBA2DF-2A57-0015-CEBD-2BD4099795ED}"/>
              </a:ext>
            </a:extLst>
          </p:cNvPr>
          <p:cNvSpPr>
            <a:spLocks noGrp="1"/>
          </p:cNvSpPr>
          <p:nvPr>
            <p:ph type="sldNum" sz="quarter" idx="12"/>
          </p:nvPr>
        </p:nvSpPr>
        <p:spPr/>
        <p:txBody>
          <a:bodyPr/>
          <a:lstStyle/>
          <a:p>
            <a:fld id="{5ED1F3AF-45A7-4F13-8024-84875CFCE3A8}" type="slidenum">
              <a:rPr lang="en-US" smtClean="0"/>
              <a:t>‹#›</a:t>
            </a:fld>
            <a:endParaRPr lang="en-US"/>
          </a:p>
        </p:txBody>
      </p:sp>
    </p:spTree>
    <p:extLst>
      <p:ext uri="{BB962C8B-B14F-4D97-AF65-F5344CB8AC3E}">
        <p14:creationId xmlns:p14="http://schemas.microsoft.com/office/powerpoint/2010/main" val="1105046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BABE3-1261-11CB-7D8E-86864ADA53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38C7557-C002-45FC-B778-1C38D5FBB1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F3775B-7BED-7D2A-F7F9-6E451E16B0BB}"/>
              </a:ext>
            </a:extLst>
          </p:cNvPr>
          <p:cNvSpPr>
            <a:spLocks noGrp="1"/>
          </p:cNvSpPr>
          <p:nvPr>
            <p:ph type="dt" sz="half" idx="10"/>
          </p:nvPr>
        </p:nvSpPr>
        <p:spPr/>
        <p:txBody>
          <a:bodyPr/>
          <a:lstStyle/>
          <a:p>
            <a:fld id="{7914BA5B-4B5B-4F85-A559-48E9DC452B91}" type="datetimeFigureOut">
              <a:rPr lang="en-US" smtClean="0"/>
              <a:t>12/5/2023</a:t>
            </a:fld>
            <a:endParaRPr lang="en-US"/>
          </a:p>
        </p:txBody>
      </p:sp>
      <p:sp>
        <p:nvSpPr>
          <p:cNvPr id="5" name="Footer Placeholder 4">
            <a:extLst>
              <a:ext uri="{FF2B5EF4-FFF2-40B4-BE49-F238E27FC236}">
                <a16:creationId xmlns:a16="http://schemas.microsoft.com/office/drawing/2014/main" id="{E21108AB-1230-C761-BE98-ADE030FEDC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2093A8-C87C-437F-A18C-60E3D80910C5}"/>
              </a:ext>
            </a:extLst>
          </p:cNvPr>
          <p:cNvSpPr>
            <a:spLocks noGrp="1"/>
          </p:cNvSpPr>
          <p:nvPr>
            <p:ph type="sldNum" sz="quarter" idx="12"/>
          </p:nvPr>
        </p:nvSpPr>
        <p:spPr/>
        <p:txBody>
          <a:bodyPr/>
          <a:lstStyle/>
          <a:p>
            <a:fld id="{5ED1F3AF-45A7-4F13-8024-84875CFCE3A8}" type="slidenum">
              <a:rPr lang="en-US" smtClean="0"/>
              <a:t>‹#›</a:t>
            </a:fld>
            <a:endParaRPr lang="en-US"/>
          </a:p>
        </p:txBody>
      </p:sp>
    </p:spTree>
    <p:extLst>
      <p:ext uri="{BB962C8B-B14F-4D97-AF65-F5344CB8AC3E}">
        <p14:creationId xmlns:p14="http://schemas.microsoft.com/office/powerpoint/2010/main" val="2051121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6E6D3-D8AF-27B0-D9D8-D54A6662F0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B5422F-6BBB-6598-898A-3ED75EA565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520679-6E2D-66D6-6F80-8FD0C5EECF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000AC9-B76D-DE43-F634-CDAD7C3F18F5}"/>
              </a:ext>
            </a:extLst>
          </p:cNvPr>
          <p:cNvSpPr>
            <a:spLocks noGrp="1"/>
          </p:cNvSpPr>
          <p:nvPr>
            <p:ph type="dt" sz="half" idx="10"/>
          </p:nvPr>
        </p:nvSpPr>
        <p:spPr/>
        <p:txBody>
          <a:bodyPr/>
          <a:lstStyle/>
          <a:p>
            <a:fld id="{7914BA5B-4B5B-4F85-A559-48E9DC452B91}" type="datetimeFigureOut">
              <a:rPr lang="en-US" smtClean="0"/>
              <a:t>12/5/2023</a:t>
            </a:fld>
            <a:endParaRPr lang="en-US"/>
          </a:p>
        </p:txBody>
      </p:sp>
      <p:sp>
        <p:nvSpPr>
          <p:cNvPr id="6" name="Footer Placeholder 5">
            <a:extLst>
              <a:ext uri="{FF2B5EF4-FFF2-40B4-BE49-F238E27FC236}">
                <a16:creationId xmlns:a16="http://schemas.microsoft.com/office/drawing/2014/main" id="{5770328D-E735-A227-80DB-166F34FD1C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89CB92-FE29-0A9D-8D50-D7AB8185189E}"/>
              </a:ext>
            </a:extLst>
          </p:cNvPr>
          <p:cNvSpPr>
            <a:spLocks noGrp="1"/>
          </p:cNvSpPr>
          <p:nvPr>
            <p:ph type="sldNum" sz="quarter" idx="12"/>
          </p:nvPr>
        </p:nvSpPr>
        <p:spPr/>
        <p:txBody>
          <a:bodyPr/>
          <a:lstStyle/>
          <a:p>
            <a:fld id="{5ED1F3AF-45A7-4F13-8024-84875CFCE3A8}" type="slidenum">
              <a:rPr lang="en-US" smtClean="0"/>
              <a:t>‹#›</a:t>
            </a:fld>
            <a:endParaRPr lang="en-US"/>
          </a:p>
        </p:txBody>
      </p:sp>
    </p:spTree>
    <p:extLst>
      <p:ext uri="{BB962C8B-B14F-4D97-AF65-F5344CB8AC3E}">
        <p14:creationId xmlns:p14="http://schemas.microsoft.com/office/powerpoint/2010/main" val="936700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36867-D5B0-FC50-A3D4-9C51304A65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7457289-B167-EC78-D66F-E0BC36806A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90A5FA-D58B-F405-22EE-23958B0245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9B329C-3D24-0481-0D2C-4DA84A1036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1B0F64-C4F3-5D95-FA96-7CDA6EAC93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2F63617-232A-8D6D-53F6-2DD384ECF407}"/>
              </a:ext>
            </a:extLst>
          </p:cNvPr>
          <p:cNvSpPr>
            <a:spLocks noGrp="1"/>
          </p:cNvSpPr>
          <p:nvPr>
            <p:ph type="dt" sz="half" idx="10"/>
          </p:nvPr>
        </p:nvSpPr>
        <p:spPr/>
        <p:txBody>
          <a:bodyPr/>
          <a:lstStyle/>
          <a:p>
            <a:fld id="{7914BA5B-4B5B-4F85-A559-48E9DC452B91}" type="datetimeFigureOut">
              <a:rPr lang="en-US" smtClean="0"/>
              <a:t>12/5/2023</a:t>
            </a:fld>
            <a:endParaRPr lang="en-US"/>
          </a:p>
        </p:txBody>
      </p:sp>
      <p:sp>
        <p:nvSpPr>
          <p:cNvPr id="8" name="Footer Placeholder 7">
            <a:extLst>
              <a:ext uri="{FF2B5EF4-FFF2-40B4-BE49-F238E27FC236}">
                <a16:creationId xmlns:a16="http://schemas.microsoft.com/office/drawing/2014/main" id="{DDF05D87-E916-3678-7432-F8B90AB447A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1B0C946-BBAC-383F-CCFB-095EB8D88AC1}"/>
              </a:ext>
            </a:extLst>
          </p:cNvPr>
          <p:cNvSpPr>
            <a:spLocks noGrp="1"/>
          </p:cNvSpPr>
          <p:nvPr>
            <p:ph type="sldNum" sz="quarter" idx="12"/>
          </p:nvPr>
        </p:nvSpPr>
        <p:spPr/>
        <p:txBody>
          <a:bodyPr/>
          <a:lstStyle/>
          <a:p>
            <a:fld id="{5ED1F3AF-45A7-4F13-8024-84875CFCE3A8}" type="slidenum">
              <a:rPr lang="en-US" smtClean="0"/>
              <a:t>‹#›</a:t>
            </a:fld>
            <a:endParaRPr lang="en-US"/>
          </a:p>
        </p:txBody>
      </p:sp>
    </p:spTree>
    <p:extLst>
      <p:ext uri="{BB962C8B-B14F-4D97-AF65-F5344CB8AC3E}">
        <p14:creationId xmlns:p14="http://schemas.microsoft.com/office/powerpoint/2010/main" val="3172447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7B310-606B-9C62-F4EB-0D6BFE5EE6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4CC962-D4B4-21A0-3399-040777003136}"/>
              </a:ext>
            </a:extLst>
          </p:cNvPr>
          <p:cNvSpPr>
            <a:spLocks noGrp="1"/>
          </p:cNvSpPr>
          <p:nvPr>
            <p:ph type="dt" sz="half" idx="10"/>
          </p:nvPr>
        </p:nvSpPr>
        <p:spPr/>
        <p:txBody>
          <a:bodyPr/>
          <a:lstStyle/>
          <a:p>
            <a:fld id="{7914BA5B-4B5B-4F85-A559-48E9DC452B91}" type="datetimeFigureOut">
              <a:rPr lang="en-US" smtClean="0"/>
              <a:t>12/5/2023</a:t>
            </a:fld>
            <a:endParaRPr lang="en-US"/>
          </a:p>
        </p:txBody>
      </p:sp>
      <p:sp>
        <p:nvSpPr>
          <p:cNvPr id="4" name="Footer Placeholder 3">
            <a:extLst>
              <a:ext uri="{FF2B5EF4-FFF2-40B4-BE49-F238E27FC236}">
                <a16:creationId xmlns:a16="http://schemas.microsoft.com/office/drawing/2014/main" id="{0E3DE6CD-4487-C853-940E-07011DE4033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F9C2261-DC84-FF5B-CE58-226CD4F93288}"/>
              </a:ext>
            </a:extLst>
          </p:cNvPr>
          <p:cNvSpPr>
            <a:spLocks noGrp="1"/>
          </p:cNvSpPr>
          <p:nvPr>
            <p:ph type="sldNum" sz="quarter" idx="12"/>
          </p:nvPr>
        </p:nvSpPr>
        <p:spPr/>
        <p:txBody>
          <a:bodyPr/>
          <a:lstStyle/>
          <a:p>
            <a:fld id="{5ED1F3AF-45A7-4F13-8024-84875CFCE3A8}" type="slidenum">
              <a:rPr lang="en-US" smtClean="0"/>
              <a:t>‹#›</a:t>
            </a:fld>
            <a:endParaRPr lang="en-US"/>
          </a:p>
        </p:txBody>
      </p:sp>
    </p:spTree>
    <p:extLst>
      <p:ext uri="{BB962C8B-B14F-4D97-AF65-F5344CB8AC3E}">
        <p14:creationId xmlns:p14="http://schemas.microsoft.com/office/powerpoint/2010/main" val="863374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7BEC74-36E3-8BFD-4F26-92D13E3A01C3}"/>
              </a:ext>
            </a:extLst>
          </p:cNvPr>
          <p:cNvSpPr>
            <a:spLocks noGrp="1"/>
          </p:cNvSpPr>
          <p:nvPr>
            <p:ph type="dt" sz="half" idx="10"/>
          </p:nvPr>
        </p:nvSpPr>
        <p:spPr/>
        <p:txBody>
          <a:bodyPr/>
          <a:lstStyle/>
          <a:p>
            <a:fld id="{7914BA5B-4B5B-4F85-A559-48E9DC452B91}" type="datetimeFigureOut">
              <a:rPr lang="en-US" smtClean="0"/>
              <a:t>12/5/2023</a:t>
            </a:fld>
            <a:endParaRPr lang="en-US"/>
          </a:p>
        </p:txBody>
      </p:sp>
      <p:sp>
        <p:nvSpPr>
          <p:cNvPr id="3" name="Footer Placeholder 2">
            <a:extLst>
              <a:ext uri="{FF2B5EF4-FFF2-40B4-BE49-F238E27FC236}">
                <a16:creationId xmlns:a16="http://schemas.microsoft.com/office/drawing/2014/main" id="{635F6176-C6FD-52A1-27AF-A02329ABCD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144041-052B-C752-3CC3-2DC2EC4C7CAD}"/>
              </a:ext>
            </a:extLst>
          </p:cNvPr>
          <p:cNvSpPr>
            <a:spLocks noGrp="1"/>
          </p:cNvSpPr>
          <p:nvPr>
            <p:ph type="sldNum" sz="quarter" idx="12"/>
          </p:nvPr>
        </p:nvSpPr>
        <p:spPr/>
        <p:txBody>
          <a:bodyPr/>
          <a:lstStyle/>
          <a:p>
            <a:fld id="{5ED1F3AF-45A7-4F13-8024-84875CFCE3A8}" type="slidenum">
              <a:rPr lang="en-US" smtClean="0"/>
              <a:t>‹#›</a:t>
            </a:fld>
            <a:endParaRPr lang="en-US"/>
          </a:p>
        </p:txBody>
      </p:sp>
    </p:spTree>
    <p:extLst>
      <p:ext uri="{BB962C8B-B14F-4D97-AF65-F5344CB8AC3E}">
        <p14:creationId xmlns:p14="http://schemas.microsoft.com/office/powerpoint/2010/main" val="1114595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B86A0-706E-5B83-91C4-00ABC13AB2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02FFBE-837D-8A7C-D11F-02163C1264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0C47BE8-96A8-27A1-A6ED-EBF44E54A0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FF2276-1BD9-91C0-4E7D-0977CEE9487F}"/>
              </a:ext>
            </a:extLst>
          </p:cNvPr>
          <p:cNvSpPr>
            <a:spLocks noGrp="1"/>
          </p:cNvSpPr>
          <p:nvPr>
            <p:ph type="dt" sz="half" idx="10"/>
          </p:nvPr>
        </p:nvSpPr>
        <p:spPr/>
        <p:txBody>
          <a:bodyPr/>
          <a:lstStyle/>
          <a:p>
            <a:fld id="{7914BA5B-4B5B-4F85-A559-48E9DC452B91}" type="datetimeFigureOut">
              <a:rPr lang="en-US" smtClean="0"/>
              <a:t>12/5/2023</a:t>
            </a:fld>
            <a:endParaRPr lang="en-US"/>
          </a:p>
        </p:txBody>
      </p:sp>
      <p:sp>
        <p:nvSpPr>
          <p:cNvPr id="6" name="Footer Placeholder 5">
            <a:extLst>
              <a:ext uri="{FF2B5EF4-FFF2-40B4-BE49-F238E27FC236}">
                <a16:creationId xmlns:a16="http://schemas.microsoft.com/office/drawing/2014/main" id="{1AC962D2-A5CF-1986-18CB-3CBFBA20D5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8CA859-536E-8DB6-6AE0-A6025C54D2FD}"/>
              </a:ext>
            </a:extLst>
          </p:cNvPr>
          <p:cNvSpPr>
            <a:spLocks noGrp="1"/>
          </p:cNvSpPr>
          <p:nvPr>
            <p:ph type="sldNum" sz="quarter" idx="12"/>
          </p:nvPr>
        </p:nvSpPr>
        <p:spPr/>
        <p:txBody>
          <a:bodyPr/>
          <a:lstStyle/>
          <a:p>
            <a:fld id="{5ED1F3AF-45A7-4F13-8024-84875CFCE3A8}" type="slidenum">
              <a:rPr lang="en-US" smtClean="0"/>
              <a:t>‹#›</a:t>
            </a:fld>
            <a:endParaRPr lang="en-US"/>
          </a:p>
        </p:txBody>
      </p:sp>
    </p:spTree>
    <p:extLst>
      <p:ext uri="{BB962C8B-B14F-4D97-AF65-F5344CB8AC3E}">
        <p14:creationId xmlns:p14="http://schemas.microsoft.com/office/powerpoint/2010/main" val="4058113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31A63-6882-1645-679D-8F142D53D1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7B5A04-BE5E-2582-F549-F849938BB7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739A1E-212E-31FE-B951-126324AAEE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8CA545-507F-F8B2-DF37-5E815AEDB79D}"/>
              </a:ext>
            </a:extLst>
          </p:cNvPr>
          <p:cNvSpPr>
            <a:spLocks noGrp="1"/>
          </p:cNvSpPr>
          <p:nvPr>
            <p:ph type="dt" sz="half" idx="10"/>
          </p:nvPr>
        </p:nvSpPr>
        <p:spPr/>
        <p:txBody>
          <a:bodyPr/>
          <a:lstStyle/>
          <a:p>
            <a:fld id="{7914BA5B-4B5B-4F85-A559-48E9DC452B91}" type="datetimeFigureOut">
              <a:rPr lang="en-US" smtClean="0"/>
              <a:t>12/5/2023</a:t>
            </a:fld>
            <a:endParaRPr lang="en-US"/>
          </a:p>
        </p:txBody>
      </p:sp>
      <p:sp>
        <p:nvSpPr>
          <p:cNvPr id="6" name="Footer Placeholder 5">
            <a:extLst>
              <a:ext uri="{FF2B5EF4-FFF2-40B4-BE49-F238E27FC236}">
                <a16:creationId xmlns:a16="http://schemas.microsoft.com/office/drawing/2014/main" id="{42F98074-D4F5-2F35-D118-9D0DF9BA54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B248E2-38F5-3571-E194-93A8F0BC8362}"/>
              </a:ext>
            </a:extLst>
          </p:cNvPr>
          <p:cNvSpPr>
            <a:spLocks noGrp="1"/>
          </p:cNvSpPr>
          <p:nvPr>
            <p:ph type="sldNum" sz="quarter" idx="12"/>
          </p:nvPr>
        </p:nvSpPr>
        <p:spPr/>
        <p:txBody>
          <a:bodyPr/>
          <a:lstStyle/>
          <a:p>
            <a:fld id="{5ED1F3AF-45A7-4F13-8024-84875CFCE3A8}" type="slidenum">
              <a:rPr lang="en-US" smtClean="0"/>
              <a:t>‹#›</a:t>
            </a:fld>
            <a:endParaRPr lang="en-US"/>
          </a:p>
        </p:txBody>
      </p:sp>
    </p:spTree>
    <p:extLst>
      <p:ext uri="{BB962C8B-B14F-4D97-AF65-F5344CB8AC3E}">
        <p14:creationId xmlns:p14="http://schemas.microsoft.com/office/powerpoint/2010/main" val="1835301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760F96-7579-486A-52E0-BFB0FED393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A765423-CF96-A31C-3E2B-D6BABE3B91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B56F69-6057-5720-AF40-12E5399559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14BA5B-4B5B-4F85-A559-48E9DC452B91}" type="datetimeFigureOut">
              <a:rPr lang="en-US" smtClean="0"/>
              <a:t>12/5/2023</a:t>
            </a:fld>
            <a:endParaRPr lang="en-US"/>
          </a:p>
        </p:txBody>
      </p:sp>
      <p:sp>
        <p:nvSpPr>
          <p:cNvPr id="5" name="Footer Placeholder 4">
            <a:extLst>
              <a:ext uri="{FF2B5EF4-FFF2-40B4-BE49-F238E27FC236}">
                <a16:creationId xmlns:a16="http://schemas.microsoft.com/office/drawing/2014/main" id="{81637FC4-872E-A61A-05F8-06B034FBA0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AC3CBF-0BF9-1754-4CD8-37AA3723BD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D1F3AF-45A7-4F13-8024-84875CFCE3A8}" type="slidenum">
              <a:rPr lang="en-US" smtClean="0"/>
              <a:t>‹#›</a:t>
            </a:fld>
            <a:endParaRPr lang="en-US"/>
          </a:p>
        </p:txBody>
      </p:sp>
    </p:spTree>
    <p:extLst>
      <p:ext uri="{BB962C8B-B14F-4D97-AF65-F5344CB8AC3E}">
        <p14:creationId xmlns:p14="http://schemas.microsoft.com/office/powerpoint/2010/main" val="2020477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FCC19-648F-C2D7-627A-F595465740F9}"/>
              </a:ext>
            </a:extLst>
          </p:cNvPr>
          <p:cNvSpPr>
            <a:spLocks noGrp="1"/>
          </p:cNvSpPr>
          <p:nvPr>
            <p:ph type="ctrTitle"/>
          </p:nvPr>
        </p:nvSpPr>
        <p:spPr/>
        <p:txBody>
          <a:bodyPr>
            <a:normAutofit/>
          </a:bodyPr>
          <a:lstStyle/>
          <a:p>
            <a:r>
              <a:rPr lang="en-US" sz="4000" b="1" i="0" dirty="0">
                <a:solidFill>
                  <a:srgbClr val="000000"/>
                </a:solidFill>
                <a:effectLst/>
                <a:latin typeface="Arial" panose="020B0604020202020204" pitchFamily="34" charset="0"/>
              </a:rPr>
              <a:t>Diabetic Retinopathy Screening Ideas by Using Machine Learning</a:t>
            </a:r>
            <a:br>
              <a:rPr lang="en-US" b="1" i="0" dirty="0">
                <a:solidFill>
                  <a:srgbClr val="000000"/>
                </a:solidFill>
                <a:effectLst/>
                <a:latin typeface="Arial" panose="020B0604020202020204" pitchFamily="34" charset="0"/>
              </a:rPr>
            </a:br>
            <a:endParaRPr lang="en-US" dirty="0"/>
          </a:p>
        </p:txBody>
      </p:sp>
      <p:sp>
        <p:nvSpPr>
          <p:cNvPr id="3" name="Subtitle 2">
            <a:extLst>
              <a:ext uri="{FF2B5EF4-FFF2-40B4-BE49-F238E27FC236}">
                <a16:creationId xmlns:a16="http://schemas.microsoft.com/office/drawing/2014/main" id="{8ABB7504-EFEC-5A29-26B2-4D659D0710EA}"/>
              </a:ext>
            </a:extLst>
          </p:cNvPr>
          <p:cNvSpPr>
            <a:spLocks noGrp="1"/>
          </p:cNvSpPr>
          <p:nvPr>
            <p:ph type="subTitle" idx="1"/>
          </p:nvPr>
        </p:nvSpPr>
        <p:spPr/>
        <p:txBody>
          <a:bodyPr/>
          <a:lstStyle/>
          <a:p>
            <a:r>
              <a:rPr lang="en-US" dirty="0"/>
              <a:t>Kristiania University College Student</a:t>
            </a:r>
          </a:p>
        </p:txBody>
      </p:sp>
    </p:spTree>
    <p:extLst>
      <p:ext uri="{BB962C8B-B14F-4D97-AF65-F5344CB8AC3E}">
        <p14:creationId xmlns:p14="http://schemas.microsoft.com/office/powerpoint/2010/main" val="1424470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FB626-1C74-AA4C-A9AA-50B3AFAB75C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581DD2D3-C0AE-34EC-79B9-429003F47981}"/>
              </a:ext>
            </a:extLst>
          </p:cNvPr>
          <p:cNvSpPr>
            <a:spLocks noGrp="1"/>
          </p:cNvSpPr>
          <p:nvPr>
            <p:ph idx="1"/>
          </p:nvPr>
        </p:nvSpPr>
        <p:spPr/>
        <p:txBody>
          <a:bodyPr>
            <a:normAutofit/>
          </a:bodyPr>
          <a:lstStyle/>
          <a:p>
            <a:pPr marL="0" indent="0" algn="just">
              <a:buNone/>
            </a:pPr>
            <a:r>
              <a:rPr lang="en-US" sz="2400" b="0" i="0" dirty="0">
                <a:solidFill>
                  <a:srgbClr val="222222"/>
                </a:solidFill>
                <a:effectLst/>
                <a:latin typeface="Times New Roman" panose="02020603050405020304" pitchFamily="18" charset="0"/>
                <a:cs typeface="Times New Roman" panose="02020603050405020304" pitchFamily="18" charset="0"/>
              </a:rPr>
              <a:t>Diabetic retinopathy (DR) is a frequent complication of diabetes mellitus (DM) . Still, it often remains asymptomatic until advanced disease has developed, which is one of the reasons for systematic DR screening programs. The retinal </a:t>
            </a:r>
            <a:r>
              <a:rPr lang="en-US" sz="2400" b="0" i="0" dirty="0" err="1">
                <a:solidFill>
                  <a:srgbClr val="222222"/>
                </a:solidFill>
                <a:effectLst/>
                <a:latin typeface="Times New Roman" panose="02020603050405020304" pitchFamily="18" charset="0"/>
                <a:cs typeface="Times New Roman" panose="02020603050405020304" pitchFamily="18" charset="0"/>
              </a:rPr>
              <a:t>microvasculopathy</a:t>
            </a:r>
            <a:r>
              <a:rPr lang="en-US" sz="2400" b="0" i="0" dirty="0">
                <a:solidFill>
                  <a:srgbClr val="222222"/>
                </a:solidFill>
                <a:effectLst/>
                <a:latin typeface="Times New Roman" panose="02020603050405020304" pitchFamily="18" charset="0"/>
                <a:cs typeface="Times New Roman" panose="02020603050405020304" pitchFamily="18" charset="0"/>
              </a:rPr>
              <a:t> of DM causes ischemia and hypoxia, the latter leading to the release of vascular endothelial growth factor (VEGF), which can induce both new vessel (NV) formation and edema. These NVs may act as a source of low-grade bleeding and leakage of lipoproteins and fluid, infiltrating and changing the functional architecture of the retina. As the natural history of DR is well known, further sight-threatening lesions may ensue, such as hemorrhages, macular edema, and more severely increased intraocular pressure (IOP) due to the fact of neovascular glaucoma and tractional retinal detachment.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7842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7BDD0-CBDF-F2FA-4594-93485EAD0BD9}"/>
              </a:ext>
            </a:extLst>
          </p:cNvPr>
          <p:cNvSpPr>
            <a:spLocks noGrp="1"/>
          </p:cNvSpPr>
          <p:nvPr>
            <p:ph type="title"/>
          </p:nvPr>
        </p:nvSpPr>
        <p:spPr/>
        <p:txBody>
          <a:bodyPr/>
          <a:lstStyle/>
          <a:p>
            <a:r>
              <a:rPr lang="en-US" dirty="0"/>
              <a:t>Current Research Progress in Norway</a:t>
            </a:r>
          </a:p>
        </p:txBody>
      </p:sp>
      <p:sp>
        <p:nvSpPr>
          <p:cNvPr id="3" name="Content Placeholder 2">
            <a:extLst>
              <a:ext uri="{FF2B5EF4-FFF2-40B4-BE49-F238E27FC236}">
                <a16:creationId xmlns:a16="http://schemas.microsoft.com/office/drawing/2014/main" id="{A1924BDC-D266-2D60-2507-3C0FDF49B4BF}"/>
              </a:ext>
            </a:extLst>
          </p:cNvPr>
          <p:cNvSpPr>
            <a:spLocks noGrp="1"/>
          </p:cNvSpPr>
          <p:nvPr>
            <p:ph idx="1"/>
          </p:nvPr>
        </p:nvSpPr>
        <p:spPr/>
        <p:txBody>
          <a:bodyPr/>
          <a:lstStyle/>
          <a:p>
            <a:pPr marL="0" indent="0">
              <a:buNone/>
            </a:pPr>
            <a:r>
              <a:rPr lang="en-US" i="0" dirty="0">
                <a:solidFill>
                  <a:srgbClr val="222222"/>
                </a:solidFill>
                <a:effectLst/>
                <a:latin typeface="Times New Roman" panose="02020603050405020304" pitchFamily="18" charset="0"/>
                <a:cs typeface="Times New Roman" panose="02020603050405020304" pitchFamily="18" charset="0"/>
              </a:rPr>
              <a:t>The University of Oslo, 0450 Oslo, Norway, is working on </a:t>
            </a:r>
            <a:r>
              <a:rPr lang="en-US" i="0" dirty="0">
                <a:solidFill>
                  <a:srgbClr val="000000"/>
                </a:solidFill>
                <a:effectLst/>
                <a:latin typeface="Times New Roman" panose="02020603050405020304" pitchFamily="18" charset="0"/>
                <a:cs typeface="Times New Roman" panose="02020603050405020304" pitchFamily="18" charset="0"/>
              </a:rPr>
              <a:t>A Pilot Study of Implementing Diabetic Retinopathy Screening in the Oslo Region, Norway: Baseline Results. However, still, there are still many challenges that exist in diabetes retinopathy detection. </a:t>
            </a:r>
          </a:p>
          <a:p>
            <a:pPr marL="0" indent="0">
              <a:buNone/>
            </a:pPr>
            <a:endParaRPr lang="en-US" dirty="0"/>
          </a:p>
        </p:txBody>
      </p:sp>
    </p:spTree>
    <p:extLst>
      <p:ext uri="{BB962C8B-B14F-4D97-AF65-F5344CB8AC3E}">
        <p14:creationId xmlns:p14="http://schemas.microsoft.com/office/powerpoint/2010/main" val="2370965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4B08D-700C-899C-D417-EFAFF50D0CD4}"/>
              </a:ext>
            </a:extLst>
          </p:cNvPr>
          <p:cNvSpPr>
            <a:spLocks noGrp="1"/>
          </p:cNvSpPr>
          <p:nvPr>
            <p:ph type="title"/>
          </p:nvPr>
        </p:nvSpPr>
        <p:spPr/>
        <p:txBody>
          <a:bodyPr>
            <a:normAutofit fontScale="90000"/>
          </a:bodyPr>
          <a:lstStyle/>
          <a:p>
            <a:r>
              <a:rPr lang="en-US" sz="4000" b="1" i="0" dirty="0">
                <a:solidFill>
                  <a:srgbClr val="000000"/>
                </a:solidFill>
                <a:effectLst/>
                <a:latin typeface="Times New Roman" panose="02020603050405020304" pitchFamily="18" charset="0"/>
                <a:cs typeface="Times New Roman" panose="02020603050405020304" pitchFamily="18" charset="0"/>
              </a:rPr>
              <a:t>Proposed Idea: Diabetic Retinopathy Detection Architecture Ideas by Using Machine Learning</a:t>
            </a:r>
            <a:br>
              <a:rPr lang="en-US" b="1" i="0" dirty="0">
                <a:solidFill>
                  <a:srgbClr val="000000"/>
                </a:solidFill>
                <a:effectLst/>
                <a:latin typeface="Arial" panose="020B0604020202020204" pitchFamily="34" charset="0"/>
              </a:rPr>
            </a:br>
            <a:endParaRPr lang="en-US" dirty="0"/>
          </a:p>
        </p:txBody>
      </p:sp>
      <p:pic>
        <p:nvPicPr>
          <p:cNvPr id="5" name="Content Placeholder 4">
            <a:extLst>
              <a:ext uri="{FF2B5EF4-FFF2-40B4-BE49-F238E27FC236}">
                <a16:creationId xmlns:a16="http://schemas.microsoft.com/office/drawing/2014/main" id="{DAE3A72C-AE11-EB0E-914F-CDED849E3116}"/>
              </a:ext>
            </a:extLst>
          </p:cNvPr>
          <p:cNvPicPr>
            <a:picLocks noGrp="1" noChangeAspect="1"/>
          </p:cNvPicPr>
          <p:nvPr>
            <p:ph idx="1"/>
          </p:nvPr>
        </p:nvPicPr>
        <p:blipFill>
          <a:blip r:embed="rId2"/>
          <a:stretch>
            <a:fillRect/>
          </a:stretch>
        </p:blipFill>
        <p:spPr>
          <a:xfrm>
            <a:off x="1477107" y="1350498"/>
            <a:ext cx="8890781" cy="5142377"/>
          </a:xfrm>
        </p:spPr>
      </p:pic>
    </p:spTree>
    <p:extLst>
      <p:ext uri="{BB962C8B-B14F-4D97-AF65-F5344CB8AC3E}">
        <p14:creationId xmlns:p14="http://schemas.microsoft.com/office/powerpoint/2010/main" val="955231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E6847-1361-694C-2F58-A587D20F9770}"/>
              </a:ext>
            </a:extLst>
          </p:cNvPr>
          <p:cNvSpPr>
            <a:spLocks noGrp="1"/>
          </p:cNvSpPr>
          <p:nvPr>
            <p:ph type="title"/>
          </p:nvPr>
        </p:nvSpPr>
        <p:spPr/>
        <p:txBody>
          <a:bodyPr/>
          <a:lstStyle/>
          <a:p>
            <a:r>
              <a:rPr lang="en-US" dirty="0"/>
              <a:t>Objective </a:t>
            </a:r>
          </a:p>
        </p:txBody>
      </p:sp>
      <p:sp>
        <p:nvSpPr>
          <p:cNvPr id="3" name="Content Placeholder 2">
            <a:extLst>
              <a:ext uri="{FF2B5EF4-FFF2-40B4-BE49-F238E27FC236}">
                <a16:creationId xmlns:a16="http://schemas.microsoft.com/office/drawing/2014/main" id="{A3B04793-D9DA-D95C-627E-BFAA91AED67F}"/>
              </a:ext>
            </a:extLst>
          </p:cNvPr>
          <p:cNvSpPr>
            <a:spLocks noGrp="1"/>
          </p:cNvSpPr>
          <p:nvPr>
            <p:ph idx="1"/>
          </p:nvPr>
        </p:nvSpPr>
        <p:spPr/>
        <p:txBody>
          <a:bodyPr>
            <a:normAutofit fontScale="92500" lnSpcReduction="10000"/>
          </a:bodyPr>
          <a:lstStyle/>
          <a:p>
            <a:pPr marL="0" indent="0" algn="just" fontAlgn="base">
              <a:buNone/>
            </a:pPr>
            <a:r>
              <a:rPr lang="en-US" b="0" i="0" dirty="0">
                <a:solidFill>
                  <a:srgbClr val="000000"/>
                </a:solidFill>
                <a:effectLst/>
                <a:latin typeface="Times New Roman" panose="02020603050405020304" pitchFamily="18" charset="0"/>
                <a:cs typeface="Times New Roman" panose="02020603050405020304" pitchFamily="18" charset="0"/>
              </a:rPr>
              <a:t>The main task of the project is to develop a personalized approach for screening and monitoring the eye complications of diabetes mellitus. This approach would allow us to determine the personalized screening interval for each patient.</a:t>
            </a:r>
          </a:p>
          <a:p>
            <a:pPr marL="0" indent="0" algn="just" fontAlgn="base">
              <a:buNone/>
            </a:pPr>
            <a:r>
              <a:rPr lang="en-US" b="0" i="0" dirty="0">
                <a:solidFill>
                  <a:srgbClr val="000000"/>
                </a:solidFill>
                <a:effectLst/>
                <a:latin typeface="Times New Roman" panose="02020603050405020304" pitchFamily="18" charset="0"/>
                <a:cs typeface="Times New Roman" panose="02020603050405020304" pitchFamily="18" charset="0"/>
              </a:rPr>
              <a:t>The activities of the project will include ophthalmological examination of patients with diabetes, collection of data on the risk factors of DR, automated grading of DR with the use of artificial intelligence, application of machine learning methods for determination of the risk factors for DR, and the optimal screening interval and finally, evaluation of the cost-efficacy of the new DR monitoring program.</a:t>
            </a:r>
          </a:p>
          <a:p>
            <a:pPr marL="0" indent="0" algn="just" fontAlgn="base">
              <a:buNone/>
            </a:pPr>
            <a:r>
              <a:rPr lang="en-US" b="0" i="0" dirty="0">
                <a:solidFill>
                  <a:srgbClr val="000000"/>
                </a:solidFill>
                <a:effectLst/>
                <a:latin typeface="Times New Roman" panose="02020603050405020304" pitchFamily="18" charset="0"/>
                <a:cs typeface="Times New Roman" panose="02020603050405020304" pitchFamily="18" charset="0"/>
              </a:rPr>
              <a:t>Kristiania University College participates in diabetes research and wants to fund from NORA.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0474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8C857-A35C-814D-EFA9-228DFA5CFC62}"/>
              </a:ext>
            </a:extLst>
          </p:cNvPr>
          <p:cNvSpPr>
            <a:spLocks noGrp="1"/>
          </p:cNvSpPr>
          <p:nvPr>
            <p:ph type="title"/>
          </p:nvPr>
        </p:nvSpPr>
        <p:spPr/>
        <p:txBody>
          <a:bodyPr/>
          <a:lstStyle/>
          <a:p>
            <a:r>
              <a:rPr lang="en-US" dirty="0"/>
              <a:t>Technology and Programming</a:t>
            </a:r>
          </a:p>
        </p:txBody>
      </p:sp>
      <p:sp>
        <p:nvSpPr>
          <p:cNvPr id="3" name="Content Placeholder 2">
            <a:extLst>
              <a:ext uri="{FF2B5EF4-FFF2-40B4-BE49-F238E27FC236}">
                <a16:creationId xmlns:a16="http://schemas.microsoft.com/office/drawing/2014/main" id="{8F26ECE2-0392-F4C6-8141-6590CF5FC518}"/>
              </a:ext>
            </a:extLst>
          </p:cNvPr>
          <p:cNvSpPr>
            <a:spLocks noGrp="1"/>
          </p:cNvSpPr>
          <p:nvPr>
            <p:ph idx="1"/>
          </p:nvPr>
        </p:nvSpPr>
        <p:spPr/>
        <p:txBody>
          <a:bodyPr/>
          <a:lstStyle/>
          <a:p>
            <a:r>
              <a:rPr lang="en-US" b="0" i="0" dirty="0">
                <a:solidFill>
                  <a:srgbClr val="000000"/>
                </a:solidFill>
                <a:effectLst/>
                <a:latin typeface="Helvetica" panose="020B0604020202020204" pitchFamily="34" charset="0"/>
              </a:rPr>
              <a:t>To establish a personal medicine and telemedicine system for research and screening in diabetic retinopathy using AI artificial intelligence.</a:t>
            </a:r>
          </a:p>
          <a:p>
            <a:r>
              <a:rPr lang="en-US" dirty="0">
                <a:solidFill>
                  <a:srgbClr val="000000"/>
                </a:solidFill>
                <a:latin typeface="Helvetica" panose="020B0604020202020204" pitchFamily="34" charset="0"/>
              </a:rPr>
              <a:t>Need Programming skills such as Python, JAVA, and C++</a:t>
            </a:r>
            <a:endParaRPr lang="en-US" dirty="0"/>
          </a:p>
        </p:txBody>
      </p:sp>
    </p:spTree>
    <p:extLst>
      <p:ext uri="{BB962C8B-B14F-4D97-AF65-F5344CB8AC3E}">
        <p14:creationId xmlns:p14="http://schemas.microsoft.com/office/powerpoint/2010/main" val="1270983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A872C-EFE4-066A-F90A-00C9EDEA3A13}"/>
              </a:ext>
            </a:extLst>
          </p:cNvPr>
          <p:cNvSpPr>
            <a:spLocks noGrp="1"/>
          </p:cNvSpPr>
          <p:nvPr>
            <p:ph type="title"/>
          </p:nvPr>
        </p:nvSpPr>
        <p:spPr/>
        <p:txBody>
          <a:bodyPr/>
          <a:lstStyle/>
          <a:p>
            <a:r>
              <a:rPr lang="en-US" dirty="0"/>
              <a:t>Funding</a:t>
            </a:r>
          </a:p>
        </p:txBody>
      </p:sp>
      <p:sp>
        <p:nvSpPr>
          <p:cNvPr id="3" name="Content Placeholder 2">
            <a:extLst>
              <a:ext uri="{FF2B5EF4-FFF2-40B4-BE49-F238E27FC236}">
                <a16:creationId xmlns:a16="http://schemas.microsoft.com/office/drawing/2014/main" id="{2FB2C6AF-5B4E-E494-9609-40E107B02104}"/>
              </a:ext>
            </a:extLst>
          </p:cNvPr>
          <p:cNvSpPr>
            <a:spLocks noGrp="1"/>
          </p:cNvSpPr>
          <p:nvPr>
            <p:ph idx="1"/>
          </p:nvPr>
        </p:nvSpPr>
        <p:spPr/>
        <p:txBody>
          <a:bodyPr/>
          <a:lstStyle/>
          <a:p>
            <a:r>
              <a:rPr lang="en-US" dirty="0"/>
              <a:t> The Norwegian Artificial Intelligence Research Consortium (NORA) supports AI healthcare projects. Whereas Kristiania University College is a member of NORA. So, bachelor of AI and data science students can create this idea and hopefully apply for funding at NORA for completion. </a:t>
            </a:r>
          </a:p>
        </p:txBody>
      </p:sp>
    </p:spTree>
    <p:extLst>
      <p:ext uri="{BB962C8B-B14F-4D97-AF65-F5344CB8AC3E}">
        <p14:creationId xmlns:p14="http://schemas.microsoft.com/office/powerpoint/2010/main" val="8582350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431</Words>
  <Application>Microsoft Office PowerPoint</Application>
  <PresentationFormat>Widescreen</PresentationFormat>
  <Paragraphs>15</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Helvetica</vt:lpstr>
      <vt:lpstr>Times New Roman</vt:lpstr>
      <vt:lpstr>Office Theme</vt:lpstr>
      <vt:lpstr>Diabetic Retinopathy Screening Ideas by Using Machine Learning </vt:lpstr>
      <vt:lpstr>PowerPoint Presentation</vt:lpstr>
      <vt:lpstr>Current Research Progress in Norway</vt:lpstr>
      <vt:lpstr>Proposed Idea: Diabetic Retinopathy Detection Architecture Ideas by Using Machine Learning </vt:lpstr>
      <vt:lpstr>Objective </vt:lpstr>
      <vt:lpstr>Technology and Programming</vt:lpstr>
      <vt:lpstr>Funding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Abdullah Lakhan</dc:creator>
  <cp:lastModifiedBy>Abdullah Lakhan</cp:lastModifiedBy>
  <cp:revision>22</cp:revision>
  <dcterms:created xsi:type="dcterms:W3CDTF">2023-12-05T13:59:23Z</dcterms:created>
  <dcterms:modified xsi:type="dcterms:W3CDTF">2023-12-05T14:22:56Z</dcterms:modified>
</cp:coreProperties>
</file>