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78" r:id="rId4"/>
    <p:sldId id="297" r:id="rId5"/>
    <p:sldId id="298" r:id="rId6"/>
    <p:sldId id="299" r:id="rId7"/>
    <p:sldId id="300" r:id="rId8"/>
    <p:sldId id="302" r:id="rId9"/>
    <p:sldId id="301" r:id="rId10"/>
    <p:sldId id="305" r:id="rId11"/>
    <p:sldId id="306" r:id="rId12"/>
    <p:sldId id="307" r:id="rId13"/>
    <p:sldId id="308" r:id="rId14"/>
    <p:sldId id="309" r:id="rId15"/>
    <p:sldId id="303" r:id="rId16"/>
    <p:sldId id="304" r:id="rId17"/>
  </p:sldIdLst>
  <p:sldSz cx="9144000" cy="5143500" type="screen16x9"/>
  <p:notesSz cx="6858000" cy="9144000"/>
  <p:embeddedFontLst>
    <p:embeddedFont>
      <p:font typeface="Barlow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7" autoAdjust="0"/>
    <p:restoredTop sz="94660"/>
  </p:normalViewPr>
  <p:slideViewPr>
    <p:cSldViewPr>
      <p:cViewPr>
        <p:scale>
          <a:sx n="80" d="100"/>
          <a:sy n="80" d="100"/>
        </p:scale>
        <p:origin x="-1422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6664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3cc12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3cc12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4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Calibri" pitchFamily="34" charset="0"/>
                <a:cs typeface="Calibri" pitchFamily="34" charset="0"/>
              </a:rPr>
              <a:t>Data Structures and Algorithm</a:t>
            </a:r>
            <a:br>
              <a:rPr lang="en" sz="3200" dirty="0" smtClean="0">
                <a:latin typeface="Calibri" pitchFamily="34" charset="0"/>
                <a:cs typeface="Calibri" pitchFamily="34" charset="0"/>
              </a:rPr>
            </a:br>
            <a:r>
              <a:rPr lang="en" sz="3200" dirty="0" smtClean="0">
                <a:latin typeface="Calibri" pitchFamily="34" charset="0"/>
                <a:cs typeface="Calibri" pitchFamily="34" charset="0"/>
              </a:rPr>
              <a:t>Chapter 07</a:t>
            </a:r>
            <a:endParaRPr sz="3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 perfect binary tree is a type of binary tree in which every internal node has exactly two child nodes and all the leaf nodes are at the same level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A perfect binary tree of height h is a binary tree where</a:t>
            </a:r>
          </a:p>
          <a:p>
            <a:pPr lvl="1"/>
            <a:r>
              <a:rPr lang="en-US" sz="1400" dirty="0"/>
              <a:t>All leaf nodes have the same depth h</a:t>
            </a:r>
          </a:p>
          <a:p>
            <a:pPr lvl="1"/>
            <a:r>
              <a:rPr lang="en-US" sz="1400" dirty="0"/>
              <a:t>All other nodes are full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3074" name="Picture 2" descr="Perfect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09750"/>
            <a:ext cx="28448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erfect_binary_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611333" y="2649681"/>
            <a:ext cx="3646467" cy="149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9322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09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lete_binary_tree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23" y="3522923"/>
            <a:ext cx="2893177" cy="162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sz="1400" dirty="0"/>
              <a:t>A complete binary tree is just like a full binary tree, but with two major differences</a:t>
            </a:r>
          </a:p>
          <a:p>
            <a:endParaRPr lang="en-US" sz="1400" dirty="0"/>
          </a:p>
          <a:p>
            <a:r>
              <a:rPr lang="en-US" sz="1400" dirty="0"/>
              <a:t>Every level must be completely filled</a:t>
            </a:r>
          </a:p>
          <a:p>
            <a:r>
              <a:rPr lang="en-US" sz="1400" dirty="0"/>
              <a:t>All the leaf elements must lean towards the left.</a:t>
            </a:r>
          </a:p>
          <a:p>
            <a:r>
              <a:rPr lang="en-US" sz="1400" dirty="0"/>
              <a:t>The last leaf element might not have a right sibling i.e</a:t>
            </a:r>
            <a:r>
              <a:rPr lang="en-US" sz="1400" dirty="0" smtClean="0"/>
              <a:t>.</a:t>
            </a:r>
          </a:p>
          <a:p>
            <a:pPr marL="6350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/>
              <a:t>a complete binary tree doesn't have to be a full binary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4098" name="Picture 2" descr="Complete Binary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52550"/>
            <a:ext cx="2290948" cy="21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3409950"/>
            <a:ext cx="51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complete binary tree filled at each depth from left to right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3459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or Pathological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 degenerate or pathological tree is the tree having a single child either left or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5124" name="Picture 4" descr="Degenerate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14550"/>
            <a:ext cx="173736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Skewed 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 skewed binary tree is a </a:t>
            </a:r>
            <a:r>
              <a:rPr lang="en-US" sz="1400" dirty="0" smtClean="0"/>
              <a:t>pathological/degenerate </a:t>
            </a:r>
            <a:r>
              <a:rPr lang="en-US" sz="1400" dirty="0"/>
              <a:t>tree in which the tree is either dominated by the left nodes or the right nodes. Thus, there are two types of skewed binary tree: left-skewed binary tree and right-skewed binary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6146" name="Picture 2" descr="Skewed Binary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69" y="2334291"/>
            <a:ext cx="4191000" cy="27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17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It is a type of binary tree in which the difference between the height of the left and the right </a:t>
            </a:r>
            <a:r>
              <a:rPr lang="en-US" sz="1400" dirty="0" err="1"/>
              <a:t>subtree</a:t>
            </a:r>
            <a:r>
              <a:rPr lang="en-US" sz="1400" dirty="0"/>
              <a:t> for each node is either 0 or 1.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66836"/>
            <a:ext cx="4238625" cy="28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9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04950"/>
            <a:ext cx="7085700" cy="2938500"/>
          </a:xfrm>
        </p:spPr>
        <p:txBody>
          <a:bodyPr/>
          <a:lstStyle/>
          <a:p>
            <a:r>
              <a:rPr lang="en-US" sz="1400" dirty="0"/>
              <a:t>Recall that with linked lists and arrays, some operations would run in </a:t>
            </a:r>
            <a:r>
              <a:rPr lang="en-US" sz="1400" b="1" dirty="0" smtClean="0"/>
              <a:t>O(n</a:t>
            </a:r>
            <a:r>
              <a:rPr lang="en-US" sz="1400" b="1" dirty="0"/>
              <a:t>)</a:t>
            </a:r>
            <a:r>
              <a:rPr lang="en-US" sz="1400" dirty="0"/>
              <a:t> time</a:t>
            </a:r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dirty="0"/>
              <a:t>run times of operations on binary trees, we will see, depends on the height of the tree</a:t>
            </a:r>
          </a:p>
          <a:p>
            <a:endParaRPr lang="en-US" sz="1400" dirty="0"/>
          </a:p>
          <a:p>
            <a:pPr marL="63500" indent="0">
              <a:buNone/>
            </a:pPr>
            <a:r>
              <a:rPr lang="en-US" sz="1400" dirty="0" smtClean="0"/>
              <a:t>We </a:t>
            </a:r>
            <a:r>
              <a:rPr lang="en-US" sz="1400" dirty="0"/>
              <a:t>will see that:</a:t>
            </a:r>
          </a:p>
          <a:p>
            <a:pPr lvl="1"/>
            <a:r>
              <a:rPr lang="en-US" sz="1400" dirty="0"/>
              <a:t>The worst is clearly </a:t>
            </a:r>
            <a:r>
              <a:rPr lang="en-US" sz="1400" b="1" dirty="0"/>
              <a:t>O(n</a:t>
            </a:r>
            <a:r>
              <a:rPr lang="en-US" sz="1400" b="1" dirty="0"/>
              <a:t>)</a:t>
            </a:r>
          </a:p>
          <a:p>
            <a:pPr lvl="1"/>
            <a:r>
              <a:rPr lang="en-US" sz="1400" dirty="0"/>
              <a:t>Under average conditions, the height is</a:t>
            </a:r>
          </a:p>
          <a:p>
            <a:pPr lvl="1"/>
            <a:r>
              <a:rPr lang="en-US" sz="1400" dirty="0"/>
              <a:t>The best case is </a:t>
            </a:r>
            <a:r>
              <a:rPr lang="en-US" sz="1400" b="1" dirty="0"/>
              <a:t>O(</a:t>
            </a:r>
            <a:r>
              <a:rPr lang="en-US" sz="1400" b="1" dirty="0" err="1"/>
              <a:t>ln</a:t>
            </a:r>
            <a:r>
              <a:rPr lang="en-US" sz="1400" b="1" dirty="0"/>
              <a:t>(n</a:t>
            </a:r>
            <a:r>
              <a:rPr lang="en-US" sz="1400" b="1" dirty="0"/>
              <a:t>))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29123"/>
              </p:ext>
            </p:extLst>
          </p:nvPr>
        </p:nvGraphicFramePr>
        <p:xfrm>
          <a:off x="5638800" y="34099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431613" imgH="241195" progId="Equation.3">
                  <p:embed/>
                </p:oleObj>
              </mc:Choice>
              <mc:Fallback>
                <p:oleObj name="Equation" r:id="rId3" imgW="431613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4099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54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If we can achieve and maintain a height </a:t>
            </a:r>
            <a:r>
              <a:rPr lang="en-US" sz="1400" b="1" dirty="0" smtClean="0"/>
              <a:t>O(</a:t>
            </a:r>
            <a:r>
              <a:rPr lang="en-US" sz="1400" b="1" dirty="0" err="1" smtClean="0"/>
              <a:t>lg</a:t>
            </a:r>
            <a:r>
              <a:rPr lang="en-US" sz="1400" b="1" dirty="0" smtClean="0"/>
              <a:t>(n</a:t>
            </a:r>
            <a:r>
              <a:rPr lang="en-US" sz="1400" b="1" dirty="0"/>
              <a:t>)), </a:t>
            </a:r>
            <a:r>
              <a:rPr lang="en-US" sz="1400" dirty="0"/>
              <a:t>we will see that many operations can run in Q(</a:t>
            </a:r>
            <a:r>
              <a:rPr lang="en-US" sz="1400" dirty="0" err="1"/>
              <a:t>lg</a:t>
            </a:r>
            <a:r>
              <a:rPr lang="en-US" sz="1400" dirty="0"/>
              <a:t>(n)) we </a:t>
            </a:r>
          </a:p>
          <a:p>
            <a:r>
              <a:rPr lang="en-US" sz="1400" dirty="0"/>
              <a:t>	Logarithmic time is not significantly worse than constant time:</a:t>
            </a:r>
          </a:p>
          <a:p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                                   </a:t>
            </a:r>
            <a:r>
              <a:rPr lang="en-US" sz="1400" dirty="0" err="1"/>
              <a:t>lg</a:t>
            </a:r>
            <a:r>
              <a:rPr lang="en-US" sz="1400" dirty="0"/>
              <a:t>( 1000 ) ≈ 10	</a:t>
            </a:r>
            <a:r>
              <a:rPr lang="en-US" sz="1400" dirty="0" err="1" smtClean="0"/>
              <a:t>kB</a:t>
            </a:r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                   </a:t>
            </a:r>
            <a:r>
              <a:rPr lang="en-US" sz="1400" dirty="0" err="1"/>
              <a:t>lg</a:t>
            </a:r>
            <a:r>
              <a:rPr lang="en-US" sz="1400" dirty="0"/>
              <a:t>( 1 000 000 ) ≈ 20	</a:t>
            </a:r>
            <a:r>
              <a:rPr lang="en-US" sz="1400" dirty="0" smtClean="0"/>
              <a:t>MB</a:t>
            </a:r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lg</a:t>
            </a:r>
            <a:r>
              <a:rPr lang="en-US" sz="1400" dirty="0"/>
              <a:t>( 1 000 000 000 ) ≈ 30	</a:t>
            </a:r>
            <a:r>
              <a:rPr lang="en-US" sz="1400" dirty="0" smtClean="0"/>
              <a:t>GB</a:t>
            </a:r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lg</a:t>
            </a:r>
            <a:r>
              <a:rPr lang="en-US" sz="1400" dirty="0"/>
              <a:t>( 1 000 000 000 000 ) ≈ 40	</a:t>
            </a:r>
            <a:r>
              <a:rPr lang="en-US" sz="1400" dirty="0" smtClean="0"/>
              <a:t>TB</a:t>
            </a:r>
            <a:endParaRPr lang="en-US" sz="1400" dirty="0"/>
          </a:p>
          <a:p>
            <a:pPr marL="63500" indent="0">
              <a:buNone/>
            </a:pPr>
            <a:r>
              <a:rPr lang="en-US" sz="1400" dirty="0"/>
              <a:t>                          </a:t>
            </a:r>
            <a:r>
              <a:rPr lang="en-US" sz="1400" dirty="0" err="1"/>
              <a:t>lg</a:t>
            </a:r>
            <a:r>
              <a:rPr lang="en-US" sz="1400" dirty="0"/>
              <a:t>( 1000n ) ≈ 10 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278" y="2468656"/>
            <a:ext cx="2862263" cy="269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87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Calibri" pitchFamily="34" charset="0"/>
                <a:cs typeface="Calibri" pitchFamily="34" charset="0"/>
              </a:rPr>
              <a:t>Trees – Binary Tree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1800" y="2604625"/>
            <a:ext cx="5016500" cy="451800"/>
          </a:xfrm>
        </p:spPr>
        <p:txBody>
          <a:bodyPr/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1366652" y="402252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Parent 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6930" y="477857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7355" y="2892332"/>
            <a:ext cx="162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Successor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7900" y="352999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Children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9230" y="211454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Degree of 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1730" y="162178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Siblings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272563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Leaf 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210292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Internal node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3837329" cy="38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01000" y="36697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ath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0" y="15826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Depth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323621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0173" y="404109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Ancestor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455295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Descendant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7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123950"/>
            <a:ext cx="7085700" cy="3280009"/>
          </a:xfrm>
        </p:spPr>
        <p:txBody>
          <a:bodyPr/>
          <a:lstStyle/>
          <a:p>
            <a:r>
              <a:rPr lang="en-US" sz="1400" dirty="0" smtClean="0">
                <a:latin typeface="Barlow" charset="0"/>
              </a:rPr>
              <a:t>A binary </a:t>
            </a:r>
            <a:r>
              <a:rPr lang="en-US" sz="1400" dirty="0">
                <a:latin typeface="Barlow" charset="0"/>
              </a:rPr>
              <a:t>tree is a tree data structure in which each node has at most two </a:t>
            </a:r>
            <a:r>
              <a:rPr lang="en-US" sz="1400" dirty="0" smtClean="0">
                <a:latin typeface="Barlow" charset="0"/>
              </a:rPr>
              <a:t>children.</a:t>
            </a:r>
          </a:p>
          <a:p>
            <a:r>
              <a:rPr lang="en-US" sz="1400" dirty="0">
                <a:latin typeface="Barlow" charset="0"/>
              </a:rPr>
              <a:t>The arbitrary number of children in general trees is often unnecessary—many real-life trees are restricted to two branches</a:t>
            </a:r>
          </a:p>
          <a:p>
            <a:pPr lvl="2"/>
            <a:r>
              <a:rPr lang="en-US" sz="1400" dirty="0">
                <a:latin typeface="Barlow" charset="0"/>
              </a:rPr>
              <a:t>Expression trees using binary operators</a:t>
            </a:r>
          </a:p>
          <a:p>
            <a:pPr lvl="2"/>
            <a:r>
              <a:rPr lang="en-US" sz="1400" dirty="0">
                <a:latin typeface="Barlow" charset="0"/>
              </a:rPr>
              <a:t>An ancestral tree of an individual, parents, grandparents, etc.</a:t>
            </a:r>
          </a:p>
          <a:p>
            <a:pPr lvl="2"/>
            <a:r>
              <a:rPr lang="en-US" sz="1400" dirty="0">
                <a:latin typeface="Barlow" charset="0"/>
              </a:rPr>
              <a:t>Phylogenetic trees</a:t>
            </a:r>
          </a:p>
          <a:p>
            <a:pPr lvl="2"/>
            <a:r>
              <a:rPr lang="en-US" sz="1400" dirty="0">
                <a:latin typeface="Barlow" charset="0"/>
              </a:rPr>
              <a:t>Lossless encoding algorithms</a:t>
            </a:r>
          </a:p>
          <a:p>
            <a:r>
              <a:rPr lang="en-US" sz="1400" dirty="0"/>
              <a:t>A binary tree is a tree data structure in which each parent node can have at most two children. Each node of a binary tree consists of three items:</a:t>
            </a:r>
          </a:p>
          <a:p>
            <a:pPr lvl="2"/>
            <a:r>
              <a:rPr lang="en-US" sz="1400" dirty="0"/>
              <a:t>data item</a:t>
            </a:r>
          </a:p>
          <a:p>
            <a:pPr lvl="2"/>
            <a:r>
              <a:rPr lang="en-US" sz="1400" dirty="0"/>
              <a:t>address of left child</a:t>
            </a:r>
          </a:p>
          <a:p>
            <a:pPr lvl="2"/>
            <a:r>
              <a:rPr lang="en-US" sz="1400" dirty="0"/>
              <a:t>address of right child</a:t>
            </a:r>
          </a:p>
          <a:p>
            <a:r>
              <a:rPr lang="en-US" sz="1400" dirty="0"/>
              <a:t>A binary tree is a hierarchical data structure in which each node has at most two children generally referred as left child and right child.</a:t>
            </a:r>
          </a:p>
          <a:p>
            <a:pPr lvl="2"/>
            <a:r>
              <a:rPr lang="en-US" sz="1400" dirty="0" smtClean="0"/>
              <a:t>Pointer </a:t>
            </a:r>
            <a:r>
              <a:rPr lang="en-US" sz="1400" dirty="0"/>
              <a:t>to left </a:t>
            </a:r>
            <a:r>
              <a:rPr lang="en-US" sz="1400" dirty="0" err="1"/>
              <a:t>subtree</a:t>
            </a:r>
            <a:endParaRPr lang="en-US" sz="1400" dirty="0"/>
          </a:p>
          <a:p>
            <a:pPr lvl="2"/>
            <a:r>
              <a:rPr lang="en-US" sz="1400" dirty="0"/>
              <a:t>Pointer to right </a:t>
            </a:r>
            <a:r>
              <a:rPr lang="en-US" sz="1400" dirty="0" err="1"/>
              <a:t>subtree</a:t>
            </a:r>
            <a:endParaRPr lang="en-US" sz="1400" dirty="0"/>
          </a:p>
          <a:p>
            <a:pPr lvl="2"/>
            <a:r>
              <a:rPr lang="en-US" sz="1400" dirty="0"/>
              <a:t>Data element</a:t>
            </a: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0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 binary tree is a restriction where each node has exactly two children:</a:t>
            </a:r>
          </a:p>
          <a:p>
            <a:pPr lvl="1"/>
            <a:r>
              <a:rPr lang="en-US" sz="1400" dirty="0"/>
              <a:t>Each child is either empty or </a:t>
            </a:r>
            <a:r>
              <a:rPr lang="en-US" sz="1400" dirty="0" smtClean="0"/>
              <a:t>another binary </a:t>
            </a:r>
            <a:r>
              <a:rPr lang="en-US" sz="1400" dirty="0"/>
              <a:t>tree</a:t>
            </a:r>
          </a:p>
          <a:p>
            <a:pPr lvl="1"/>
            <a:r>
              <a:rPr lang="en-US" sz="1400" dirty="0"/>
              <a:t>This restriction allows us to label </a:t>
            </a:r>
            <a:r>
              <a:rPr lang="en-US" sz="1400" dirty="0" smtClean="0"/>
              <a:t>the children </a:t>
            </a:r>
            <a:r>
              <a:rPr lang="en-US" sz="1400" dirty="0"/>
              <a:t>as left and right </a:t>
            </a:r>
            <a:r>
              <a:rPr lang="en-US" sz="1400" dirty="0" err="1"/>
              <a:t>subtrees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5" name="Picture 4" descr="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inary Tre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16275" r="6613" b="15168"/>
          <a:stretch/>
        </p:blipFill>
        <p:spPr bwMode="auto">
          <a:xfrm>
            <a:off x="1295400" y="2266951"/>
            <a:ext cx="5238038" cy="18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3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dwharder\Desktop\b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80" y="2876550"/>
            <a:ext cx="2894920" cy="223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We will also refer to the two sub-trees as</a:t>
            </a:r>
          </a:p>
          <a:p>
            <a:pPr lvl="1"/>
            <a:r>
              <a:rPr lang="en-US" sz="1400" dirty="0"/>
              <a:t>The left-hand sub-tree, </a:t>
            </a:r>
            <a:endParaRPr lang="en-US" sz="1400" dirty="0" smtClean="0"/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right-hand </a:t>
            </a:r>
            <a:r>
              <a:rPr lang="en-US" sz="1400" dirty="0" smtClean="0"/>
              <a:t>sub-tree</a:t>
            </a:r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sz="1400" dirty="0"/>
          </a:p>
          <a:p>
            <a:pPr lvl="1"/>
            <a:endParaRPr lang="en-US" sz="1400" dirty="0"/>
          </a:p>
          <a:p>
            <a:r>
              <a:rPr lang="en-US" altLang="en-US" sz="1400" dirty="0">
                <a:latin typeface="Barlow" charset="0"/>
                <a:cs typeface="Arial" charset="0"/>
              </a:rPr>
              <a:t>Sample variations on binary trees with five nodes: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5" name="Picture 4" descr="Graph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76350"/>
            <a:ext cx="2776537" cy="132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57825" y="1657350"/>
            <a:ext cx="1704975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7210425" y="1657350"/>
            <a:ext cx="1704975" cy="10668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90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node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 full node is a node where both the left and right sub-trees are non-empty trees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5" name="Picture 5" descr="x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621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81200" y="383610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         </a:t>
            </a:r>
            <a:r>
              <a:rPr lang="en-US" altLang="en-US" dirty="0" smtClean="0">
                <a:latin typeface="Barlow" charset="0"/>
                <a:cs typeface="Arial" charset="0"/>
              </a:rPr>
              <a:t>Full </a:t>
            </a:r>
            <a:r>
              <a:rPr lang="en-US" altLang="en-US" dirty="0">
                <a:latin typeface="Barlow" charset="0"/>
                <a:cs typeface="Arial" charset="0"/>
              </a:rPr>
              <a:t>nodes            </a:t>
            </a:r>
            <a:endParaRPr lang="en-US" altLang="en-US" dirty="0" smtClean="0">
              <a:latin typeface="Barlow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solidFill>
                  <a:schemeClr val="hlink"/>
                </a:solidFill>
                <a:latin typeface="Barlow" charset="0"/>
                <a:cs typeface="Arial" charset="0"/>
              </a:rPr>
              <a:t> </a:t>
            </a:r>
            <a:r>
              <a:rPr lang="en-US" altLang="en-US" dirty="0" smtClean="0">
                <a:solidFill>
                  <a:schemeClr val="hlink"/>
                </a:solidFill>
                <a:latin typeface="Barlow" charset="0"/>
                <a:cs typeface="Arial" charset="0"/>
              </a:rPr>
              <a:t>        Neither            </a:t>
            </a:r>
          </a:p>
          <a:p>
            <a:pPr lvl="1">
              <a:buFontTx/>
              <a:buNone/>
            </a:pPr>
            <a:r>
              <a:rPr lang="en-US" altLang="en-US" dirty="0" smtClean="0">
                <a:solidFill>
                  <a:srgbClr val="008000"/>
                </a:solidFill>
                <a:latin typeface="Barlow" charset="0"/>
                <a:cs typeface="Arial" charset="0"/>
              </a:rPr>
              <a:t>         Leaf </a:t>
            </a:r>
            <a:r>
              <a:rPr lang="en-US" altLang="en-US" dirty="0">
                <a:solidFill>
                  <a:srgbClr val="008000"/>
                </a:solidFill>
                <a:latin typeface="Barlow" charset="0"/>
                <a:cs typeface="Arial" charset="0"/>
              </a:rPr>
              <a:t>nodes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72757" y="4097255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372757" y="4362491"/>
            <a:ext cx="215900" cy="2159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72757" y="4646921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283360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node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349140"/>
            <a:ext cx="7085700" cy="3508609"/>
          </a:xfrm>
        </p:spPr>
        <p:txBody>
          <a:bodyPr/>
          <a:lstStyle/>
          <a:p>
            <a:r>
              <a:rPr lang="en-US" sz="1400" dirty="0"/>
              <a:t>A full binary tree is where each node is</a:t>
            </a:r>
            <a:r>
              <a:rPr lang="en-US" sz="1400" dirty="0" smtClean="0"/>
              <a:t>:</a:t>
            </a:r>
          </a:p>
          <a:p>
            <a:pPr lvl="2"/>
            <a:r>
              <a:rPr lang="en-US" sz="1400" dirty="0"/>
              <a:t>A full node, or</a:t>
            </a:r>
          </a:p>
          <a:p>
            <a:pPr lvl="2"/>
            <a:r>
              <a:rPr lang="en-US" sz="1400" dirty="0"/>
              <a:t>A leaf </a:t>
            </a:r>
            <a:r>
              <a:rPr lang="en-US" sz="1400" dirty="0" smtClean="0"/>
              <a:t>node</a:t>
            </a:r>
          </a:p>
          <a:p>
            <a:r>
              <a:rPr lang="en-US" sz="1400" dirty="0"/>
              <a:t>These have applications in</a:t>
            </a:r>
          </a:p>
          <a:p>
            <a:pPr lvl="2"/>
            <a:r>
              <a:rPr lang="en-US" sz="1400" dirty="0"/>
              <a:t>Expression trees</a:t>
            </a:r>
          </a:p>
          <a:p>
            <a:pPr lvl="2"/>
            <a:r>
              <a:rPr lang="en-US" sz="1400" dirty="0"/>
              <a:t>Huffman encoding</a:t>
            </a:r>
          </a:p>
          <a:p>
            <a:endParaRPr lang="en-US" sz="1400" dirty="0" smtClean="0"/>
          </a:p>
          <a:p>
            <a:pPr lvl="2"/>
            <a:endParaRPr lang="en-GB" sz="1400" dirty="0" smtClean="0"/>
          </a:p>
          <a:p>
            <a:pPr lvl="2"/>
            <a:endParaRPr lang="en-GB" sz="1400" dirty="0"/>
          </a:p>
          <a:p>
            <a:pPr lvl="2"/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5" name="Picture 7" descr="x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79750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57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</a:t>
            </a:r>
            <a:r>
              <a:rPr lang="en-US" dirty="0"/>
              <a:t>node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An empty node or a null sub-tree  is any location where a new leaf node could be appended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5" name="Picture 5" descr="x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8456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64665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59666</TotalTime>
  <Words>645</Words>
  <Application>Microsoft Office PowerPoint</Application>
  <PresentationFormat>On-screen Show (16:9)</PresentationFormat>
  <Paragraphs>117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Barlow</vt:lpstr>
      <vt:lpstr>Calibri</vt:lpstr>
      <vt:lpstr>Basset template</vt:lpstr>
      <vt:lpstr>Equation</vt:lpstr>
      <vt:lpstr>Data Structures and Algorithm Chapter 07</vt:lpstr>
      <vt:lpstr>Trees – Binary Tree</vt:lpstr>
      <vt:lpstr>Trees</vt:lpstr>
      <vt:lpstr>Binary Tree</vt:lpstr>
      <vt:lpstr>Binary Tree</vt:lpstr>
      <vt:lpstr>Binary Tree</vt:lpstr>
      <vt:lpstr>Full node </vt:lpstr>
      <vt:lpstr>Full node </vt:lpstr>
      <vt:lpstr>Empty node </vt:lpstr>
      <vt:lpstr>Perfect Binary Tree</vt:lpstr>
      <vt:lpstr>Complete Binary Tree</vt:lpstr>
      <vt:lpstr>Degenerate or Pathological Tree</vt:lpstr>
      <vt:lpstr>Skewed Binary Tree</vt:lpstr>
      <vt:lpstr>Balanced Binary Tree</vt:lpstr>
      <vt:lpstr>Run Times</vt:lpstr>
      <vt:lpstr>Run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Hp</dc:creator>
  <cp:lastModifiedBy>Windows User</cp:lastModifiedBy>
  <cp:revision>588</cp:revision>
  <dcterms:modified xsi:type="dcterms:W3CDTF">2021-06-28T16:52:38Z</dcterms:modified>
</cp:coreProperties>
</file>