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3"/>
    <p:sldId id="344" r:id="rId4"/>
    <p:sldId id="345" r:id="rId5"/>
    <p:sldId id="346" r:id="rId6"/>
    <p:sldId id="347" r:id="rId7"/>
    <p:sldId id="348" r:id="rId8"/>
    <p:sldId id="349" r:id="rId9"/>
    <p:sldId id="363" r:id="rId10"/>
    <p:sldId id="360" r:id="rId11"/>
    <p:sldId id="361" r:id="rId12"/>
    <p:sldId id="362" r:id="rId13"/>
    <p:sldId id="364" r:id="rId14"/>
    <p:sldId id="350" r:id="rId15"/>
    <p:sldId id="351" r:id="rId16"/>
    <p:sldId id="365" r:id="rId17"/>
    <p:sldId id="366" r:id="rId18"/>
    <p:sldId id="352" r:id="rId19"/>
    <p:sldId id="367" r:id="rId20"/>
    <p:sldId id="368" r:id="rId21"/>
    <p:sldId id="353" r:id="rId22"/>
    <p:sldId id="354" r:id="rId23"/>
    <p:sldId id="369" r:id="rId24"/>
    <p:sldId id="370" r:id="rId25"/>
    <p:sldId id="355" r:id="rId26"/>
    <p:sldId id="356" r:id="rId27"/>
    <p:sldId id="358" r:id="rId28"/>
    <p:sldId id="359" r:id="rId29"/>
    <p:sldId id="371" r:id="rId30"/>
    <p:sldId id="372" r:id="rId31"/>
    <p:sldId id="373" r:id="rId32"/>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p:restoredTop sz="94623"/>
  </p:normalViewPr>
  <p:slideViewPr>
    <p:cSldViewPr showGuides="1">
      <p:cViewPr varScale="1">
        <p:scale>
          <a:sx n="68" d="100"/>
          <a:sy n="68" d="100"/>
        </p:scale>
        <p:origin x="1440" y="60"/>
      </p:cViewPr>
      <p:guideLst>
        <p:guide orient="horz" pos="2160"/>
        <p:guide pos="2880"/>
      </p:guideLst>
    </p:cSldViewPr>
  </p:slideViewPr>
  <p:outlineViewPr>
    <p:cViewPr>
      <p:scale>
        <a:sx n="33" d="100"/>
        <a:sy n="33" d="100"/>
      </p:scale>
      <p:origin x="42" y="406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40C37B8-3144-44EC-B5D4-9B5D0D271D70}" type="datetimeFigureOut">
              <a:rPr kumimoji="0" lang="en-US" sz="1200" b="0" i="0" u="none" strike="noStrike" kern="1200" cap="none" spc="0" normalizeH="0" baseline="0" noProof="0">
                <a:ln>
                  <a:noFill/>
                </a:ln>
                <a:solidFill>
                  <a:schemeClr val="tx1"/>
                </a:solidFill>
                <a:effectLst/>
                <a:uLnTx/>
                <a:uFillTx/>
                <a:latin typeface="+mn-lt"/>
                <a:ea typeface="+mn-ea"/>
                <a:cs typeface="+mn-cs"/>
              </a:rPr>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
            <a:pPr lvl="0" algn="r" eaLnBrk="1" hangingPunct="1"/>
            <a:fld id="{9A0DB2DC-4C9A-4742-B13C-FB6460FD3503}" type="slidenum">
              <a:rPr lang="en-US" altLang="en-US" sz="1200" dirty="0">
                <a:latin typeface="Calibri" panose="020F0502020204030204" pitchFamily="34" charset="0"/>
              </a:rPr>
            </a:fld>
            <a:endParaRPr lang="en-US" alt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lIns="45720" tIns="0" rIns="45720" bIns="0" anchor="b">
            <a:scene3d>
              <a:camera prst="orthographicFront"/>
              <a:lightRig rig="soft" dir="t">
                <a:rot lat="0" lon="0" rev="17220000"/>
              </a:lightRig>
            </a:scene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lang="en-US"/>
              <a:t>Click to edit Master title style</a:t>
            </a:r>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a:p>
        </p:txBody>
      </p:sp>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290A1AD-4151-4604-82C6-A055CACEAF85}" type="datetimeFigureOut">
              <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290A1AD-4151-4604-82C6-A055CACEAF85}" type="datetimeFigureOut">
              <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290A1AD-4151-4604-82C6-A055CACEAF85}" type="datetimeFigureOut">
              <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290A1AD-4151-4604-82C6-A055CACEAF85}" type="datetimeFigureOut">
              <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lang="en-US"/>
              <a:t>Click to edit Master title style</a:t>
            </a:r>
            <a:endParaRPr lang="en-US"/>
          </a:p>
        </p:txBody>
      </p:sp>
      <p:sp>
        <p:nvSpPr>
          <p:cNvPr id="3" name="Text Placeholder 2"/>
          <p:cNvSpPr>
            <a:spLocks noGrp="1"/>
          </p:cNvSpPr>
          <p:nvPr>
            <p:ph type="body" idx="1"/>
          </p:nvPr>
        </p:nvSpPr>
        <p:spPr>
          <a:xfrm>
            <a:off x="1600200" y="2507786"/>
            <a:ext cx="7086600" cy="1509712"/>
          </a:xfrm>
        </p:spPr>
        <p:txBody>
          <a:bodyPr/>
          <a:lstStyle>
            <a:lvl1pPr marL="73025"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endParaRPr lang="en-US"/>
          </a:p>
        </p:txBody>
      </p:sp>
      <p:sp>
        <p:nvSpPr>
          <p:cNvPr id="7" name="Date Placeholder 3"/>
          <p:cNvSpPr>
            <a:spLocks noGrp="1"/>
          </p:cNvSpPr>
          <p:nvPr>
            <p:ph type="dt" sz="half" idx="2"/>
          </p:nvPr>
        </p:nvSpPr>
        <p:spPr>
          <a:xfrm>
            <a:off x="457200" y="6416675"/>
            <a:ext cx="2133600"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4E03366-162A-412B-BE88-7CC043418F4D}" type="datetimeFigureOut">
              <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8" name="Footer Placeholder 4"/>
          <p:cNvSpPr>
            <a:spLocks noGrp="1"/>
          </p:cNvSpPr>
          <p:nvPr>
            <p:ph type="ftr" sz="quarter" idx="3"/>
          </p:nvPr>
        </p:nvSpPr>
        <p:spPr>
          <a:xfrm>
            <a:off x="3124200" y="6416675"/>
            <a:ext cx="2895600" cy="365125"/>
          </a:xfrm>
          <a:prstGeom prst="rect">
            <a:avLst/>
          </a:prstGeom>
        </p:spPr>
        <p:txBody>
          <a:bodyPr vert="horz" anchor="b"/>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9" name="Slide Number Placeholder 5"/>
          <p:cNvSpPr>
            <a:spLocks noGrp="1"/>
          </p:cNvSpPr>
          <p:nvPr>
            <p:ph type="sldNum" sz="quarter" idx="4"/>
          </p:nvPr>
        </p:nvSpPr>
        <p:spPr>
          <a:xfrm>
            <a:off x="7924800" y="6416675"/>
            <a:ext cx="762000" cy="365125"/>
          </a:xfrm>
          <a:prstGeom prst="rect">
            <a:avLst/>
          </a:prstGeom>
        </p:spPr>
        <p:txBody>
          <a:bodyPr vert="horz" wrap="square" lIns="0" tIns="45720" rIns="0" bIns="45720" numCol="1" anchor="b" anchorCtr="0" compatLnSpc="1"/>
          <a:p>
            <a:pPr algn="r" eaLnBrk="1" hangingPunct="1"/>
            <a:fld id="{9A0DB2DC-4C9A-4742-B13C-FB6460FD3503}" type="slidenum">
              <a:rPr lang="en-US" altLang="en-US" dirty="0"/>
            </a:fld>
            <a:endParaRPr lang="en-US" alt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290A1AD-4151-4604-82C6-A055CACEAF85}" type="datetimeFigureOut">
              <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endParaRPr lang="en-US"/>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endParaRPr lang="en-US"/>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290A1AD-4151-4604-82C6-A055CACEAF85}" type="datetimeFigureOut">
              <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9" name="Slide Number Placeholder 8"/>
          <p:cNvSpPr>
            <a:spLocks noGrp="1"/>
          </p:cNvSpPr>
          <p:nvPr>
            <p:ph type="sldNum" sz="quarter" idx="12"/>
          </p:nvPr>
        </p:nvSpPr>
        <p:spPr/>
        <p:txBody>
          <a:bodyPr/>
          <a:p>
            <a:pPr lvl="0" eaLnBrk="1" hangingPunct="1"/>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290A1AD-4151-4604-82C6-A055CACEAF85}" type="datetimeFigureOut">
              <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p:txBody>
          <a:bodyPr/>
          <a:p>
            <a:pPr lvl="0" eaLnBrk="1" hangingPunct="1"/>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290A1AD-4151-4604-82C6-A055CACEAF85}" type="datetimeFigureOut">
              <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sp3d prstMaterial="softEdge"/>
          </a:bodyPr>
          <a:lstStyle>
            <a:lvl1pPr algn="l">
              <a:buNone/>
              <a:defRPr sz="2200" b="0">
                <a:ln w="6350">
                  <a:noFill/>
                </a:ln>
                <a:solidFill>
                  <a:schemeClr val="accent1">
                    <a:tint val="73000"/>
                    <a:satMod val="180000"/>
                  </a:schemeClr>
                </a:solidFill>
              </a:defRPr>
            </a:lvl1pPr>
          </a:lstStyle>
          <a:p>
            <a:r>
              <a:rPr lang="en-US"/>
              <a:t>Click to edit Master title style</a:t>
            </a:r>
            <a:endParaRPr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en-US"/>
              <a:t>Click to edit Master text styles</a:t>
            </a:r>
            <a:endParaRPr lang="en-US"/>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290A1AD-4151-4604-82C6-A055CACEAF85}" type="datetimeFigureOut">
              <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lang="en-US"/>
              <a:t>Click to edit Master title style</a:t>
            </a:r>
            <a:endParaRPr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normAutofit/>
          </a:bodyPr>
          <a:lstStyle>
            <a:lvl1pPr indent="0">
              <a:buNone/>
              <a:defRPr sz="3200"/>
            </a:lvl1pPr>
          </a:lstStyle>
          <a:p>
            <a:pPr marL="548005" marR="0" lvl="0" indent="0" algn="l" defTabSz="914400" rtl="0" eaLnBrk="0" fontAlgn="base" latinLnBrk="0" hangingPunct="0">
              <a:lnSpc>
                <a:spcPct val="100000"/>
              </a:lnSpc>
              <a:spcBef>
                <a:spcPct val="20000"/>
              </a:spcBef>
              <a:spcAft>
                <a:spcPct val="0"/>
              </a:spcAft>
              <a:buClr>
                <a:srgbClr val="F9F9F9"/>
              </a:buClr>
              <a:buSzPct val="65000"/>
              <a:buFont typeface="Wingdings 2" panose="05020102010507070707" pitchFamily="18" charset="2"/>
              <a:buNone/>
              <a:defRPr/>
            </a:pPr>
            <a:r>
              <a:rPr kumimoji="0" lang="en-US" sz="3200" b="0" i="0" u="none" strike="noStrike" kern="1200" cap="none" spc="0" normalizeH="0" baseline="0" noProof="0">
                <a:ln>
                  <a:noFill/>
                </a:ln>
                <a:solidFill>
                  <a:schemeClr val="lt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lt1"/>
              </a:solidFill>
              <a:effectLst/>
              <a:uLnTx/>
              <a:uFillTx/>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rIns="45720"/>
          <a:lstStyle>
            <a:lvl1pPr marL="0" indent="0" algn="ctr">
              <a:buNone/>
              <a:defRPr sz="1400"/>
            </a:lvl1pPr>
            <a:lvl2pPr>
              <a:defRPr sz="1200"/>
            </a:lvl2pPr>
            <a:lvl3pPr>
              <a:defRPr sz="1000"/>
            </a:lvl3pPr>
            <a:lvl4pPr>
              <a:defRPr sz="900"/>
            </a:lvl4pPr>
            <a:lvl5pPr>
              <a:defRPr sz="900"/>
            </a:lvl5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290A1AD-4151-4604-82C6-A055CACEAF85}" type="datetimeFigureOut">
              <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lang="en-US"/>
              <a:t>Click to edit Master title style</a:t>
            </a:r>
            <a:endParaRPr lang="en-US"/>
          </a:p>
        </p:txBody>
      </p:sp>
      <p:sp>
        <p:nvSpPr>
          <p:cNvPr id="1027" name="Text Placeholder 12"/>
          <p:cNvSpPr>
            <a:spLocks noGrp="1"/>
          </p:cNvSpPr>
          <p:nvPr>
            <p:ph type="body" idx="1"/>
          </p:nvPr>
        </p:nvSpPr>
        <p:spPr>
          <a:xfrm>
            <a:off x="457200" y="1600200"/>
            <a:ext cx="8229600" cy="4708525"/>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290A1AD-4151-4604-82C6-A055CACEAF85}" type="datetimeFigureOut">
              <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wrap="square" lIns="0" tIns="45720" rIns="0" bIns="45720" numCol="1" anchor="b" anchorCtr="0" compatLnSpc="1"/>
          <a:lstStyle>
            <a:lvl1pPr algn="r">
              <a:defRPr sz="1200">
                <a:solidFill>
                  <a:srgbClr val="BCBCBC"/>
                </a:solidFill>
              </a:defRPr>
            </a:lvl1pPr>
          </a:lstStyle>
          <a:p>
            <a:pPr lvl="0" eaLnBrk="1" hangingPunct="1"/>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100" b="1" kern="12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algn="ctr" rtl="0" eaLnBrk="0" fontAlgn="base" hangingPunct="0">
        <a:spcBef>
          <a:spcPct val="0"/>
        </a:spcBef>
        <a:spcAft>
          <a:spcPct val="0"/>
        </a:spcAft>
        <a:defRPr sz="4100" b="1">
          <a:solidFill>
            <a:schemeClr val="tx1"/>
          </a:solidFill>
          <a:latin typeface="Lucida Sans" panose="020B0602030504020204" pitchFamily="34" charset="0"/>
        </a:defRPr>
      </a:lvl2pPr>
      <a:lvl3pPr algn="ctr" rtl="0" eaLnBrk="0" fontAlgn="base" hangingPunct="0">
        <a:spcBef>
          <a:spcPct val="0"/>
        </a:spcBef>
        <a:spcAft>
          <a:spcPct val="0"/>
        </a:spcAft>
        <a:defRPr sz="4100" b="1">
          <a:solidFill>
            <a:schemeClr val="tx1"/>
          </a:solidFill>
          <a:latin typeface="Lucida Sans" panose="020B0602030504020204" pitchFamily="34" charset="0"/>
        </a:defRPr>
      </a:lvl3pPr>
      <a:lvl4pPr algn="ctr" rtl="0" eaLnBrk="0" fontAlgn="base" hangingPunct="0">
        <a:spcBef>
          <a:spcPct val="0"/>
        </a:spcBef>
        <a:spcAft>
          <a:spcPct val="0"/>
        </a:spcAft>
        <a:defRPr sz="4100" b="1">
          <a:solidFill>
            <a:schemeClr val="tx1"/>
          </a:solidFill>
          <a:latin typeface="Lucida Sans" panose="020B0602030504020204" pitchFamily="34" charset="0"/>
        </a:defRPr>
      </a:lvl4pPr>
      <a:lvl5pPr algn="ctr" rtl="0" eaLnBrk="0" fontAlgn="base" hangingPunct="0">
        <a:spcBef>
          <a:spcPct val="0"/>
        </a:spcBef>
        <a:spcAft>
          <a:spcPct val="0"/>
        </a:spcAft>
        <a:defRPr sz="4100" b="1">
          <a:solidFill>
            <a:schemeClr val="tx1"/>
          </a:solidFill>
          <a:latin typeface="Lucida Sans" panose="020B0602030504020204" pitchFamily="34" charset="0"/>
        </a:defRPr>
      </a:lvl5pPr>
      <a:lvl6pPr marL="457200" algn="ctr" rtl="0" fontAlgn="base">
        <a:spcBef>
          <a:spcPct val="0"/>
        </a:spcBef>
        <a:spcAft>
          <a:spcPct val="0"/>
        </a:spcAft>
        <a:defRPr sz="4100" b="1">
          <a:solidFill>
            <a:schemeClr val="tx1"/>
          </a:solidFill>
          <a:latin typeface="Lucida Sans" panose="020B0602030504020204" pitchFamily="34" charset="0"/>
        </a:defRPr>
      </a:lvl6pPr>
      <a:lvl7pPr marL="914400" algn="ctr" rtl="0" fontAlgn="base">
        <a:spcBef>
          <a:spcPct val="0"/>
        </a:spcBef>
        <a:spcAft>
          <a:spcPct val="0"/>
        </a:spcAft>
        <a:defRPr sz="4100" b="1">
          <a:solidFill>
            <a:schemeClr val="tx1"/>
          </a:solidFill>
          <a:latin typeface="Lucida Sans" panose="020B0602030504020204" pitchFamily="34" charset="0"/>
        </a:defRPr>
      </a:lvl7pPr>
      <a:lvl8pPr marL="1371600" algn="ctr" rtl="0" fontAlgn="base">
        <a:spcBef>
          <a:spcPct val="0"/>
        </a:spcBef>
        <a:spcAft>
          <a:spcPct val="0"/>
        </a:spcAft>
        <a:defRPr sz="4100" b="1">
          <a:solidFill>
            <a:schemeClr val="tx1"/>
          </a:solidFill>
          <a:latin typeface="Lucida Sans" panose="020B0602030504020204" pitchFamily="34" charset="0"/>
        </a:defRPr>
      </a:lvl8pPr>
      <a:lvl9pPr marL="1828800" algn="ctr" rtl="0" fontAlgn="base">
        <a:spcBef>
          <a:spcPct val="0"/>
        </a:spcBef>
        <a:spcAft>
          <a:spcPct val="0"/>
        </a:spcAft>
        <a:defRPr sz="4100" b="1">
          <a:solidFill>
            <a:schemeClr val="tx1"/>
          </a:solidFill>
          <a:latin typeface="Lucida Sans" panose="020B0602030504020204" pitchFamily="34" charset="0"/>
        </a:defRPr>
      </a:lvl9pPr>
    </p:titleStyle>
    <p:bodyStyle>
      <a:lvl1pPr marL="548005" indent="-411480" algn="l" rtl="0" eaLnBrk="0" fontAlgn="base" hangingPunct="0">
        <a:spcBef>
          <a:spcPct val="20000"/>
        </a:spcBef>
        <a:spcAft>
          <a:spcPct val="0"/>
        </a:spcAft>
        <a:buClr>
          <a:srgbClr val="F9F9F9"/>
        </a:buClr>
        <a:buSzPct val="65000"/>
        <a:buFont typeface="Wingdings 2" panose="05020102010507070707" pitchFamily="18" charset="2"/>
        <a:buChar char=""/>
        <a:defRPr sz="2800" kern="1200">
          <a:solidFill>
            <a:schemeClr val="tx1"/>
          </a:solidFill>
          <a:latin typeface="+mn-lt"/>
          <a:ea typeface="+mn-ea"/>
          <a:cs typeface="+mn-cs"/>
        </a:defRPr>
      </a:lvl1pPr>
      <a:lvl2pPr marL="868680" indent="-282575" algn="l" rtl="0" eaLnBrk="0" fontAlgn="base" hangingPunct="0">
        <a:spcBef>
          <a:spcPct val="20000"/>
        </a:spcBef>
        <a:spcAft>
          <a:spcPct val="0"/>
        </a:spcAft>
        <a:buClr>
          <a:schemeClr val="tx1"/>
        </a:buClr>
        <a:buSzPct val="80000"/>
        <a:buFont typeface="Wingdings 2" panose="05020102010507070707" pitchFamily="18" charset="2"/>
        <a:buChar char=""/>
        <a:defRPr sz="2400" kern="1200">
          <a:solidFill>
            <a:schemeClr val="tx1"/>
          </a:solidFill>
          <a:latin typeface="+mn-lt"/>
          <a:ea typeface="+mn-ea"/>
          <a:cs typeface="+mn-cs"/>
        </a:defRPr>
      </a:lvl2pPr>
      <a:lvl3pPr marL="1133475" indent="-228600" algn="l" rtl="0" eaLnBrk="0" fontAlgn="base" hangingPunct="0">
        <a:spcBef>
          <a:spcPct val="20000"/>
        </a:spcBef>
        <a:spcAft>
          <a:spcPct val="0"/>
        </a:spcAft>
        <a:buClr>
          <a:schemeClr val="tx1"/>
        </a:buClr>
        <a:buSzPct val="95000"/>
        <a:buFont typeface="Wingdings" panose="05000000000000000000" pitchFamily="2" charset="2"/>
        <a:buChar char=""/>
        <a:defRPr sz="2200" kern="1200">
          <a:solidFill>
            <a:schemeClr val="tx1"/>
          </a:solidFill>
          <a:latin typeface="+mn-lt"/>
          <a:ea typeface="+mn-ea"/>
          <a:cs typeface="+mn-cs"/>
        </a:defRPr>
      </a:lvl3pPr>
      <a:lvl4pPr marL="1352550" indent="-182880" algn="l" rtl="0" eaLnBrk="0" fontAlgn="base" hangingPunct="0">
        <a:spcBef>
          <a:spcPct val="20000"/>
        </a:spcBef>
        <a:spcAft>
          <a:spcPct val="0"/>
        </a:spcAft>
        <a:buClr>
          <a:schemeClr val="tx1"/>
        </a:buClr>
        <a:buSzPct val="100000"/>
        <a:buFont typeface="Wingdings 3" panose="05040102010807070707" pitchFamily="18" charset="2"/>
        <a:buChar char=""/>
        <a:defRPr sz="2000" kern="1200">
          <a:solidFill>
            <a:schemeClr val="tx1"/>
          </a:solidFill>
          <a:latin typeface="+mn-lt"/>
          <a:ea typeface="+mn-ea"/>
          <a:cs typeface="+mn-cs"/>
        </a:defRPr>
      </a:lvl4pPr>
      <a:lvl5pPr marL="1544955" indent="-182880" algn="l" rtl="0" eaLnBrk="0" fontAlgn="base" hangingPunct="0">
        <a:spcBef>
          <a:spcPct val="20000"/>
        </a:spcBef>
        <a:spcAft>
          <a:spcPct val="0"/>
        </a:spcAft>
        <a:buClr>
          <a:schemeClr val="tx1"/>
        </a:buClr>
        <a:buFont typeface="Wingdings 2" panose="05020102010507070707" pitchFamily="18" charset="2"/>
        <a:buChar char=""/>
        <a:defRPr sz="2000" kern="1200">
          <a:solidFill>
            <a:schemeClr val="tx1"/>
          </a:solidFill>
          <a:latin typeface="+mn-lt"/>
          <a:ea typeface="+mn-ea"/>
          <a:cs typeface="+mn-cs"/>
        </a:defRPr>
      </a:lvl5pPr>
      <a:lvl6pPr marL="1764665" indent="-182880" algn="l" rtl="0" eaLnBrk="1" latinLnBrk="0" hangingPunct="1">
        <a:spcBef>
          <a:spcPct val="20000"/>
        </a:spcBef>
        <a:buClr>
          <a:schemeClr val="tx1"/>
        </a:buClr>
        <a:buFont typeface="Wingdings 3" panose="05040102010807070707"/>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panose="05020102010507070707"/>
        <a:buChar char=""/>
        <a:defRPr kumimoji="0" sz="1600" kern="1200">
          <a:solidFill>
            <a:schemeClr val="tx1"/>
          </a:solidFill>
          <a:latin typeface="+mn-lt"/>
          <a:ea typeface="+mn-ea"/>
          <a:cs typeface="+mn-cs"/>
        </a:defRPr>
      </a:lvl7pPr>
      <a:lvl8pPr marL="2167255" indent="-182880" algn="l" rtl="0" eaLnBrk="1" latinLnBrk="0" hangingPunct="1">
        <a:spcBef>
          <a:spcPct val="20000"/>
        </a:spcBef>
        <a:buClr>
          <a:schemeClr val="tx1"/>
        </a:buClr>
        <a:buFont typeface="Wingdings 2" panose="05020102010507070707"/>
        <a:buChar char=""/>
        <a:defRPr kumimoji="0" sz="1400" kern="1200">
          <a:solidFill>
            <a:schemeClr val="tx1"/>
          </a:solidFill>
          <a:latin typeface="+mn-lt"/>
          <a:ea typeface="+mn-ea"/>
          <a:cs typeface="+mn-cs"/>
        </a:defRPr>
      </a:lvl8pPr>
      <a:lvl9pPr marL="2368550" indent="-182880" algn="l" rtl="0" eaLnBrk="1" latinLnBrk="0" hangingPunct="1">
        <a:spcBef>
          <a:spcPct val="20000"/>
        </a:spcBef>
        <a:buClr>
          <a:schemeClr val="tx1"/>
        </a:buClr>
        <a:buFont typeface="Wingdings 2" panose="05020102010507070707"/>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Title 1"/>
          <p:cNvSpPr>
            <a:spLocks noGrp="1"/>
          </p:cNvSpPr>
          <p:nvPr>
            <p:ph type="ctrTitle"/>
          </p:nvPr>
        </p:nvSpPr>
        <p:spPr/>
        <p:txBody>
          <a:bodyPr vert="horz" lIns="45720" tIns="0" rIns="45720" bIns="0" anchor="b">
            <a:normAutofit/>
            <a:scene3d>
              <a:camera prst="orthographicFront"/>
              <a:lightRig rig="soft" dir="t">
                <a:rot lat="0" lon="0" rev="1722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US" sz="4800" b="1" i="0" u="none" strike="noStrike" kern="1200" cap="all"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uLnTx/>
              <a:uFillTx/>
              <a:latin typeface="+mj-lt"/>
              <a:ea typeface="+mj-ea"/>
              <a:cs typeface="+mj-cs"/>
            </a:endParaRPr>
          </a:p>
        </p:txBody>
      </p:sp>
      <p:sp>
        <p:nvSpPr>
          <p:cNvPr id="4099" name="Subtitle 2"/>
          <p:cNvSpPr>
            <a:spLocks noGrp="1"/>
          </p:cNvSpPr>
          <p:nvPr>
            <p:ph type="subTitle" idx="1"/>
          </p:nvPr>
        </p:nvSpPr>
        <p:spPr>
          <a:xfrm>
            <a:off x="1371600" y="3332163"/>
            <a:ext cx="6400800" cy="1752600"/>
          </a:xfrm>
          <a:ln/>
        </p:spPr>
        <p:txBody>
          <a:bodyPr vert="horz" wrap="square" lIns="91440" tIns="45720" rIns="91440" bIns="45720" anchor="t" anchorCtr="0"/>
          <a:p>
            <a:pPr eaLnBrk="1" hangingPunct="1">
              <a:buClr>
                <a:srgbClr val="F9F9F9"/>
              </a:buClr>
              <a:buSzPct val="65000"/>
            </a:pPr>
            <a:endParaRPr lang="en-US" altLang="en-US" kern="1200" dirty="0">
              <a:latin typeface="+mn-lt"/>
              <a:ea typeface="+mn-ea"/>
              <a:cs typeface="+mn-cs"/>
            </a:endParaRPr>
          </a:p>
        </p:txBody>
      </p:sp>
      <p:pic>
        <p:nvPicPr>
          <p:cNvPr id="2" name="Audio 1">
            <a:hlinkClick r:id="" action="ppaction://media"/>
          </p:cNvPr>
          <p:cNvPicPr>
            <a:picLocks noChangeAspect="1"/>
          </p:cNvPicPr>
          <p:nvPr/>
        </p:nvPicPr>
        <p:blipFill>
          <a:blip r:embed="rId1"/>
          <a:stretch>
            <a:fillRect/>
          </a:stretch>
        </p:blipFill>
        <p:spPr>
          <a:xfrm>
            <a:off x="8382000" y="6096000"/>
            <a:ext cx="609600" cy="609600"/>
          </a:xfrm>
          <a:prstGeom prst="rect">
            <a:avLst/>
          </a:prstGeom>
          <a:noFill/>
          <a:ln w="9525">
            <a:noFill/>
          </a:ln>
        </p:spPr>
      </p:pic>
    </p:spTree>
  </p:cSld>
  <p:clrMapOvr>
    <a:masterClrMapping/>
  </p:clrMapOvr>
  <p:transition spd="slow" advTm="151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just" defTabSz="914400" rtl="0" eaLnBrk="0" fontAlgn="base" latinLnBrk="0" hangingPunct="0">
              <a:lnSpc>
                <a:spcPct val="100000"/>
              </a:lnSpc>
              <a:spcBef>
                <a:spcPct val="0"/>
              </a:spcBef>
              <a:spcAft>
                <a:spcPct val="0"/>
              </a:spcAft>
              <a:buClrTx/>
              <a:buSzTx/>
              <a:buFontTx/>
              <a:buNone/>
              <a:defRPr/>
            </a:pPr>
            <a:r>
              <a:rPr kumimoji="0" lang="en-US" sz="3200" b="1" i="0" u="none" strike="noStrike" kern="1200" cap="none" spc="0" normalizeH="0" baseline="0" noProof="0" dirty="0">
                <a:ln w="6350">
                  <a:noFill/>
                </a:ln>
                <a:solidFill>
                  <a:schemeClr val="tx2">
                    <a:lumMod val="75000"/>
                  </a:schemeClr>
                </a:solidFill>
                <a:effectLst>
                  <a:outerShdw blurRad="114300" dist="101600" dir="2700000" algn="tl" rotWithShape="0">
                    <a:srgbClr val="000000">
                      <a:alpha val="40000"/>
                    </a:srgbClr>
                  </a:outerShdw>
                </a:effectLst>
                <a:uLnTx/>
                <a:uFillTx/>
                <a:latin typeface="+mj-lt"/>
                <a:ea typeface="+mj-ea"/>
                <a:cs typeface="+mj-cs"/>
              </a:rPr>
              <a:t>Table 2: Granite Table Top</a:t>
            </a:r>
            <a:endParaRPr kumimoji="0" lang="en-US" sz="3200" b="1" i="0" u="none" strike="noStrike" kern="1200" cap="none" spc="0" normalizeH="0" baseline="0" noProof="0" dirty="0">
              <a:ln w="6350">
                <a:noFill/>
              </a:ln>
              <a:solidFill>
                <a:schemeClr val="tx2">
                  <a:lumMod val="75000"/>
                </a:schemeClr>
              </a:solidFill>
              <a:effectLst>
                <a:outerShdw blurRad="114300" dist="101600" dir="2700000" algn="tl" rotWithShape="0">
                  <a:srgbClr val="000000">
                    <a:alpha val="40000"/>
                  </a:srgbClr>
                </a:outerShdw>
              </a:effectLst>
              <a:uLnTx/>
              <a:uFillTx/>
              <a:latin typeface="+mj-lt"/>
              <a:ea typeface="+mj-ea"/>
              <a:cs typeface="+mj-cs"/>
            </a:endParaRPr>
          </a:p>
        </p:txBody>
      </p:sp>
      <p:pic>
        <p:nvPicPr>
          <p:cNvPr id="13315" name="Picture 3"/>
          <p:cNvPicPr>
            <a:picLocks noGrp="1" noChangeAspect="1"/>
          </p:cNvPicPr>
          <p:nvPr>
            <p:ph idx="1"/>
          </p:nvPr>
        </p:nvPicPr>
        <p:blipFill>
          <a:blip r:embed="rId1"/>
          <a:srcRect/>
          <a:stretch>
            <a:fillRect/>
          </a:stretch>
        </p:blipFill>
        <p:spPr>
          <a:xfrm>
            <a:off x="685800" y="2057400"/>
            <a:ext cx="6934200" cy="3124200"/>
          </a:xfrm>
          <a:ln/>
        </p:spPr>
      </p:pic>
      <p:pic>
        <p:nvPicPr>
          <p:cNvPr id="3" name="Audio 2">
            <a:hlinkClick r:id="" action="ppaction://media"/>
          </p:cNvPr>
          <p:cNvPicPr>
            <a:picLocks noChangeAspect="1"/>
          </p:cNvPicPr>
          <p:nvPr/>
        </p:nvPicPr>
        <p:blipFill>
          <a:blip r:embed="rId2"/>
          <a:stretch>
            <a:fillRect/>
          </a:stretch>
        </p:blipFill>
        <p:spPr>
          <a:xfrm>
            <a:off x="8382000" y="6096000"/>
            <a:ext cx="609600" cy="609600"/>
          </a:xfrm>
          <a:prstGeom prst="rect">
            <a:avLst/>
          </a:prstGeom>
          <a:noFill/>
          <a:ln w="9525">
            <a:noFill/>
          </a:ln>
        </p:spPr>
      </p:pic>
    </p:spTree>
  </p:cSld>
  <p:clrMapOvr>
    <a:masterClrMapping/>
  </p:clrMapOvr>
  <p:transition spd="slow" advTm="89545"/>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Cont.</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14339" name="Content Placeholder 2"/>
          <p:cNvSpPr>
            <a:spLocks noGrp="1"/>
          </p:cNvSpPr>
          <p:nvPr>
            <p:ph idx="1"/>
          </p:nvPr>
        </p:nvSpPr>
        <p:spPr>
          <a:ln/>
        </p:spPr>
        <p:txBody>
          <a:bodyPr vert="horz" wrap="square" lIns="91440" tIns="45720" rIns="91440" bIns="45720" anchor="t" anchorCtr="0"/>
          <a:p>
            <a:pPr algn="just"/>
            <a:r>
              <a:rPr lang="en-US" altLang="en-US" dirty="0"/>
              <a:t>If the cost of the dining table with a granite top works out to be lesser than that of the table with wooden top, the company is willing to manufacture dining tables with granite tops. Compute the cost of manufacture of the table under each of the alternatives described above and suggest the best alternative. </a:t>
            </a:r>
            <a:endParaRPr lang="en-US" altLang="en-US" dirty="0"/>
          </a:p>
          <a:p>
            <a:pPr algn="just"/>
            <a:r>
              <a:rPr lang="en-US" altLang="en-US" dirty="0"/>
              <a:t>Also, find the economic advantage of the best alternative.</a:t>
            </a:r>
            <a:endParaRPr lang="en-US" altLang="en-US" dirty="0"/>
          </a:p>
        </p:txBody>
      </p:sp>
      <p:pic>
        <p:nvPicPr>
          <p:cNvPr id="3" name="Audio 2">
            <a:hlinkClick r:id="" action="ppaction://media"/>
          </p:cNvPr>
          <p:cNvPicPr>
            <a:picLocks noChangeAspect="1"/>
          </p:cNvPicPr>
          <p:nvPr/>
        </p:nvPicPr>
        <p:blipFill>
          <a:blip r:embed="rId1"/>
          <a:stretch>
            <a:fillRect/>
          </a:stretch>
        </p:blipFill>
        <p:spPr>
          <a:xfrm>
            <a:off x="8382000" y="6096000"/>
            <a:ext cx="609600" cy="609600"/>
          </a:xfrm>
          <a:prstGeom prst="rect">
            <a:avLst/>
          </a:prstGeom>
          <a:noFill/>
          <a:ln w="9525">
            <a:noFill/>
          </a:ln>
        </p:spPr>
      </p:pic>
    </p:spTree>
  </p:cSld>
  <p:clrMapOvr>
    <a:masterClrMapping/>
  </p:clrMapOvr>
  <p:transition spd="slow" advTm="49352"/>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4100" b="1" i="0" u="none" strike="noStrike" kern="1200" cap="none" spc="0" normalizeH="0" baseline="0" noProof="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15363" name="Content Placeholder 2"/>
          <p:cNvSpPr>
            <a:spLocks noGrp="1"/>
          </p:cNvSpPr>
          <p:nvPr>
            <p:ph idx="1"/>
          </p:nvPr>
        </p:nvSpPr>
        <p:spPr>
          <a:ln/>
        </p:spPr>
        <p:txBody>
          <a:bodyPr vert="horz" wrap="square" lIns="91440" tIns="45720" rIns="91440" bIns="45720" anchor="t" anchorCtr="0"/>
          <a:p>
            <a:endParaRPr dirty="0"/>
          </a:p>
        </p:txBody>
      </p:sp>
      <p:pic>
        <p:nvPicPr>
          <p:cNvPr id="15364" name="Picture 4"/>
          <p:cNvPicPr>
            <a:picLocks noChangeAspect="1"/>
          </p:cNvPicPr>
          <p:nvPr/>
        </p:nvPicPr>
        <p:blipFill>
          <a:blip r:embed="rId1"/>
          <a:stretch>
            <a:fillRect/>
          </a:stretch>
        </p:blipFill>
        <p:spPr>
          <a:xfrm>
            <a:off x="0" y="0"/>
            <a:ext cx="9144000" cy="6858000"/>
          </a:xfrm>
          <a:prstGeom prst="rect">
            <a:avLst/>
          </a:prstGeom>
          <a:noFill/>
          <a:ln w="9525">
            <a:noFill/>
          </a:ln>
        </p:spPr>
      </p:pic>
      <p:pic>
        <p:nvPicPr>
          <p:cNvPr id="6" name="Audio 5">
            <a:hlinkClick r:id="" action="ppaction://media"/>
          </p:cNvPr>
          <p:cNvPicPr>
            <a:picLocks noChangeAspect="1"/>
          </p:cNvPicPr>
          <p:nvPr/>
        </p:nvPicPr>
        <p:blipFill>
          <a:blip r:embed="rId2"/>
          <a:stretch>
            <a:fillRect/>
          </a:stretch>
        </p:blipFill>
        <p:spPr>
          <a:xfrm>
            <a:off x="8382000" y="6096000"/>
            <a:ext cx="609600" cy="609600"/>
          </a:xfrm>
          <a:prstGeom prst="rect">
            <a:avLst/>
          </a:prstGeom>
          <a:noFill/>
          <a:ln w="9525">
            <a:noFill/>
          </a:ln>
        </p:spPr>
      </p:pic>
    </p:spTree>
  </p:cSld>
  <p:clrMapOvr>
    <a:masterClrMapping/>
  </p:clrMapOvr>
  <p:transition spd="slow" advTm="146225"/>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itle 1"/>
          <p:cNvSpPr>
            <a:spLocks noGrp="1"/>
          </p:cNvSpPr>
          <p:nvPr>
            <p:ph type="title"/>
          </p:nvPr>
        </p:nvSpPr>
        <p:spPr>
          <a:noFill/>
          <a:ln>
            <a:noFill/>
          </a:ln>
          <a:effectLst/>
          <a:sp3d prstMaterial="plastic"/>
        </p:spPr>
        <p:txBody>
          <a:bodyPr vert="horz" anchor="ctr">
            <a:normAutofit fontScale="90000"/>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Design Selection for a Product</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16387" name="Content Placeholder 2"/>
          <p:cNvSpPr>
            <a:spLocks noGrp="1"/>
          </p:cNvSpPr>
          <p:nvPr>
            <p:ph idx="1"/>
          </p:nvPr>
        </p:nvSpPr>
        <p:spPr>
          <a:ln/>
        </p:spPr>
        <p:txBody>
          <a:bodyPr vert="horz" wrap="square" lIns="91440" tIns="45720" rIns="91440" bIns="45720" anchor="t" anchorCtr="0"/>
          <a:p>
            <a:pPr algn="just" eaLnBrk="1" hangingPunct="1"/>
            <a:r>
              <a:rPr lang="en-US" altLang="en-US" dirty="0"/>
              <a:t>The design modification of a product may result in reduced raw material requirements, increased machinability of the materials and reduced labour.</a:t>
            </a:r>
            <a:endParaRPr lang="en-US" altLang="en-US" dirty="0"/>
          </a:p>
          <a:p>
            <a:pPr algn="just" eaLnBrk="1" hangingPunct="1"/>
            <a:r>
              <a:rPr lang="en-US" altLang="en-US" dirty="0"/>
              <a:t>Design is an important factor which decides the cost of the product for a specified level of performance of that product.</a:t>
            </a:r>
            <a:endParaRPr lang="en-US" altLang="en-US" dirty="0"/>
          </a:p>
        </p:txBody>
      </p:sp>
      <p:pic>
        <p:nvPicPr>
          <p:cNvPr id="2" name="Audio 1">
            <a:hlinkClick r:id="" action="ppaction://media"/>
          </p:cNvPr>
          <p:cNvPicPr>
            <a:picLocks noChangeAspect="1"/>
          </p:cNvPicPr>
          <p:nvPr/>
        </p:nvPicPr>
        <p:blipFill>
          <a:blip r:embed="rId1"/>
          <a:stretch>
            <a:fillRect/>
          </a:stretch>
        </p:blipFill>
        <p:spPr>
          <a:xfrm>
            <a:off x="8382000" y="6096000"/>
            <a:ext cx="609600" cy="609600"/>
          </a:xfrm>
          <a:prstGeom prst="rect">
            <a:avLst/>
          </a:prstGeom>
          <a:noFill/>
          <a:ln w="9525">
            <a:noFill/>
          </a:ln>
        </p:spPr>
      </p:pic>
    </p:spTree>
  </p:cSld>
  <p:clrMapOvr>
    <a:masterClrMapping/>
  </p:clrMapOvr>
  <p:transition spd="slow" advTm="33887"/>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itle 1"/>
          <p:cNvSpPr>
            <a:spLocks noGrp="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Example 1 </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3" name="Content Placeholder 2"/>
          <p:cNvSpPr>
            <a:spLocks noGrp="1"/>
          </p:cNvSpPr>
          <p:nvPr>
            <p:ph idx="1"/>
          </p:nvPr>
        </p:nvSpPr>
        <p:spPr>
          <a:xfrm>
            <a:off x="457200" y="1295400"/>
            <a:ext cx="8229600" cy="5257800"/>
          </a:xfrm>
        </p:spPr>
        <p:txBody>
          <a:bodyPr vert="horz" wrap="square" lIns="91440" tIns="45720" rIns="91440" bIns="45720" numCol="1" rtlCol="0" anchor="t" anchorCtr="0" compatLnSpc="1">
            <a:normAutofit fontScale="92500" lnSpcReduction="10000"/>
          </a:bodyPr>
          <a:lstStyle/>
          <a:p>
            <a:pPr marL="548640" marR="0" lvl="0" indent="-411480" algn="just"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Two alternatives are under consideration for a </a:t>
            </a:r>
            <a:r>
              <a:rPr kumimoji="0" lang="en-US" sz="2800" b="0" i="0" u="none" strike="noStrike" kern="1200" cap="none" spc="0" normalizeH="0" baseline="0" noProof="0" dirty="0">
                <a:ln>
                  <a:noFill/>
                </a:ln>
                <a:solidFill>
                  <a:srgbClr val="FF0000"/>
                </a:solidFill>
                <a:effectLst/>
                <a:uLnTx/>
                <a:uFillTx/>
                <a:latin typeface="+mn-lt"/>
                <a:ea typeface="+mn-ea"/>
                <a:cs typeface="+mn-cs"/>
              </a:rPr>
              <a:t>tapered fastening pin</a:t>
            </a:r>
            <a:r>
              <a:rPr kumimoji="0" lang="en-US" sz="2800" b="0" i="0" u="none" strike="noStrike" kern="1200" cap="none" spc="0" normalizeH="0" baseline="0" noProof="0" dirty="0">
                <a:ln>
                  <a:noFill/>
                </a:ln>
                <a:solidFill>
                  <a:schemeClr val="tx1"/>
                </a:solidFill>
                <a:effectLst/>
                <a:uLnTx/>
                <a:uFillTx/>
                <a:latin typeface="+mn-lt"/>
                <a:ea typeface="+mn-ea"/>
                <a:cs typeface="+mn-cs"/>
              </a:rPr>
              <a:t>. Either design will serve the purpose and will involve the same material and manufacturing cost except for the lathe</a:t>
            </a:r>
            <a:r>
              <a:rPr kumimoji="0" lang="en-US" sz="2800" b="0" i="0" u="none" strike="noStrike" kern="1200" cap="none" spc="0" normalizeH="0" baseline="0" noProof="0" dirty="0">
                <a:ln>
                  <a:noFill/>
                </a:ln>
                <a:solidFill>
                  <a:schemeClr val="tx2">
                    <a:lumMod val="75000"/>
                  </a:schemeClr>
                </a:solidFill>
                <a:effectLst/>
                <a:uLnTx/>
                <a:uFillTx/>
                <a:latin typeface="+mn-lt"/>
                <a:ea typeface="+mn-ea"/>
                <a:cs typeface="+mn-cs"/>
              </a:rPr>
              <a:t> </a:t>
            </a:r>
            <a:r>
              <a:rPr kumimoji="0" lang="en-US" sz="2800" b="0" i="0" u="none" strike="noStrike" kern="1200" cap="none" spc="0" normalizeH="0" baseline="0" noProof="0" dirty="0">
                <a:ln>
                  <a:noFill/>
                </a:ln>
                <a:solidFill>
                  <a:schemeClr val="tx1"/>
                </a:solidFill>
                <a:effectLst/>
                <a:uLnTx/>
                <a:uFillTx/>
                <a:latin typeface="+mn-lt"/>
                <a:ea typeface="+mn-ea"/>
                <a:cs typeface="+mn-cs"/>
              </a:rPr>
              <a:t>and grinder operations. </a:t>
            </a:r>
            <a:r>
              <a:rPr kumimoji="0" lang="en-US" sz="2800" b="0" i="0" u="none" strike="noStrike" kern="1200" cap="none" spc="0" normalizeH="0" baseline="0" noProof="0" dirty="0">
                <a:ln>
                  <a:noFill/>
                </a:ln>
                <a:solidFill>
                  <a:schemeClr val="tx2">
                    <a:lumMod val="75000"/>
                  </a:schemeClr>
                </a:solidFill>
                <a:effectLst/>
                <a:uLnTx/>
                <a:uFillTx/>
                <a:latin typeface="+mn-lt"/>
                <a:ea typeface="+mn-ea"/>
                <a:cs typeface="+mn-cs"/>
              </a:rPr>
              <a:t>Design A </a:t>
            </a:r>
            <a:r>
              <a:rPr kumimoji="0" lang="en-US" sz="2800" b="0" i="0" u="none" strike="noStrike" kern="1200" cap="none" spc="0" normalizeH="0" baseline="0" noProof="0" dirty="0">
                <a:ln>
                  <a:noFill/>
                </a:ln>
                <a:solidFill>
                  <a:schemeClr val="tx1"/>
                </a:solidFill>
                <a:effectLst/>
                <a:uLnTx/>
                <a:uFillTx/>
                <a:latin typeface="+mn-lt"/>
                <a:ea typeface="+mn-ea"/>
                <a:cs typeface="+mn-cs"/>
              </a:rPr>
              <a:t>will require </a:t>
            </a:r>
            <a:r>
              <a:rPr kumimoji="0" lang="en-US" sz="2800" b="0" i="0" u="none" strike="noStrike" kern="1200" cap="none" spc="0" normalizeH="0" baseline="0" noProof="0" dirty="0">
                <a:ln>
                  <a:noFill/>
                </a:ln>
                <a:solidFill>
                  <a:schemeClr val="tx2">
                    <a:lumMod val="75000"/>
                  </a:schemeClr>
                </a:solidFill>
                <a:effectLst/>
                <a:uLnTx/>
                <a:uFillTx/>
                <a:latin typeface="+mn-lt"/>
                <a:ea typeface="+mn-ea"/>
                <a:cs typeface="+mn-cs"/>
              </a:rPr>
              <a:t>16 hours of lathe time </a:t>
            </a:r>
            <a:r>
              <a:rPr kumimoji="0" lang="en-US" sz="2800" b="0" i="0" u="none" strike="noStrike" kern="1200" cap="none" spc="0" normalizeH="0" baseline="0" noProof="0" dirty="0">
                <a:ln>
                  <a:noFill/>
                </a:ln>
                <a:solidFill>
                  <a:schemeClr val="tx1"/>
                </a:solidFill>
                <a:effectLst/>
                <a:uLnTx/>
                <a:uFillTx/>
                <a:latin typeface="+mn-lt"/>
                <a:ea typeface="+mn-ea"/>
                <a:cs typeface="+mn-cs"/>
              </a:rPr>
              <a:t>and </a:t>
            </a:r>
            <a:r>
              <a:rPr kumimoji="0" lang="en-US" sz="2800" b="0" i="0" u="none" strike="noStrike" kern="1200" cap="none" spc="0" normalizeH="0" baseline="0" noProof="0" dirty="0">
                <a:ln>
                  <a:noFill/>
                </a:ln>
                <a:solidFill>
                  <a:schemeClr val="tx2">
                    <a:lumMod val="75000"/>
                  </a:schemeClr>
                </a:solidFill>
                <a:effectLst/>
                <a:uLnTx/>
                <a:uFillTx/>
                <a:latin typeface="+mn-lt"/>
                <a:ea typeface="+mn-ea"/>
                <a:cs typeface="+mn-cs"/>
              </a:rPr>
              <a:t>4.5 hours of grinder time </a:t>
            </a:r>
            <a:r>
              <a:rPr kumimoji="0" lang="en-US" sz="2800" b="0" i="0" u="none" strike="noStrike" kern="1200" cap="none" spc="0" normalizeH="0" baseline="0" noProof="0" dirty="0">
                <a:ln>
                  <a:noFill/>
                </a:ln>
                <a:solidFill>
                  <a:schemeClr val="tx1"/>
                </a:solidFill>
                <a:effectLst/>
                <a:uLnTx/>
                <a:uFillTx/>
                <a:latin typeface="+mn-lt"/>
                <a:ea typeface="+mn-ea"/>
                <a:cs typeface="+mn-cs"/>
              </a:rPr>
              <a:t>per 1,000 units. </a:t>
            </a:r>
            <a:r>
              <a:rPr kumimoji="0" lang="en-US" sz="2800" b="0" i="0" u="none" strike="noStrike" kern="1200" cap="none" spc="0" normalizeH="0" baseline="0" noProof="0" dirty="0">
                <a:ln>
                  <a:noFill/>
                </a:ln>
                <a:solidFill>
                  <a:schemeClr val="bg1"/>
                </a:solidFill>
                <a:effectLst/>
                <a:uLnTx/>
                <a:uFillTx/>
                <a:latin typeface="+mn-lt"/>
                <a:ea typeface="+mn-ea"/>
                <a:cs typeface="+mn-cs"/>
              </a:rPr>
              <a:t>Design B </a:t>
            </a:r>
            <a:r>
              <a:rPr kumimoji="0" lang="en-US" sz="2800" b="0" i="0" u="none" strike="noStrike" kern="1200" cap="none" spc="0" normalizeH="0" baseline="0" noProof="0" dirty="0">
                <a:ln>
                  <a:noFill/>
                </a:ln>
                <a:solidFill>
                  <a:schemeClr val="tx1"/>
                </a:solidFill>
                <a:effectLst/>
                <a:uLnTx/>
                <a:uFillTx/>
                <a:latin typeface="+mn-lt"/>
                <a:ea typeface="+mn-ea"/>
                <a:cs typeface="+mn-cs"/>
              </a:rPr>
              <a:t>will require </a:t>
            </a:r>
            <a:r>
              <a:rPr kumimoji="0" lang="en-US" sz="2800" b="0" i="0" u="none" strike="noStrike" kern="1200" cap="none" spc="0" normalizeH="0" baseline="0" noProof="0" dirty="0">
                <a:ln>
                  <a:noFill/>
                </a:ln>
                <a:solidFill>
                  <a:schemeClr val="bg1"/>
                </a:solidFill>
                <a:effectLst/>
                <a:uLnTx/>
                <a:uFillTx/>
                <a:latin typeface="+mn-lt"/>
                <a:ea typeface="+mn-ea"/>
                <a:cs typeface="+mn-cs"/>
              </a:rPr>
              <a:t>7 hours of lathe </a:t>
            </a:r>
            <a:r>
              <a:rPr kumimoji="0" lang="en-US" sz="2800" b="0" i="0" u="none" strike="noStrike" kern="1200" cap="none" spc="0" normalizeH="0" baseline="0" noProof="0" dirty="0">
                <a:ln>
                  <a:noFill/>
                </a:ln>
                <a:solidFill>
                  <a:schemeClr val="tx1"/>
                </a:solidFill>
                <a:effectLst/>
                <a:uLnTx/>
                <a:uFillTx/>
                <a:latin typeface="+mn-lt"/>
                <a:ea typeface="+mn-ea"/>
                <a:cs typeface="+mn-cs"/>
              </a:rPr>
              <a:t>time and </a:t>
            </a:r>
            <a:r>
              <a:rPr kumimoji="0" lang="en-US" sz="2800" b="0" i="0" u="none" strike="noStrike" kern="1200" cap="none" spc="0" normalizeH="0" baseline="0" noProof="0" dirty="0">
                <a:ln>
                  <a:noFill/>
                </a:ln>
                <a:solidFill>
                  <a:schemeClr val="bg1"/>
                </a:solidFill>
                <a:effectLst/>
                <a:uLnTx/>
                <a:uFillTx/>
                <a:latin typeface="+mn-lt"/>
                <a:ea typeface="+mn-ea"/>
                <a:cs typeface="+mn-cs"/>
              </a:rPr>
              <a:t>12 hours of grinder time </a:t>
            </a:r>
            <a:r>
              <a:rPr kumimoji="0" lang="en-US" sz="2800" b="0" i="0" u="none" strike="noStrike" kern="1200" cap="none" spc="0" normalizeH="0" baseline="0" noProof="0" dirty="0">
                <a:ln>
                  <a:noFill/>
                </a:ln>
                <a:solidFill>
                  <a:schemeClr val="tx1"/>
                </a:solidFill>
                <a:effectLst/>
                <a:uLnTx/>
                <a:uFillTx/>
                <a:latin typeface="+mn-lt"/>
                <a:ea typeface="+mn-ea"/>
                <a:cs typeface="+mn-cs"/>
              </a:rPr>
              <a:t>per 1,000 units. </a:t>
            </a:r>
            <a:r>
              <a:rPr kumimoji="0" lang="en-US" sz="2800" b="0" i="0" u="sng" strike="noStrike" kern="1200" cap="none" spc="0" normalizeH="0" baseline="0" noProof="0" dirty="0">
                <a:ln>
                  <a:noFill/>
                </a:ln>
                <a:solidFill>
                  <a:schemeClr val="accent2">
                    <a:lumMod val="60000"/>
                    <a:lumOff val="40000"/>
                  </a:schemeClr>
                </a:solidFill>
                <a:effectLst/>
                <a:uLnTx/>
                <a:uFillTx/>
                <a:latin typeface="+mn-lt"/>
                <a:ea typeface="+mn-ea"/>
                <a:cs typeface="+mn-cs"/>
              </a:rPr>
              <a:t>The operating cost of the lathe including </a:t>
            </a:r>
            <a:r>
              <a:rPr kumimoji="0" lang="en-US" sz="2800" b="0" i="0" u="sng" strike="noStrike" kern="1200" cap="none" spc="0" normalizeH="0" baseline="0" noProof="0" dirty="0" err="1">
                <a:ln>
                  <a:noFill/>
                </a:ln>
                <a:solidFill>
                  <a:schemeClr val="accent2">
                    <a:lumMod val="60000"/>
                    <a:lumOff val="40000"/>
                  </a:schemeClr>
                </a:solidFill>
                <a:effectLst/>
                <a:uLnTx/>
                <a:uFillTx/>
                <a:latin typeface="+mn-lt"/>
                <a:ea typeface="+mn-ea"/>
                <a:cs typeface="+mn-cs"/>
              </a:rPr>
              <a:t>labour</a:t>
            </a:r>
            <a:r>
              <a:rPr kumimoji="0" lang="en-US" sz="2800" b="0" i="0" u="sng" strike="noStrike" kern="1200" cap="none" spc="0" normalizeH="0" baseline="0" noProof="0" dirty="0">
                <a:ln>
                  <a:noFill/>
                </a:ln>
                <a:solidFill>
                  <a:schemeClr val="accent2">
                    <a:lumMod val="60000"/>
                    <a:lumOff val="40000"/>
                  </a:schemeClr>
                </a:solidFill>
                <a:effectLst/>
                <a:uLnTx/>
                <a:uFillTx/>
                <a:latin typeface="+mn-lt"/>
                <a:ea typeface="+mn-ea"/>
                <a:cs typeface="+mn-cs"/>
              </a:rPr>
              <a:t> is Rs. 200 per hour</a:t>
            </a:r>
            <a:r>
              <a:rPr kumimoji="0" lang="en-US" sz="2800" b="0" i="0" u="none" strike="noStrike" kern="1200" cap="none" spc="0" normalizeH="0" baseline="0" noProof="0" dirty="0">
                <a:ln>
                  <a:noFill/>
                </a:ln>
                <a:solidFill>
                  <a:schemeClr val="tx1"/>
                </a:solidFill>
                <a:effectLst/>
                <a:uLnTx/>
                <a:uFillTx/>
                <a:latin typeface="+mn-lt"/>
                <a:ea typeface="+mn-ea"/>
                <a:cs typeface="+mn-cs"/>
              </a:rPr>
              <a:t>. </a:t>
            </a:r>
            <a:r>
              <a:rPr kumimoji="0" lang="en-US" sz="2800" b="0" i="0" u="sng" strike="noStrike" kern="1200" cap="none" spc="0" normalizeH="0" baseline="0" noProof="0" dirty="0">
                <a:ln>
                  <a:noFill/>
                </a:ln>
                <a:solidFill>
                  <a:schemeClr val="accent1">
                    <a:lumMod val="60000"/>
                    <a:lumOff val="40000"/>
                  </a:schemeClr>
                </a:solidFill>
                <a:effectLst/>
                <a:uLnTx/>
                <a:uFillTx/>
                <a:latin typeface="+mn-lt"/>
                <a:ea typeface="+mn-ea"/>
                <a:cs typeface="+mn-cs"/>
              </a:rPr>
              <a:t>The operating cost of the grinder including </a:t>
            </a:r>
            <a:r>
              <a:rPr kumimoji="0" lang="en-US" sz="2800" b="0" i="0" u="sng" strike="noStrike" kern="1200" cap="none" spc="0" normalizeH="0" baseline="0" noProof="0" dirty="0" err="1">
                <a:ln>
                  <a:noFill/>
                </a:ln>
                <a:solidFill>
                  <a:schemeClr val="accent1">
                    <a:lumMod val="60000"/>
                    <a:lumOff val="40000"/>
                  </a:schemeClr>
                </a:solidFill>
                <a:effectLst/>
                <a:uLnTx/>
                <a:uFillTx/>
                <a:latin typeface="+mn-lt"/>
                <a:ea typeface="+mn-ea"/>
                <a:cs typeface="+mn-cs"/>
              </a:rPr>
              <a:t>labour</a:t>
            </a:r>
            <a:r>
              <a:rPr kumimoji="0" lang="en-US" sz="2800" b="0" i="0" u="sng" strike="noStrike" kern="1200" cap="none" spc="0" normalizeH="0" baseline="0" noProof="0" dirty="0">
                <a:ln>
                  <a:noFill/>
                </a:ln>
                <a:solidFill>
                  <a:schemeClr val="accent1">
                    <a:lumMod val="60000"/>
                    <a:lumOff val="40000"/>
                  </a:schemeClr>
                </a:solidFill>
                <a:effectLst/>
                <a:uLnTx/>
                <a:uFillTx/>
                <a:latin typeface="+mn-lt"/>
                <a:ea typeface="+mn-ea"/>
                <a:cs typeface="+mn-cs"/>
              </a:rPr>
              <a:t> is Rs. 150 per hour</a:t>
            </a:r>
            <a:r>
              <a:rPr kumimoji="0" lang="en-US" sz="2800" b="0" i="0" u="none" strike="noStrike" kern="1200" cap="none" spc="0" normalizeH="0" baseline="0" noProof="0" dirty="0">
                <a:ln>
                  <a:noFill/>
                </a:ln>
                <a:solidFill>
                  <a:schemeClr val="tx1"/>
                </a:solidFill>
                <a:effectLst/>
                <a:uLnTx/>
                <a:uFillTx/>
                <a:latin typeface="+mn-lt"/>
                <a:ea typeface="+mn-ea"/>
                <a:cs typeface="+mn-cs"/>
              </a:rPr>
              <a:t>. Which design should be adopted if 1,00,000 units are required per year and what is the economic advantage of the best alternative?</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4" name="Audio 3">
            <a:hlinkClick r:id="" action="ppaction://media"/>
          </p:cNvPr>
          <p:cNvPicPr>
            <a:picLocks noChangeAspect="1"/>
          </p:cNvPicPr>
          <p:nvPr/>
        </p:nvPicPr>
        <p:blipFill>
          <a:blip r:embed="rId1"/>
          <a:stretch>
            <a:fillRect/>
          </a:stretch>
        </p:blipFill>
        <p:spPr>
          <a:xfrm>
            <a:off x="8382000" y="6096000"/>
            <a:ext cx="609600" cy="609600"/>
          </a:xfrm>
          <a:prstGeom prst="rect">
            <a:avLst/>
          </a:prstGeom>
          <a:noFill/>
          <a:ln w="9525">
            <a:noFill/>
          </a:ln>
        </p:spPr>
      </p:pic>
    </p:spTree>
  </p:cSld>
  <p:clrMapOvr>
    <a:masterClrMapping/>
  </p:clrMapOvr>
  <p:transition spd="slow" advTm="110931"/>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4100" b="1" i="0" u="none" strike="noStrike" kern="1200" cap="none" spc="0" normalizeH="0" baseline="0" noProof="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18435" name="Content Placeholder 2"/>
          <p:cNvSpPr>
            <a:spLocks noGrp="1"/>
          </p:cNvSpPr>
          <p:nvPr>
            <p:ph idx="1"/>
          </p:nvPr>
        </p:nvSpPr>
        <p:spPr>
          <a:ln/>
        </p:spPr>
        <p:txBody>
          <a:bodyPr vert="horz" wrap="square" lIns="91440" tIns="45720" rIns="91440" bIns="45720" anchor="t" anchorCtr="0"/>
          <a:p>
            <a:endParaRPr dirty="0"/>
          </a:p>
        </p:txBody>
      </p:sp>
      <p:pic>
        <p:nvPicPr>
          <p:cNvPr id="18436" name="Picture 4"/>
          <p:cNvPicPr>
            <a:picLocks noChangeAspect="1"/>
          </p:cNvPicPr>
          <p:nvPr/>
        </p:nvPicPr>
        <p:blipFill>
          <a:blip r:embed="rId1"/>
          <a:stretch>
            <a:fillRect/>
          </a:stretch>
        </p:blipFill>
        <p:spPr>
          <a:xfrm>
            <a:off x="0" y="0"/>
            <a:ext cx="9144000" cy="6858000"/>
          </a:xfrm>
          <a:prstGeom prst="rect">
            <a:avLst/>
          </a:prstGeom>
          <a:noFill/>
          <a:ln w="9525">
            <a:noFill/>
          </a:ln>
        </p:spPr>
      </p:pic>
      <p:pic>
        <p:nvPicPr>
          <p:cNvPr id="6" name="Audio 5">
            <a:hlinkClick r:id="" action="ppaction://media"/>
          </p:cNvPr>
          <p:cNvPicPr>
            <a:picLocks noChangeAspect="1"/>
          </p:cNvPicPr>
          <p:nvPr/>
        </p:nvPicPr>
        <p:blipFill>
          <a:blip r:embed="rId2"/>
          <a:stretch>
            <a:fillRect/>
          </a:stretch>
        </p:blipFill>
        <p:spPr>
          <a:xfrm>
            <a:off x="8382000" y="6096000"/>
            <a:ext cx="609600" cy="609600"/>
          </a:xfrm>
          <a:prstGeom prst="rect">
            <a:avLst/>
          </a:prstGeom>
          <a:noFill/>
          <a:ln w="9525">
            <a:noFill/>
          </a:ln>
        </p:spPr>
      </p:pic>
    </p:spTree>
  </p:cSld>
  <p:clrMapOvr>
    <a:masterClrMapping/>
  </p:clrMapOvr>
  <p:transition spd="slow" advTm="133779"/>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458" name="Picture 4"/>
          <p:cNvPicPr>
            <a:picLocks noChangeAspect="1"/>
          </p:cNvPicPr>
          <p:nvPr/>
        </p:nvPicPr>
        <p:blipFill>
          <a:blip r:embed="rId1"/>
          <a:stretch>
            <a:fillRect/>
          </a:stretch>
        </p:blipFill>
        <p:spPr>
          <a:xfrm>
            <a:off x="0" y="1905000"/>
            <a:ext cx="9144000" cy="2014538"/>
          </a:xfrm>
          <a:prstGeom prst="rect">
            <a:avLst/>
          </a:prstGeom>
          <a:noFill/>
          <a:ln w="9525">
            <a:noFill/>
          </a:ln>
        </p:spPr>
      </p:pic>
      <p:pic>
        <p:nvPicPr>
          <p:cNvPr id="6" name="Audio 5">
            <a:hlinkClick r:id="" action="ppaction://media"/>
          </p:cNvPr>
          <p:cNvPicPr>
            <a:picLocks noChangeAspect="1"/>
          </p:cNvPicPr>
          <p:nvPr/>
        </p:nvPicPr>
        <p:blipFill>
          <a:blip r:embed="rId2"/>
          <a:stretch>
            <a:fillRect/>
          </a:stretch>
        </p:blipFill>
        <p:spPr>
          <a:xfrm>
            <a:off x="8382000" y="6096000"/>
            <a:ext cx="609600" cy="609600"/>
          </a:xfrm>
          <a:prstGeom prst="rect">
            <a:avLst/>
          </a:prstGeom>
          <a:noFill/>
          <a:ln w="9525">
            <a:noFill/>
          </a:ln>
        </p:spPr>
      </p:pic>
    </p:spTree>
  </p:cSld>
  <p:clrMapOvr>
    <a:masterClrMapping/>
  </p:clrMapOvr>
  <p:transition spd="slow" advTm="37463"/>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868362"/>
          </a:xfrm>
          <a:noFill/>
          <a:ln>
            <a:noFill/>
          </a:ln>
          <a:effectLst/>
          <a:sp3d prstMaterial="plastic"/>
        </p:spPr>
        <p:txBody>
          <a:bodyPr vert="horz" rtlCol="0" anchor="ctr">
            <a:normAutofit fontScale="90000"/>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100" b="1" i="1"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EXAMPLE 2 (Design selection for a process industry).</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11267" name="Content Placeholder 2"/>
          <p:cNvSpPr>
            <a:spLocks noGrp="1"/>
          </p:cNvSpPr>
          <p:nvPr>
            <p:ph idx="1"/>
          </p:nvPr>
        </p:nvSpPr>
        <p:spPr>
          <a:xfrm>
            <a:off x="457200" y="1295400"/>
            <a:ext cx="8229600" cy="4830763"/>
          </a:xfrm>
        </p:spPr>
        <p:txBody>
          <a:bodyPr vert="horz" wrap="square" lIns="91440" tIns="45720" rIns="91440" bIns="45720" numCol="1" anchor="t" anchorCtr="0" compatLnSpc="1">
            <a:normAutofit fontScale="92500" lnSpcReduction="10000"/>
          </a:bodyPr>
          <a:lstStyle/>
          <a:p>
            <a:pPr marL="548640" marR="0" lvl="0" indent="-411480" algn="just"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Char char=""/>
              <a:defRPr/>
            </a:pPr>
            <a:r>
              <a:rPr kumimoji="0" lang="en-US" sz="2300" b="1" i="1" u="none" strike="noStrike" kern="1200" cap="none" spc="0" normalizeH="0" baseline="0" noProof="0" dirty="0">
                <a:ln>
                  <a:noFill/>
                </a:ln>
                <a:solidFill>
                  <a:schemeClr val="tx1"/>
                </a:solidFill>
                <a:effectLst/>
                <a:uLnTx/>
                <a:uFillTx/>
                <a:latin typeface="+mn-lt"/>
                <a:ea typeface="+mn-ea"/>
                <a:cs typeface="+mn-cs"/>
              </a:rPr>
              <a:t>The chief engineer </a:t>
            </a:r>
            <a:r>
              <a:rPr kumimoji="0" lang="en-US" sz="2300" b="0" i="0" u="none" strike="noStrike" kern="1200" cap="none" spc="0" normalizeH="0" baseline="0" noProof="0" dirty="0">
                <a:ln>
                  <a:noFill/>
                </a:ln>
                <a:solidFill>
                  <a:schemeClr val="tx1"/>
                </a:solidFill>
                <a:effectLst/>
                <a:uLnTx/>
                <a:uFillTx/>
                <a:latin typeface="+mn-lt"/>
                <a:ea typeface="+mn-ea"/>
                <a:cs typeface="+mn-cs"/>
              </a:rPr>
              <a:t>of refinery operations is not satisfied with the preliminary design for storage tanks to be used as part of a plant expansion </a:t>
            </a:r>
            <a:r>
              <a:rPr kumimoji="0" lang="en-US" sz="2300" b="0" i="0" u="none" strike="noStrike" kern="1200" cap="none" spc="0" normalizeH="0" baseline="0" noProof="0" dirty="0" err="1">
                <a:ln>
                  <a:noFill/>
                </a:ln>
                <a:solidFill>
                  <a:schemeClr val="tx1"/>
                </a:solidFill>
                <a:effectLst/>
                <a:uLnTx/>
                <a:uFillTx/>
                <a:latin typeface="+mn-lt"/>
                <a:ea typeface="+mn-ea"/>
                <a:cs typeface="+mn-cs"/>
              </a:rPr>
              <a:t>programme</a:t>
            </a:r>
            <a:r>
              <a:rPr kumimoji="0" lang="en-US" sz="2300" b="0" i="0" u="none" strike="noStrike" kern="1200" cap="none" spc="0" normalizeH="0" baseline="0" noProof="0" dirty="0">
                <a:ln>
                  <a:noFill/>
                </a:ln>
                <a:solidFill>
                  <a:schemeClr val="tx1"/>
                </a:solidFill>
                <a:effectLst/>
                <a:uLnTx/>
                <a:uFillTx/>
                <a:latin typeface="+mn-lt"/>
                <a:ea typeface="+mn-ea"/>
                <a:cs typeface="+mn-cs"/>
              </a:rPr>
              <a:t>. The engineer who submitted the design was called in and asked to reconsider the overall dimensions in the light of an article in the </a:t>
            </a:r>
            <a:r>
              <a:rPr kumimoji="0" lang="en-US" sz="2300" b="0" i="1" u="none" strike="noStrike" kern="1200" cap="none" spc="0" normalizeH="0" baseline="0" noProof="0" dirty="0">
                <a:ln>
                  <a:noFill/>
                </a:ln>
                <a:solidFill>
                  <a:schemeClr val="tx1"/>
                </a:solidFill>
                <a:effectLst/>
                <a:uLnTx/>
                <a:uFillTx/>
                <a:latin typeface="+mn-lt"/>
                <a:ea typeface="+mn-ea"/>
                <a:cs typeface="+mn-cs"/>
              </a:rPr>
              <a:t>Chemical Engineer, entitled “How to </a:t>
            </a:r>
            <a:r>
              <a:rPr kumimoji="0" lang="en-US" sz="2300" b="0" i="0" u="none" strike="noStrike" kern="1200" cap="none" spc="0" normalizeH="0" baseline="0" noProof="0" dirty="0">
                <a:ln>
                  <a:noFill/>
                </a:ln>
                <a:solidFill>
                  <a:schemeClr val="tx1"/>
                </a:solidFill>
                <a:effectLst/>
                <a:uLnTx/>
                <a:uFillTx/>
                <a:latin typeface="+mn-lt"/>
                <a:ea typeface="+mn-ea"/>
                <a:cs typeface="+mn-cs"/>
              </a:rPr>
              <a:t>size future process vessels?” The original design submitted called for </a:t>
            </a:r>
            <a:r>
              <a:rPr kumimoji="0" lang="en-US" sz="2300" b="0" i="0" u="none" strike="noStrike" kern="1200" cap="none" spc="0" normalizeH="0" baseline="0" noProof="0" dirty="0">
                <a:ln>
                  <a:noFill/>
                </a:ln>
                <a:solidFill>
                  <a:schemeClr val="tx2">
                    <a:lumMod val="75000"/>
                  </a:schemeClr>
                </a:solidFill>
                <a:effectLst/>
                <a:uLnTx/>
                <a:uFillTx/>
                <a:latin typeface="+mn-lt"/>
                <a:ea typeface="+mn-ea"/>
                <a:cs typeface="+mn-cs"/>
              </a:rPr>
              <a:t>4 tanks 5.2 m </a:t>
            </a:r>
            <a:r>
              <a:rPr kumimoji="0" lang="en-US" sz="2300" b="0" i="0" u="none" strike="noStrike" kern="1200" cap="none" spc="0" normalizeH="0" baseline="0" noProof="0" dirty="0">
                <a:ln>
                  <a:noFill/>
                </a:ln>
                <a:solidFill>
                  <a:schemeClr val="tx1"/>
                </a:solidFill>
                <a:effectLst/>
                <a:uLnTx/>
                <a:uFillTx/>
                <a:latin typeface="+mn-lt"/>
                <a:ea typeface="+mn-ea"/>
                <a:cs typeface="+mn-cs"/>
              </a:rPr>
              <a:t>in diameter and </a:t>
            </a:r>
            <a:r>
              <a:rPr kumimoji="0" lang="en-US" sz="2300" b="0" i="0" u="none" strike="noStrike" kern="1200" cap="none" spc="0" normalizeH="0" baseline="0" noProof="0" dirty="0">
                <a:ln>
                  <a:noFill/>
                </a:ln>
                <a:solidFill>
                  <a:schemeClr val="tx2">
                    <a:lumMod val="75000"/>
                  </a:schemeClr>
                </a:solidFill>
                <a:effectLst/>
                <a:uLnTx/>
                <a:uFillTx/>
                <a:latin typeface="+mn-lt"/>
                <a:ea typeface="+mn-ea"/>
                <a:cs typeface="+mn-cs"/>
              </a:rPr>
              <a:t>7 m </a:t>
            </a:r>
            <a:r>
              <a:rPr kumimoji="0" lang="en-US" sz="2300" b="0" i="0" u="none" strike="noStrike" kern="1200" cap="none" spc="0" normalizeH="0" baseline="0" noProof="0" dirty="0">
                <a:ln>
                  <a:noFill/>
                </a:ln>
                <a:solidFill>
                  <a:schemeClr val="tx1"/>
                </a:solidFill>
                <a:effectLst/>
                <a:uLnTx/>
                <a:uFillTx/>
                <a:latin typeface="+mn-lt"/>
                <a:ea typeface="+mn-ea"/>
                <a:cs typeface="+mn-cs"/>
              </a:rPr>
              <a:t>in height. From a graph of the article, the engineer found that the present ratio of height to diameter of </a:t>
            </a:r>
            <a:r>
              <a:rPr kumimoji="0" lang="en-US" sz="2300" b="0" i="0" u="none" strike="noStrike" kern="1200" cap="none" spc="0" normalizeH="0" baseline="0" noProof="0" dirty="0">
                <a:ln>
                  <a:noFill/>
                </a:ln>
                <a:solidFill>
                  <a:schemeClr val="tx2">
                    <a:lumMod val="75000"/>
                  </a:schemeClr>
                </a:solidFill>
                <a:effectLst/>
                <a:uLnTx/>
                <a:uFillTx/>
                <a:latin typeface="+mn-lt"/>
                <a:ea typeface="+mn-ea"/>
                <a:cs typeface="+mn-cs"/>
              </a:rPr>
              <a:t>1.35</a:t>
            </a:r>
            <a:r>
              <a:rPr kumimoji="0" lang="en-US" sz="2300" b="0" i="0" u="none" strike="noStrike" kern="1200" cap="none" spc="0" normalizeH="0" baseline="0" noProof="0" dirty="0">
                <a:ln>
                  <a:noFill/>
                </a:ln>
                <a:solidFill>
                  <a:schemeClr val="tx1"/>
                </a:solidFill>
                <a:effectLst/>
                <a:uLnTx/>
                <a:uFillTx/>
                <a:latin typeface="+mn-lt"/>
                <a:ea typeface="+mn-ea"/>
                <a:cs typeface="+mn-cs"/>
              </a:rPr>
              <a:t> is </a:t>
            </a:r>
            <a:r>
              <a:rPr kumimoji="0" lang="en-US" sz="2300" b="0" i="0" u="none" strike="noStrike" kern="1200" cap="none" spc="0" normalizeH="0" baseline="0" noProof="0" dirty="0">
                <a:ln>
                  <a:noFill/>
                </a:ln>
                <a:solidFill>
                  <a:schemeClr val="tx2">
                    <a:lumMod val="75000"/>
                  </a:schemeClr>
                </a:solidFill>
                <a:effectLst/>
                <a:uLnTx/>
                <a:uFillTx/>
                <a:latin typeface="+mn-lt"/>
                <a:ea typeface="+mn-ea"/>
                <a:cs typeface="+mn-cs"/>
              </a:rPr>
              <a:t>111%</a:t>
            </a:r>
            <a:r>
              <a:rPr kumimoji="0" lang="en-US" sz="2300" b="0" i="0" u="none" strike="noStrike" kern="1200" cap="none" spc="0" normalizeH="0" baseline="0" noProof="0" dirty="0">
                <a:ln>
                  <a:noFill/>
                </a:ln>
                <a:solidFill>
                  <a:schemeClr val="tx1"/>
                </a:solidFill>
                <a:effectLst/>
                <a:uLnTx/>
                <a:uFillTx/>
                <a:latin typeface="+mn-lt"/>
                <a:ea typeface="+mn-ea"/>
                <a:cs typeface="+mn-cs"/>
              </a:rPr>
              <a:t> of the minimum cost and that the minimum cost for a tank was when the ratio of height to diameter was </a:t>
            </a:r>
            <a:r>
              <a:rPr kumimoji="0" lang="en-US" sz="2300" b="0" i="0" u="none" strike="noStrike" kern="1200" cap="none" spc="0" normalizeH="0" baseline="0" noProof="0" dirty="0">
                <a:ln>
                  <a:noFill/>
                </a:ln>
                <a:solidFill>
                  <a:srgbClr val="FF0000"/>
                </a:solidFill>
                <a:effectLst/>
                <a:uLnTx/>
                <a:uFillTx/>
                <a:latin typeface="+mn-lt"/>
                <a:ea typeface="+mn-ea"/>
                <a:cs typeface="+mn-cs"/>
              </a:rPr>
              <a:t>4 : 1. </a:t>
            </a:r>
            <a:r>
              <a:rPr kumimoji="0" lang="en-US" sz="2300" b="0" i="0" u="none" strike="noStrike" kern="1200" cap="none" spc="0" normalizeH="0" baseline="0" noProof="0" dirty="0">
                <a:ln>
                  <a:noFill/>
                </a:ln>
                <a:solidFill>
                  <a:schemeClr val="tx1"/>
                </a:solidFill>
                <a:effectLst/>
                <a:uLnTx/>
                <a:uFillTx/>
                <a:latin typeface="+mn-lt"/>
                <a:ea typeface="+mn-ea"/>
                <a:cs typeface="+mn-cs"/>
              </a:rPr>
              <a:t>The cost for the tank design as originally submitted was estimated to be Rs. </a:t>
            </a:r>
            <a:r>
              <a:rPr kumimoji="0" lang="en-US" sz="2300" b="0" i="0" u="none" strike="noStrike" kern="1200" cap="none" spc="0" normalizeH="0" baseline="0" noProof="0" dirty="0">
                <a:ln>
                  <a:noFill/>
                </a:ln>
                <a:solidFill>
                  <a:schemeClr val="tx2">
                    <a:lumMod val="75000"/>
                  </a:schemeClr>
                </a:solidFill>
                <a:effectLst/>
                <a:uLnTx/>
                <a:uFillTx/>
                <a:latin typeface="+mn-lt"/>
                <a:ea typeface="+mn-ea"/>
                <a:cs typeface="+mn-cs"/>
              </a:rPr>
              <a:t>9,00,000</a:t>
            </a:r>
            <a:r>
              <a:rPr kumimoji="0" lang="en-US" sz="2300" b="0" i="0" u="none" strike="noStrike" kern="1200" cap="none" spc="0" normalizeH="0" baseline="0" noProof="0" dirty="0">
                <a:ln>
                  <a:noFill/>
                </a:ln>
                <a:solidFill>
                  <a:schemeClr val="tx1"/>
                </a:solidFill>
                <a:effectLst/>
                <a:uLnTx/>
                <a:uFillTx/>
                <a:latin typeface="+mn-lt"/>
                <a:ea typeface="+mn-ea"/>
                <a:cs typeface="+mn-cs"/>
              </a:rPr>
              <a:t>. What are the optimum tank dimensions if the volume remains the same as for the original design? What total savings may be expected through the redesign?</a:t>
            </a:r>
            <a:endParaRPr kumimoji="0" lang="en-US" sz="2300" b="0" i="0" u="none" strike="noStrike" kern="1200" cap="none" spc="0" normalizeH="0" baseline="0" noProof="0" dirty="0">
              <a:ln>
                <a:noFill/>
              </a:ln>
              <a:solidFill>
                <a:schemeClr val="tx1"/>
              </a:solidFill>
              <a:effectLst/>
              <a:uLnTx/>
              <a:uFillTx/>
              <a:latin typeface="+mn-lt"/>
              <a:ea typeface="+mn-ea"/>
              <a:cs typeface="+mn-cs"/>
            </a:endParaRPr>
          </a:p>
        </p:txBody>
      </p:sp>
      <p:pic>
        <p:nvPicPr>
          <p:cNvPr id="3" name="Audio 2">
            <a:hlinkClick r:id="" action="ppaction://media"/>
          </p:cNvPr>
          <p:cNvPicPr>
            <a:picLocks noChangeAspect="1"/>
          </p:cNvPicPr>
          <p:nvPr/>
        </p:nvPicPr>
        <p:blipFill>
          <a:blip r:embed="rId1"/>
          <a:stretch>
            <a:fillRect/>
          </a:stretch>
        </p:blipFill>
        <p:spPr>
          <a:xfrm>
            <a:off x="8382000" y="6096000"/>
            <a:ext cx="609600" cy="609600"/>
          </a:xfrm>
          <a:prstGeom prst="rect">
            <a:avLst/>
          </a:prstGeom>
          <a:noFill/>
          <a:ln w="9525">
            <a:noFill/>
          </a:ln>
        </p:spPr>
      </p:pic>
    </p:spTree>
  </p:cSld>
  <p:clrMapOvr>
    <a:masterClrMapping/>
  </p:clrMapOvr>
  <p:transition spd="slow" advTm="131016"/>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4100" b="1" i="0" u="none" strike="noStrike" kern="1200" cap="none" spc="0" normalizeH="0" baseline="0" noProof="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21507" name="Content Placeholder 2"/>
          <p:cNvSpPr>
            <a:spLocks noGrp="1"/>
          </p:cNvSpPr>
          <p:nvPr>
            <p:ph idx="1"/>
          </p:nvPr>
        </p:nvSpPr>
        <p:spPr>
          <a:ln/>
        </p:spPr>
        <p:txBody>
          <a:bodyPr vert="horz" wrap="square" lIns="91440" tIns="45720" rIns="91440" bIns="45720" anchor="t" anchorCtr="0"/>
          <a:p>
            <a:endParaRPr dirty="0"/>
          </a:p>
        </p:txBody>
      </p:sp>
      <p:pic>
        <p:nvPicPr>
          <p:cNvPr id="21508" name="Picture 4"/>
          <p:cNvPicPr>
            <a:picLocks noChangeAspect="1"/>
          </p:cNvPicPr>
          <p:nvPr/>
        </p:nvPicPr>
        <p:blipFill>
          <a:blip r:embed="rId1"/>
          <a:stretch>
            <a:fillRect/>
          </a:stretch>
        </p:blipFill>
        <p:spPr>
          <a:xfrm>
            <a:off x="0" y="0"/>
            <a:ext cx="9144000" cy="6858000"/>
          </a:xfrm>
          <a:prstGeom prst="rect">
            <a:avLst/>
          </a:prstGeom>
          <a:noFill/>
          <a:ln w="9525">
            <a:noFill/>
          </a:ln>
        </p:spPr>
      </p:pic>
      <p:pic>
        <p:nvPicPr>
          <p:cNvPr id="6" name="Audio 5">
            <a:hlinkClick r:id="" action="ppaction://media"/>
          </p:cNvPr>
          <p:cNvPicPr>
            <a:picLocks noChangeAspect="1"/>
          </p:cNvPicPr>
          <p:nvPr/>
        </p:nvPicPr>
        <p:blipFill>
          <a:blip r:embed="rId2"/>
          <a:stretch>
            <a:fillRect/>
          </a:stretch>
        </p:blipFill>
        <p:spPr>
          <a:xfrm>
            <a:off x="8382000" y="6096000"/>
            <a:ext cx="609600" cy="609600"/>
          </a:xfrm>
          <a:prstGeom prst="rect">
            <a:avLst/>
          </a:prstGeom>
          <a:noFill/>
          <a:ln w="9525">
            <a:noFill/>
          </a:ln>
        </p:spPr>
      </p:pic>
    </p:spTree>
  </p:cSld>
  <p:clrMapOvr>
    <a:masterClrMapping/>
  </p:clrMapOvr>
  <p:transition spd="slow" advTm="219066"/>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2530" name="Picture 4"/>
          <p:cNvPicPr>
            <a:picLocks noChangeAspect="1"/>
          </p:cNvPicPr>
          <p:nvPr/>
        </p:nvPicPr>
        <p:blipFill>
          <a:blip r:embed="rId1"/>
          <a:stretch>
            <a:fillRect/>
          </a:stretch>
        </p:blipFill>
        <p:spPr>
          <a:xfrm>
            <a:off x="0" y="2057400"/>
            <a:ext cx="9144000" cy="2514600"/>
          </a:xfrm>
          <a:prstGeom prst="rect">
            <a:avLst/>
          </a:prstGeom>
          <a:noFill/>
          <a:ln w="9525">
            <a:noFill/>
          </a:ln>
        </p:spPr>
      </p:pic>
      <p:pic>
        <p:nvPicPr>
          <p:cNvPr id="6" name="Audio 5">
            <a:hlinkClick r:id="" action="ppaction://media"/>
          </p:cNvPr>
          <p:cNvPicPr>
            <a:picLocks noChangeAspect="1"/>
          </p:cNvPicPr>
          <p:nvPr/>
        </p:nvPicPr>
        <p:blipFill>
          <a:blip r:embed="rId2"/>
          <a:stretch>
            <a:fillRect/>
          </a:stretch>
        </p:blipFill>
        <p:spPr>
          <a:xfrm>
            <a:off x="8382000" y="6096000"/>
            <a:ext cx="609600" cy="609600"/>
          </a:xfrm>
          <a:prstGeom prst="rect">
            <a:avLst/>
          </a:prstGeom>
          <a:noFill/>
          <a:ln w="9525">
            <a:noFill/>
          </a:ln>
        </p:spPr>
      </p:pic>
    </p:spTree>
  </p:cSld>
  <p:clrMapOvr>
    <a:masterClrMapping/>
  </p:clrMapOvr>
  <p:transition spd="slow" advTm="7898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Title 4"/>
          <p:cNvSpPr>
            <a:spLocks noGrp="1"/>
          </p:cNvSpPr>
          <p:nvPr>
            <p:ph type="title"/>
          </p:nvPr>
        </p:nvSpPr>
        <p:spPr>
          <a:noFill/>
          <a:ln>
            <a:noFill/>
          </a:ln>
          <a:effectLst/>
          <a:sp3d prstMaterial="plastic"/>
        </p:spPr>
        <p:txBody>
          <a:bodyPr vert="horz" anchor="ctr">
            <a:normAutofit fontScale="90000"/>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100" b="1" i="0" u="none" strike="noStrike" kern="1200" cap="none" spc="0" normalizeH="0" baseline="0" noProof="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Elementary Economic Analysis</a:t>
            </a:r>
            <a:endParaRPr kumimoji="0" lang="en-US" sz="4100" b="1" i="0" u="none" strike="noStrike" kern="1200" cap="none" spc="0" normalizeH="0" baseline="0" noProof="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4099" name="Content Placeholder 5"/>
          <p:cNvSpPr>
            <a:spLocks noGrp="1"/>
          </p:cNvSpPr>
          <p:nvPr>
            <p:ph idx="1"/>
          </p:nvPr>
        </p:nvSpPr>
        <p:spPr/>
        <p:txBody>
          <a:bodyPr vert="horz" wrap="square" lIns="91440" tIns="45720" rIns="91440" bIns="45720" numCol="1" anchor="t" anchorCtr="0" compatLnSpc="1"/>
          <a:lstStyle/>
          <a:p>
            <a:pPr marL="548005" marR="0" lvl="0" indent="-411480" algn="l" defTabSz="914400" rtl="0" eaLnBrk="1" fontAlgn="base" latinLnBrk="0" hangingPunct="1">
              <a:lnSpc>
                <a:spcPct val="100000"/>
              </a:lnSpc>
              <a:spcBef>
                <a:spcPct val="20000"/>
              </a:spcBef>
              <a:spcAft>
                <a:spcPct val="0"/>
              </a:spcAft>
              <a:buClr>
                <a:srgbClr val="F9F9F9"/>
              </a:buClr>
              <a:buSzPct val="65000"/>
              <a:buFont typeface="Wingdings 2" panose="05020102010507070707" pitchFamily="18" charset="2"/>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An industry can source its raw material from a nearby place or from a far-off place for its business.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548005" marR="0" lvl="0" indent="-411480" algn="l" defTabSz="914400" rtl="0" eaLnBrk="1" fontAlgn="base" latinLnBrk="0" hangingPunct="1">
              <a:lnSpc>
                <a:spcPct val="100000"/>
              </a:lnSpc>
              <a:spcBef>
                <a:spcPct val="20000"/>
              </a:spcBef>
              <a:spcAft>
                <a:spcPct val="0"/>
              </a:spcAft>
              <a:buClr>
                <a:srgbClr val="F9F9F9"/>
              </a:buClr>
              <a:buSzPct val="65000"/>
              <a:buFont typeface="Wingdings 2" panose="05020102010507070707" pitchFamily="18" charset="2"/>
              <a:buNone/>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a:t>
            </a:r>
            <a:r>
              <a:rPr kumimoji="0" lang="en-US" sz="2800" b="0" i="0" u="none" strike="noStrike" kern="1200" cap="none" spc="0" normalizeH="0" baseline="0" noProof="0" dirty="0">
                <a:ln>
                  <a:noFill/>
                </a:ln>
                <a:solidFill>
                  <a:srgbClr val="FFC000"/>
                </a:solidFill>
                <a:effectLst/>
                <a:uLnTx/>
                <a:uFillTx/>
                <a:latin typeface="+mn-lt"/>
                <a:ea typeface="+mn-ea"/>
                <a:cs typeface="+mn-cs"/>
              </a:rPr>
              <a:t>Following factors affect the decision making of an entrepreneur:  </a:t>
            </a:r>
            <a:endParaRPr kumimoji="0" lang="en-US" sz="2800" b="0" i="0" u="none" strike="noStrike" kern="1200" cap="none" spc="0" normalizeH="0" baseline="0" noProof="0" dirty="0">
              <a:ln>
                <a:noFill/>
              </a:ln>
              <a:solidFill>
                <a:srgbClr val="FFC000"/>
              </a:solidFill>
              <a:effectLst/>
              <a:uLnTx/>
              <a:uFillTx/>
              <a:latin typeface="+mn-lt"/>
              <a:ea typeface="+mn-ea"/>
              <a:cs typeface="+mn-cs"/>
            </a:endParaRPr>
          </a:p>
          <a:p>
            <a:pPr marL="650875" marR="0" lvl="0" indent="-514350" algn="l" defTabSz="914400" rtl="0" eaLnBrk="1" fontAlgn="base" latinLnBrk="0" hangingPunct="1">
              <a:lnSpc>
                <a:spcPct val="100000"/>
              </a:lnSpc>
              <a:spcBef>
                <a:spcPct val="20000"/>
              </a:spcBef>
              <a:spcAft>
                <a:spcPct val="0"/>
              </a:spcAft>
              <a:buClr>
                <a:srgbClr val="F9F9F9"/>
              </a:buClr>
              <a:buSzPct val="65000"/>
              <a:buFont typeface="+mj-lt"/>
              <a:buAutoNum type="arabicPeriod"/>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Price of the raw material</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650875" marR="0" lvl="0" indent="-514350" algn="l" defTabSz="914400" rtl="0" eaLnBrk="1" fontAlgn="base" latinLnBrk="0" hangingPunct="1">
              <a:lnSpc>
                <a:spcPct val="100000"/>
              </a:lnSpc>
              <a:spcBef>
                <a:spcPct val="20000"/>
              </a:spcBef>
              <a:spcAft>
                <a:spcPct val="0"/>
              </a:spcAft>
              <a:buClr>
                <a:srgbClr val="F9F9F9"/>
              </a:buClr>
              <a:buSzPct val="65000"/>
              <a:buFont typeface="+mj-lt"/>
              <a:buAutoNum type="arabicPeriod"/>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Transportation cost of the raw material</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650875" marR="0" lvl="0" indent="-514350" algn="l" defTabSz="914400" rtl="0" eaLnBrk="1" fontAlgn="base" latinLnBrk="0" hangingPunct="1">
              <a:lnSpc>
                <a:spcPct val="100000"/>
              </a:lnSpc>
              <a:spcBef>
                <a:spcPct val="20000"/>
              </a:spcBef>
              <a:spcAft>
                <a:spcPct val="0"/>
              </a:spcAft>
              <a:buClr>
                <a:srgbClr val="F9F9F9"/>
              </a:buClr>
              <a:buSzPct val="65000"/>
              <a:buFont typeface="+mj-lt"/>
              <a:buAutoNum type="arabicPeriod"/>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Availability of the raw material</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650875" marR="0" lvl="0" indent="-514350" algn="l" defTabSz="914400" rtl="0" eaLnBrk="1" fontAlgn="base" latinLnBrk="0" hangingPunct="1">
              <a:lnSpc>
                <a:spcPct val="100000"/>
              </a:lnSpc>
              <a:spcBef>
                <a:spcPct val="20000"/>
              </a:spcBef>
              <a:spcAft>
                <a:spcPct val="0"/>
              </a:spcAft>
              <a:buClr>
                <a:srgbClr val="F9F9F9"/>
              </a:buClr>
              <a:buSzPct val="65000"/>
              <a:buFont typeface="+mj-lt"/>
              <a:buAutoNum type="arabicPeriod"/>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Quality of the raw material</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2" name="Audio 1">
            <a:hlinkClick r:id="" action="ppaction://media"/>
          </p:cNvPr>
          <p:cNvPicPr>
            <a:picLocks noChangeAspect="1"/>
          </p:cNvPicPr>
          <p:nvPr/>
        </p:nvPicPr>
        <p:blipFill>
          <a:blip r:embed="rId1"/>
          <a:stretch>
            <a:fillRect/>
          </a:stretch>
        </p:blipFill>
        <p:spPr>
          <a:xfrm>
            <a:off x="8382000" y="6096000"/>
            <a:ext cx="609600" cy="609600"/>
          </a:xfrm>
          <a:prstGeom prst="rect">
            <a:avLst/>
          </a:prstGeom>
          <a:noFill/>
          <a:ln w="9525">
            <a:noFill/>
          </a:ln>
        </p:spPr>
      </p:pic>
    </p:spTree>
  </p:cSld>
  <p:clrMapOvr>
    <a:masterClrMapping/>
  </p:clrMapOvr>
  <p:transition spd="slow" advTm="9953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rtlCol="0" anchor="ctr">
            <a:normAutofit fontScale="90000"/>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Building Material Selection</a:t>
            </a:r>
            <a:br>
              <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b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23555" name="Content Placeholder 2"/>
          <p:cNvSpPr>
            <a:spLocks noGrp="1"/>
          </p:cNvSpPr>
          <p:nvPr>
            <p:ph idx="1"/>
          </p:nvPr>
        </p:nvSpPr>
        <p:spPr>
          <a:ln/>
        </p:spPr>
        <p:txBody>
          <a:bodyPr vert="horz" wrap="square" lIns="91440" tIns="45720" rIns="91440" bIns="45720" anchor="t" anchorCtr="0"/>
          <a:p>
            <a:pPr algn="just" eaLnBrk="1" hangingPunct="1"/>
            <a:r>
              <a:rPr lang="en-US" altLang="en-US" dirty="0"/>
              <a:t>The sourcing of raw materials will have a significant effect on the cost of any product. Hence, it is assumed that the price of raw material is location dependent. While sourcing a raw material, the cost of transportation is to be considered in conjunction with the price of the raw material.</a:t>
            </a:r>
            <a:endParaRPr lang="en-US" altLang="en-US" dirty="0"/>
          </a:p>
        </p:txBody>
      </p:sp>
      <p:pic>
        <p:nvPicPr>
          <p:cNvPr id="3" name="Audio 2">
            <a:hlinkClick r:id="" action="ppaction://media"/>
          </p:cNvPr>
          <p:cNvPicPr>
            <a:picLocks noChangeAspect="1"/>
          </p:cNvPicPr>
          <p:nvPr/>
        </p:nvPicPr>
        <p:blipFill>
          <a:blip r:embed="rId1"/>
          <a:stretch>
            <a:fillRect/>
          </a:stretch>
        </p:blipFill>
        <p:spPr>
          <a:xfrm>
            <a:off x="8382000" y="6096000"/>
            <a:ext cx="609600" cy="609600"/>
          </a:xfrm>
          <a:prstGeom prst="rect">
            <a:avLst/>
          </a:prstGeom>
          <a:noFill/>
          <a:ln w="9525">
            <a:noFill/>
          </a:ln>
        </p:spPr>
      </p:pic>
    </p:spTree>
  </p:cSld>
  <p:clrMapOvr>
    <a:masterClrMapping/>
  </p:clrMapOvr>
  <p:transition spd="slow" advTm="26968"/>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itle 1"/>
          <p:cNvSpPr>
            <a:spLocks noGrp="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100" b="1" i="1" u="none" strike="noStrike" kern="1200" cap="none" spc="0" normalizeH="0" baseline="0" noProof="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EXAMPLE</a:t>
            </a:r>
            <a:endParaRPr kumimoji="0" lang="en-US" sz="4100" b="1" i="0" u="none" strike="noStrike" kern="1200" cap="none" spc="0" normalizeH="0" baseline="0" noProof="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3" name="Content Placeholder 2"/>
          <p:cNvSpPr>
            <a:spLocks noGrp="1"/>
          </p:cNvSpPr>
          <p:nvPr>
            <p:ph idx="1"/>
          </p:nvPr>
        </p:nvSpPr>
        <p:spPr>
          <a:xfrm>
            <a:off x="457200" y="1295400"/>
            <a:ext cx="8229600" cy="4830763"/>
          </a:xfrm>
        </p:spPr>
        <p:txBody>
          <a:bodyPr vert="horz" wrap="square" lIns="91440" tIns="45720" rIns="91440" bIns="45720" numCol="1" rtlCol="0" anchor="t" anchorCtr="0" compatLnSpc="1">
            <a:normAutofit fontScale="40000" lnSpcReduction="20000"/>
          </a:bodyPr>
          <a:lstStyle/>
          <a:p>
            <a:pPr marL="548640" marR="0" lvl="0" indent="-411480" algn="just" defTabSz="914400" rtl="0" eaLnBrk="1" fontAlgn="auto" latinLnBrk="0" hangingPunct="1">
              <a:lnSpc>
                <a:spcPct val="170000"/>
              </a:lnSpc>
              <a:spcBef>
                <a:spcPct val="20000"/>
              </a:spcBef>
              <a:spcAft>
                <a:spcPts val="0"/>
              </a:spcAft>
              <a:buClr>
                <a:schemeClr val="tx1">
                  <a:shade val="95000"/>
                </a:schemeClr>
              </a:buClr>
              <a:buSzPct val="65000"/>
              <a:buFont typeface="Wingdings 2" panose="05020102010507070707"/>
              <a:buChar char=""/>
              <a:defRPr/>
            </a:pPr>
            <a:r>
              <a:rPr kumimoji="0" lang="en-US" sz="2800" b="1" i="1" u="none" strike="noStrike" kern="1200" cap="none" spc="0" normalizeH="0" baseline="0" noProof="0" dirty="0">
                <a:ln>
                  <a:noFill/>
                </a:ln>
                <a:solidFill>
                  <a:schemeClr val="tx1"/>
                </a:solidFill>
                <a:effectLst/>
                <a:uLnTx/>
                <a:uFillTx/>
                <a:latin typeface="+mn-lt"/>
                <a:ea typeface="+mn-ea"/>
                <a:cs typeface="+mn-cs"/>
              </a:rPr>
              <a:t> </a:t>
            </a:r>
            <a:r>
              <a:rPr kumimoji="0" lang="en-US" sz="4200" b="1" i="1" u="none" strike="noStrike" kern="1200" cap="none" spc="0" normalizeH="0" baseline="0" noProof="0" dirty="0">
                <a:ln>
                  <a:noFill/>
                </a:ln>
                <a:solidFill>
                  <a:schemeClr val="tx1"/>
                </a:solidFill>
                <a:effectLst/>
                <a:uLnTx/>
                <a:uFillTx/>
                <a:latin typeface="+mn-lt"/>
                <a:ea typeface="+mn-ea"/>
                <a:cs typeface="+mn-cs"/>
              </a:rPr>
              <a:t>In the design of buildings to be constructed in Alpha State, the </a:t>
            </a:r>
            <a:r>
              <a:rPr kumimoji="0" lang="en-US" sz="4200" b="0" i="0" u="none" strike="noStrike" kern="1200" cap="none" spc="0" normalizeH="0" baseline="0" noProof="0" dirty="0">
                <a:ln>
                  <a:noFill/>
                </a:ln>
                <a:solidFill>
                  <a:schemeClr val="tx1"/>
                </a:solidFill>
                <a:effectLst/>
                <a:uLnTx/>
                <a:uFillTx/>
                <a:latin typeface="+mn-lt"/>
                <a:ea typeface="+mn-ea"/>
                <a:cs typeface="+mn-cs"/>
              </a:rPr>
              <a:t>designer is considering the type of window frame to specify. Either </a:t>
            </a:r>
            <a:r>
              <a:rPr kumimoji="0" lang="en-US" sz="4200" b="0" i="0" u="none" strike="noStrike" kern="1200" cap="none" spc="0" normalizeH="0" baseline="0" noProof="0" dirty="0">
                <a:ln>
                  <a:noFill/>
                </a:ln>
                <a:solidFill>
                  <a:schemeClr val="tx2">
                    <a:lumMod val="75000"/>
                  </a:schemeClr>
                </a:solidFill>
                <a:effectLst/>
                <a:uLnTx/>
                <a:uFillTx/>
                <a:latin typeface="+mn-lt"/>
                <a:ea typeface="+mn-ea"/>
                <a:cs typeface="+mn-cs"/>
              </a:rPr>
              <a:t>steel</a:t>
            </a:r>
            <a:r>
              <a:rPr kumimoji="0" lang="en-US" sz="4200" b="0" i="0" u="none" strike="noStrike" kern="1200" cap="none" spc="0" normalizeH="0" baseline="0" noProof="0" dirty="0">
                <a:ln>
                  <a:noFill/>
                </a:ln>
                <a:solidFill>
                  <a:schemeClr val="tx1"/>
                </a:solidFill>
                <a:effectLst/>
                <a:uLnTx/>
                <a:uFillTx/>
                <a:latin typeface="+mn-lt"/>
                <a:ea typeface="+mn-ea"/>
                <a:cs typeface="+mn-cs"/>
              </a:rPr>
              <a:t> or </a:t>
            </a:r>
            <a:r>
              <a:rPr kumimoji="0" lang="en-US" sz="4200" b="0" i="0" u="none" strike="noStrike" kern="1200" cap="none" spc="0" normalizeH="0" baseline="0" noProof="0" dirty="0" err="1">
                <a:ln>
                  <a:noFill/>
                </a:ln>
                <a:solidFill>
                  <a:srgbClr val="92D050"/>
                </a:solidFill>
                <a:effectLst/>
                <a:uLnTx/>
                <a:uFillTx/>
                <a:latin typeface="+mn-lt"/>
                <a:ea typeface="+mn-ea"/>
                <a:cs typeface="+mn-cs"/>
              </a:rPr>
              <a:t>aluminium</a:t>
            </a:r>
            <a:r>
              <a:rPr kumimoji="0" lang="en-US" sz="4200" b="0" i="0" u="none" strike="noStrike" kern="1200" cap="none" spc="0" normalizeH="0" baseline="0" noProof="0" dirty="0">
                <a:ln>
                  <a:noFill/>
                </a:ln>
                <a:solidFill>
                  <a:schemeClr val="tx1"/>
                </a:solidFill>
                <a:effectLst/>
                <a:uLnTx/>
                <a:uFillTx/>
                <a:latin typeface="+mn-lt"/>
                <a:ea typeface="+mn-ea"/>
                <a:cs typeface="+mn-cs"/>
              </a:rPr>
              <a:t> window frames will satisfy the design criteria. Because of the remote location of the building site and lack of building materials in Alpha State, the window frames will be purchased in Beta State and transported for a distance of </a:t>
            </a:r>
            <a:r>
              <a:rPr kumimoji="0" lang="en-US" sz="4200" b="1" i="0" u="sng" strike="noStrike" kern="1200" cap="none" spc="0" normalizeH="0" baseline="0" noProof="0" dirty="0">
                <a:ln>
                  <a:noFill/>
                </a:ln>
                <a:solidFill>
                  <a:schemeClr val="accent1">
                    <a:lumMod val="75000"/>
                  </a:schemeClr>
                </a:solidFill>
                <a:effectLst/>
                <a:uLnTx/>
                <a:uFillTx/>
                <a:latin typeface="+mn-lt"/>
                <a:ea typeface="+mn-ea"/>
                <a:cs typeface="+mn-cs"/>
              </a:rPr>
              <a:t>2,500 km</a:t>
            </a:r>
            <a:r>
              <a:rPr kumimoji="0" lang="en-US" sz="4200" b="0" i="0" u="none" strike="noStrike" kern="1200" cap="none" spc="0" normalizeH="0" baseline="0" noProof="0" dirty="0">
                <a:ln>
                  <a:noFill/>
                </a:ln>
                <a:solidFill>
                  <a:schemeClr val="tx1"/>
                </a:solidFill>
                <a:effectLst/>
                <a:uLnTx/>
                <a:uFillTx/>
                <a:latin typeface="+mn-lt"/>
                <a:ea typeface="+mn-ea"/>
                <a:cs typeface="+mn-cs"/>
              </a:rPr>
              <a:t> to the site. The price of window frames of the type required is Rs. </a:t>
            </a:r>
            <a:r>
              <a:rPr kumimoji="0" lang="en-US" sz="4200" b="0" i="0" u="none" strike="noStrike" kern="1200" cap="none" spc="0" normalizeH="0" baseline="0" noProof="0" dirty="0">
                <a:ln>
                  <a:noFill/>
                </a:ln>
                <a:solidFill>
                  <a:schemeClr val="tx2">
                    <a:lumMod val="75000"/>
                  </a:schemeClr>
                </a:solidFill>
                <a:effectLst/>
                <a:uLnTx/>
                <a:uFillTx/>
                <a:latin typeface="+mn-lt"/>
                <a:ea typeface="+mn-ea"/>
                <a:cs typeface="+mn-cs"/>
              </a:rPr>
              <a:t>1,000 each for steel frames </a:t>
            </a:r>
            <a:r>
              <a:rPr kumimoji="0" lang="en-US" sz="4200" b="0" i="0" u="none" strike="noStrike" kern="1200" cap="none" spc="0" normalizeH="0" baseline="0" noProof="0" dirty="0">
                <a:ln>
                  <a:noFill/>
                </a:ln>
                <a:solidFill>
                  <a:schemeClr val="tx1"/>
                </a:solidFill>
                <a:effectLst/>
                <a:uLnTx/>
                <a:uFillTx/>
                <a:latin typeface="+mn-lt"/>
                <a:ea typeface="+mn-ea"/>
                <a:cs typeface="+mn-cs"/>
              </a:rPr>
              <a:t>and Rs. </a:t>
            </a:r>
            <a:r>
              <a:rPr kumimoji="0" lang="en-US" sz="4200" b="0" i="0" u="none" strike="noStrike" kern="1200" cap="none" spc="0" normalizeH="0" baseline="0" noProof="0" dirty="0">
                <a:ln>
                  <a:noFill/>
                </a:ln>
                <a:solidFill>
                  <a:srgbClr val="92D050"/>
                </a:solidFill>
                <a:effectLst/>
                <a:uLnTx/>
                <a:uFillTx/>
                <a:latin typeface="+mn-lt"/>
                <a:ea typeface="+mn-ea"/>
                <a:cs typeface="+mn-cs"/>
              </a:rPr>
              <a:t>1,500 each for </a:t>
            </a:r>
            <a:r>
              <a:rPr kumimoji="0" lang="en-US" sz="4200" b="0" i="0" u="none" strike="noStrike" kern="1200" cap="none" spc="0" normalizeH="0" baseline="0" noProof="0" dirty="0" err="1">
                <a:ln>
                  <a:noFill/>
                </a:ln>
                <a:solidFill>
                  <a:srgbClr val="92D050"/>
                </a:solidFill>
                <a:effectLst/>
                <a:uLnTx/>
                <a:uFillTx/>
                <a:latin typeface="+mn-lt"/>
                <a:ea typeface="+mn-ea"/>
                <a:cs typeface="+mn-cs"/>
              </a:rPr>
              <a:t>aluminium</a:t>
            </a:r>
            <a:r>
              <a:rPr kumimoji="0" lang="en-US" sz="4200" b="0" i="0" u="none" strike="noStrike" kern="1200" cap="none" spc="0" normalizeH="0" baseline="0" noProof="0" dirty="0">
                <a:ln>
                  <a:noFill/>
                </a:ln>
                <a:solidFill>
                  <a:srgbClr val="92D050"/>
                </a:solidFill>
                <a:effectLst/>
                <a:uLnTx/>
                <a:uFillTx/>
                <a:latin typeface="+mn-lt"/>
                <a:ea typeface="+mn-ea"/>
                <a:cs typeface="+mn-cs"/>
              </a:rPr>
              <a:t> </a:t>
            </a:r>
            <a:r>
              <a:rPr kumimoji="0" lang="en-US" sz="4200" b="0" i="0" u="none" strike="noStrike" kern="1200" cap="none" spc="0" normalizeH="0" baseline="0" noProof="0" dirty="0">
                <a:ln>
                  <a:noFill/>
                </a:ln>
                <a:solidFill>
                  <a:schemeClr val="tx1"/>
                </a:solidFill>
                <a:effectLst/>
                <a:uLnTx/>
                <a:uFillTx/>
                <a:latin typeface="+mn-lt"/>
                <a:ea typeface="+mn-ea"/>
                <a:cs typeface="+mn-cs"/>
              </a:rPr>
              <a:t>frames. The </a:t>
            </a:r>
            <a:r>
              <a:rPr kumimoji="0" lang="en-US" sz="4200" b="0" i="0" u="none" strike="noStrike" kern="1200" cap="none" spc="0" normalizeH="0" baseline="0" noProof="0" dirty="0">
                <a:ln>
                  <a:noFill/>
                </a:ln>
                <a:solidFill>
                  <a:schemeClr val="tx2">
                    <a:lumMod val="75000"/>
                  </a:schemeClr>
                </a:solidFill>
                <a:effectLst/>
                <a:uLnTx/>
                <a:uFillTx/>
                <a:latin typeface="+mn-lt"/>
                <a:ea typeface="+mn-ea"/>
                <a:cs typeface="+mn-cs"/>
              </a:rPr>
              <a:t>weight of steel window frames is 75 kg </a:t>
            </a:r>
            <a:r>
              <a:rPr kumimoji="0" lang="en-US" sz="4200" b="0" i="0" u="none" strike="noStrike" kern="1200" cap="none" spc="0" normalizeH="0" baseline="0" noProof="0" dirty="0">
                <a:ln>
                  <a:noFill/>
                </a:ln>
                <a:solidFill>
                  <a:schemeClr val="tx1"/>
                </a:solidFill>
                <a:effectLst/>
                <a:uLnTx/>
                <a:uFillTx/>
                <a:latin typeface="+mn-lt"/>
                <a:ea typeface="+mn-ea"/>
                <a:cs typeface="+mn-cs"/>
              </a:rPr>
              <a:t>each and that of </a:t>
            </a:r>
            <a:r>
              <a:rPr kumimoji="0" lang="en-US" sz="4200" b="0" i="0" u="none" strike="noStrike" kern="1200" cap="none" spc="0" normalizeH="0" baseline="0" noProof="0" dirty="0" err="1">
                <a:ln>
                  <a:noFill/>
                </a:ln>
                <a:solidFill>
                  <a:srgbClr val="92D050"/>
                </a:solidFill>
                <a:effectLst/>
                <a:uLnTx/>
                <a:uFillTx/>
                <a:latin typeface="+mn-lt"/>
                <a:ea typeface="+mn-ea"/>
                <a:cs typeface="+mn-cs"/>
              </a:rPr>
              <a:t>aluminium</a:t>
            </a:r>
            <a:r>
              <a:rPr kumimoji="0" lang="en-US" sz="4200" b="0" i="0" u="none" strike="noStrike" kern="1200" cap="none" spc="0" normalizeH="0" baseline="0" noProof="0" dirty="0">
                <a:ln>
                  <a:noFill/>
                </a:ln>
                <a:solidFill>
                  <a:srgbClr val="92D050"/>
                </a:solidFill>
                <a:effectLst/>
                <a:uLnTx/>
                <a:uFillTx/>
                <a:latin typeface="+mn-lt"/>
                <a:ea typeface="+mn-ea"/>
                <a:cs typeface="+mn-cs"/>
              </a:rPr>
              <a:t> window frame is 28 kg </a:t>
            </a:r>
            <a:r>
              <a:rPr kumimoji="0" lang="en-US" sz="4200" b="0" i="0" u="none" strike="noStrike" kern="1200" cap="none" spc="0" normalizeH="0" baseline="0" noProof="0" dirty="0">
                <a:ln>
                  <a:noFill/>
                </a:ln>
                <a:solidFill>
                  <a:schemeClr val="tx1"/>
                </a:solidFill>
                <a:effectLst/>
                <a:uLnTx/>
                <a:uFillTx/>
                <a:latin typeface="+mn-lt"/>
                <a:ea typeface="+mn-ea"/>
                <a:cs typeface="+mn-cs"/>
              </a:rPr>
              <a:t>each. The shipping rate is </a:t>
            </a:r>
            <a:r>
              <a:rPr kumimoji="0" lang="en-US" sz="4200" b="1" i="0" u="sng" strike="noStrike" kern="1200" cap="none" spc="0" normalizeH="0" baseline="0" noProof="0" dirty="0">
                <a:ln>
                  <a:noFill/>
                </a:ln>
                <a:solidFill>
                  <a:schemeClr val="accent1">
                    <a:lumMod val="75000"/>
                  </a:schemeClr>
                </a:solidFill>
                <a:effectLst/>
                <a:uLnTx/>
                <a:uFillTx/>
                <a:latin typeface="+mn-lt"/>
                <a:ea typeface="+mn-ea"/>
                <a:cs typeface="+mn-cs"/>
              </a:rPr>
              <a:t>Re 1 per kg per 100 km</a:t>
            </a:r>
            <a:r>
              <a:rPr kumimoji="0" lang="en-US" sz="4200" b="0" i="0" u="none" strike="noStrike" kern="1200" cap="none" spc="0" normalizeH="0" baseline="0" noProof="0" dirty="0">
                <a:ln>
                  <a:noFill/>
                </a:ln>
                <a:solidFill>
                  <a:schemeClr val="tx1"/>
                </a:solidFill>
                <a:effectLst/>
                <a:uLnTx/>
                <a:uFillTx/>
                <a:latin typeface="+mn-lt"/>
                <a:ea typeface="+mn-ea"/>
                <a:cs typeface="+mn-cs"/>
              </a:rPr>
              <a:t>. Which design should be specified and what is the economic advantage of the selection?</a:t>
            </a:r>
            <a:endParaRPr kumimoji="0" lang="en-US" sz="4200" b="0" i="0" u="none" strike="noStrike" kern="1200" cap="none" spc="0" normalizeH="0" baseline="0" noProof="0" dirty="0">
              <a:ln>
                <a:noFill/>
              </a:ln>
              <a:solidFill>
                <a:schemeClr val="tx1"/>
              </a:solidFill>
              <a:effectLst/>
              <a:uLnTx/>
              <a:uFillTx/>
              <a:latin typeface="+mn-lt"/>
              <a:ea typeface="+mn-ea"/>
              <a:cs typeface="+mn-cs"/>
            </a:endParaRPr>
          </a:p>
        </p:txBody>
      </p:sp>
      <p:pic>
        <p:nvPicPr>
          <p:cNvPr id="2" name="Audio 1">
            <a:hlinkClick r:id="" action="ppaction://media"/>
          </p:cNvPr>
          <p:cNvPicPr>
            <a:picLocks noChangeAspect="1"/>
          </p:cNvPicPr>
          <p:nvPr/>
        </p:nvPicPr>
        <p:blipFill>
          <a:blip r:embed="rId1"/>
          <a:stretch>
            <a:fillRect/>
          </a:stretch>
        </p:blipFill>
        <p:spPr>
          <a:xfrm>
            <a:off x="8382000" y="6096000"/>
            <a:ext cx="609600" cy="609600"/>
          </a:xfrm>
          <a:prstGeom prst="rect">
            <a:avLst/>
          </a:prstGeom>
          <a:noFill/>
          <a:ln w="9525">
            <a:noFill/>
          </a:ln>
        </p:spPr>
      </p:pic>
    </p:spTree>
  </p:cSld>
  <p:clrMapOvr>
    <a:masterClrMapping/>
  </p:clrMapOvr>
  <p:transition spd="slow" advTm="88477"/>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4100" b="1" i="0" u="none" strike="noStrike" kern="1200" cap="none" spc="0" normalizeH="0" baseline="0" noProof="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25603" name="Content Placeholder 2"/>
          <p:cNvSpPr>
            <a:spLocks noGrp="1"/>
          </p:cNvSpPr>
          <p:nvPr>
            <p:ph idx="1"/>
          </p:nvPr>
        </p:nvSpPr>
        <p:spPr>
          <a:ln/>
        </p:spPr>
        <p:txBody>
          <a:bodyPr vert="horz" wrap="square" lIns="91440" tIns="45720" rIns="91440" bIns="45720" anchor="t" anchorCtr="0"/>
          <a:p>
            <a:endParaRPr dirty="0"/>
          </a:p>
        </p:txBody>
      </p:sp>
      <p:pic>
        <p:nvPicPr>
          <p:cNvPr id="25604" name="Picture 4"/>
          <p:cNvPicPr>
            <a:picLocks noChangeAspect="1"/>
          </p:cNvPicPr>
          <p:nvPr/>
        </p:nvPicPr>
        <p:blipFill>
          <a:blip r:embed="rId1"/>
          <a:stretch>
            <a:fillRect/>
          </a:stretch>
        </p:blipFill>
        <p:spPr>
          <a:xfrm>
            <a:off x="0" y="0"/>
            <a:ext cx="9144000" cy="6858000"/>
          </a:xfrm>
          <a:prstGeom prst="rect">
            <a:avLst/>
          </a:prstGeom>
          <a:noFill/>
          <a:ln w="9525">
            <a:noFill/>
          </a:ln>
        </p:spPr>
      </p:pic>
      <p:pic>
        <p:nvPicPr>
          <p:cNvPr id="6" name="Audio 5">
            <a:hlinkClick r:id="" action="ppaction://media"/>
          </p:cNvPr>
          <p:cNvPicPr>
            <a:picLocks noChangeAspect="1"/>
          </p:cNvPicPr>
          <p:nvPr/>
        </p:nvPicPr>
        <p:blipFill>
          <a:blip r:embed="rId2"/>
          <a:stretch>
            <a:fillRect/>
          </a:stretch>
        </p:blipFill>
        <p:spPr>
          <a:xfrm>
            <a:off x="8382000" y="6096000"/>
            <a:ext cx="609600" cy="609600"/>
          </a:xfrm>
          <a:prstGeom prst="rect">
            <a:avLst/>
          </a:prstGeom>
          <a:noFill/>
          <a:ln w="9525">
            <a:noFill/>
          </a:ln>
        </p:spPr>
      </p:pic>
    </p:spTree>
  </p:cSld>
  <p:clrMapOvr>
    <a:masterClrMapping/>
  </p:clrMapOvr>
  <p:transition spd="slow" advTm="10357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626" name="Picture 4"/>
          <p:cNvPicPr>
            <a:picLocks noChangeAspect="1"/>
          </p:cNvPicPr>
          <p:nvPr/>
        </p:nvPicPr>
        <p:blipFill>
          <a:blip r:embed="rId1"/>
          <a:stretch>
            <a:fillRect/>
          </a:stretch>
        </p:blipFill>
        <p:spPr>
          <a:xfrm>
            <a:off x="0" y="1828800"/>
            <a:ext cx="9144000" cy="2895600"/>
          </a:xfrm>
          <a:prstGeom prst="rect">
            <a:avLst/>
          </a:prstGeom>
          <a:noFill/>
          <a:ln w="9525">
            <a:noFill/>
          </a:ln>
        </p:spPr>
      </p:pic>
      <p:pic>
        <p:nvPicPr>
          <p:cNvPr id="6" name="Audio 5">
            <a:hlinkClick r:id="" action="ppaction://media"/>
          </p:cNvPr>
          <p:cNvPicPr>
            <a:picLocks noChangeAspect="1"/>
          </p:cNvPicPr>
          <p:nvPr/>
        </p:nvPicPr>
        <p:blipFill>
          <a:blip r:embed="rId2"/>
          <a:stretch>
            <a:fillRect/>
          </a:stretch>
        </p:blipFill>
        <p:spPr>
          <a:xfrm>
            <a:off x="8382000" y="6096000"/>
            <a:ext cx="609600" cy="609600"/>
          </a:xfrm>
          <a:prstGeom prst="rect">
            <a:avLst/>
          </a:prstGeom>
          <a:noFill/>
          <a:ln w="9525">
            <a:noFill/>
          </a:ln>
        </p:spPr>
      </p:pic>
    </p:spTree>
  </p:cSld>
  <p:clrMapOvr>
    <a:masterClrMapping/>
  </p:clrMapOvr>
  <p:transition spd="slow" advTm="1963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rtlCol="0" anchor="ctr">
            <a:normAutofit fontScale="90000"/>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Process Planning /Process Modification</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3" name="Content Placeholder 2"/>
          <p:cNvSpPr>
            <a:spLocks noGrp="1"/>
          </p:cNvSpPr>
          <p:nvPr>
            <p:ph idx="1"/>
          </p:nvPr>
        </p:nvSpPr>
        <p:spPr/>
        <p:txBody>
          <a:bodyPr vert="horz" wrap="square" lIns="91440" tIns="45720" rIns="91440" bIns="45720" numCol="1" rtlCol="0" anchor="t" anchorCtr="0" compatLnSpc="1">
            <a:normAutofit fontScale="92500"/>
          </a:bodyPr>
          <a:lstStyle/>
          <a:p>
            <a:pPr marL="548640" marR="0" lvl="0" indent="-411480" algn="just"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While planning for a new component, a feasible sequence of operations with the least cost of processing is to be considered. The process sequence of a component which has been planned in the past is not static. It is always subject to modification with a view to minimize the cost of manufacturing the component.</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548640" marR="0" lvl="0" indent="-411480" algn="just"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So, the objective of process planning/process modification is to identify the most economical sequence of operations to produce a component.</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4" name="Audio 3">
            <a:hlinkClick r:id="" action="ppaction://media"/>
          </p:cNvPr>
          <p:cNvPicPr>
            <a:picLocks noChangeAspect="1"/>
          </p:cNvPicPr>
          <p:nvPr/>
        </p:nvPicPr>
        <p:blipFill>
          <a:blip r:embed="rId1"/>
          <a:stretch>
            <a:fillRect/>
          </a:stretch>
        </p:blipFill>
        <p:spPr>
          <a:xfrm>
            <a:off x="8382000" y="6096000"/>
            <a:ext cx="609600" cy="609600"/>
          </a:xfrm>
          <a:prstGeom prst="rect">
            <a:avLst/>
          </a:prstGeom>
          <a:noFill/>
          <a:ln w="9525">
            <a:noFill/>
          </a:ln>
        </p:spPr>
      </p:pic>
    </p:spTree>
  </p:cSld>
  <p:clrMapOvr>
    <a:masterClrMapping/>
  </p:clrMapOvr>
  <p:transition spd="slow" advTm="51674"/>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rtlCol="0" anchor="ctr">
            <a:normAutofit fontScale="90000"/>
            <a:scene3d>
              <a:camera prst="orthographicFront"/>
              <a:lightRig rig="soft" dir="t">
                <a:rot lat="0" lon="0" rev="16800000"/>
              </a:lightRig>
            </a:scene3d>
            <a:sp3d prstMaterial="softEdge">
              <a:bevelT w="38100" h="38100"/>
            </a:sp3d>
          </a:bodyPr>
          <a:lstStyle/>
          <a:p>
            <a:pPr marL="0" marR="0" lvl="0" indent="0" algn="just" defTabSz="914400" rtl="0" eaLnBrk="1" fontAlgn="auto" latinLnBrk="0" hangingPunct="1">
              <a:lnSpc>
                <a:spcPct val="100000"/>
              </a:lnSpc>
              <a:spcBef>
                <a:spcPct val="0"/>
              </a:spcBef>
              <a:spcAft>
                <a:spcPts val="0"/>
              </a:spcAft>
              <a:buClrTx/>
              <a:buSzTx/>
              <a:buFontTx/>
              <a:buNone/>
              <a:defRPr/>
            </a:pPr>
            <a:r>
              <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The steps in process planning are as follows:</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3" name="Content Placeholder 2"/>
          <p:cNvSpPr>
            <a:spLocks noGrp="1"/>
          </p:cNvSpPr>
          <p:nvPr>
            <p:ph idx="1"/>
          </p:nvPr>
        </p:nvSpPr>
        <p:spPr/>
        <p:txBody>
          <a:bodyPr vert="horz" wrap="square" lIns="91440" tIns="45720" rIns="91440" bIns="45720" numCol="1" rtlCol="0" anchor="t" anchorCtr="0" compatLnSpc="1">
            <a:normAutofit fontScale="92500" lnSpcReduction="20000"/>
          </a:bodyPr>
          <a:lstStyle/>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Analyze the part drawing to get an overall picture of what is required.</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Make recommendations to or consult with product engineers on product design changes.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List the basic operations required to produce the part to the drawing or specifications.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Determine the most practical and economical manufacturing method and the form or tooling required for each operation.</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Devise the best way to combine the operations and put them in sequence.</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Specify the gauging required for the process.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4" name="Audio 3">
            <a:hlinkClick r:id="" action="ppaction://media"/>
          </p:cNvPr>
          <p:cNvPicPr>
            <a:picLocks noChangeAspect="1"/>
          </p:cNvPicPr>
          <p:nvPr/>
        </p:nvPicPr>
        <p:blipFill>
          <a:blip r:embed="rId1"/>
          <a:stretch>
            <a:fillRect/>
          </a:stretch>
        </p:blipFill>
        <p:spPr>
          <a:xfrm>
            <a:off x="8382000" y="6096000"/>
            <a:ext cx="609600" cy="609600"/>
          </a:xfrm>
          <a:prstGeom prst="rect">
            <a:avLst/>
          </a:prstGeom>
          <a:noFill/>
          <a:ln w="9525">
            <a:noFill/>
          </a:ln>
        </p:spPr>
      </p:pic>
    </p:spTree>
  </p:cSld>
  <p:clrMapOvr>
    <a:masterClrMapping/>
  </p:clrMapOvr>
  <p:transition spd="slow" advTm="50745"/>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extBox 4"/>
          <p:cNvSpPr txBox="1">
            <a:spLocks noChangeArrowheads="1"/>
          </p:cNvSpPr>
          <p:nvPr/>
        </p:nvSpPr>
        <p:spPr bwMode="auto">
          <a:xfrm>
            <a:off x="228600" y="228600"/>
            <a:ext cx="8686800" cy="1323975"/>
          </a:xfrm>
          <a:prstGeom prst="rect">
            <a:avLst/>
          </a:prstGeom>
          <a:noFill/>
          <a:ln w="9525">
            <a:noFill/>
            <a:miter lim="800000"/>
          </a:ln>
        </p:spPr>
        <p:txBody>
          <a:bodyPr>
            <a:spAutoFit/>
          </a:bodyPr>
          <a:lstStyle/>
          <a:p>
            <a:pPr marR="0" defTabSz="914400" eaLnBrk="1" hangingPunct="1">
              <a:buClrTx/>
              <a:buSzTx/>
              <a:buFontTx/>
              <a:buNone/>
              <a:defRPr/>
            </a:pPr>
            <a:r>
              <a:rPr kumimoji="0" lang="en-US" sz="3200" b="1" kern="1200" cap="none" spc="0" normalizeH="0" baseline="0" noProof="0" dirty="0">
                <a:solidFill>
                  <a:schemeClr val="tx2">
                    <a:lumMod val="75000"/>
                  </a:schemeClr>
                </a:solidFill>
                <a:latin typeface="Calibri" panose="020F0502020204030204" pitchFamily="34" charset="0"/>
                <a:ea typeface="+mn-ea"/>
                <a:cs typeface="Arial" panose="020B0604020202020204" pitchFamily="34" charset="0"/>
              </a:rPr>
              <a:t>Example 1</a:t>
            </a:r>
            <a:endParaRPr kumimoji="0" lang="en-US" sz="3200" b="1" kern="1200" cap="none" spc="0" normalizeH="0" baseline="0" noProof="0" dirty="0">
              <a:solidFill>
                <a:schemeClr val="tx2">
                  <a:lumMod val="75000"/>
                </a:schemeClr>
              </a:solidFill>
              <a:latin typeface="Calibri" panose="020F0502020204030204" pitchFamily="34" charset="0"/>
              <a:ea typeface="+mn-ea"/>
              <a:cs typeface="Arial" panose="020B0604020202020204" pitchFamily="34" charset="0"/>
            </a:endParaRPr>
          </a:p>
          <a:p>
            <a:pPr marR="0" defTabSz="914400" eaLnBrk="1" hangingPunct="1">
              <a:buClrTx/>
              <a:buSzTx/>
              <a:buFontTx/>
              <a:buNone/>
              <a:defRPr/>
            </a:pPr>
            <a:r>
              <a:rPr kumimoji="0" lang="en-US" sz="2400" kern="1200" cap="none" spc="0" normalizeH="0" baseline="0" noProof="0" dirty="0">
                <a:latin typeface="Calibri" panose="020F0502020204030204" pitchFamily="34" charset="0"/>
                <a:ea typeface="+mn-ea"/>
                <a:cs typeface="Arial" panose="020B0604020202020204" pitchFamily="34" charset="0"/>
              </a:rPr>
              <a:t>The process planning engineer of a firm listed the sequences of operations as shown in following table  produce a component.</a:t>
            </a:r>
            <a:endParaRPr kumimoji="0" lang="en-US" sz="2400" kern="1200" cap="none" spc="0" normalizeH="0" baseline="0" noProof="0" dirty="0">
              <a:latin typeface="Calibri" panose="020F0502020204030204" pitchFamily="34" charset="0"/>
              <a:ea typeface="+mn-ea"/>
              <a:cs typeface="Arial" panose="020B0604020202020204" pitchFamily="34" charset="0"/>
            </a:endParaRPr>
          </a:p>
        </p:txBody>
      </p:sp>
      <p:graphicFrame>
        <p:nvGraphicFramePr>
          <p:cNvPr id="3" name="Table 2"/>
          <p:cNvGraphicFramePr>
            <a:graphicFrameLocks noGrp="1"/>
          </p:cNvGraphicFramePr>
          <p:nvPr/>
        </p:nvGraphicFramePr>
        <p:xfrm>
          <a:off x="228600" y="1828800"/>
          <a:ext cx="8686800" cy="4800600"/>
        </p:xfrm>
        <a:graphic>
          <a:graphicData uri="http://schemas.openxmlformats.org/drawingml/2006/table">
            <a:tbl>
              <a:tblPr/>
              <a:tblGrid>
                <a:gridCol w="2139042"/>
                <a:gridCol w="6547758"/>
              </a:tblGrid>
              <a:tr h="1200150">
                <a:tc>
                  <a:txBody>
                    <a:bodyPr/>
                    <a:lstStyle/>
                    <a:p>
                      <a:pPr marL="0" marR="0" algn="ctr">
                        <a:spcBef>
                          <a:spcPts val="0"/>
                        </a:spcBef>
                        <a:spcAft>
                          <a:spcPts val="0"/>
                        </a:spcAft>
                      </a:pPr>
                      <a:r>
                        <a:rPr lang="en-US" sz="3200" b="1" i="1">
                          <a:solidFill>
                            <a:srgbClr val="231F20"/>
                          </a:solidFill>
                          <a:latin typeface="Times"/>
                          <a:ea typeface="Times New Roman" panose="02020603050405020304"/>
                          <a:cs typeface="Times New Roman" panose="02020603050405020304"/>
                        </a:rPr>
                        <a:t>Sequence</a:t>
                      </a:r>
                      <a:endParaRPr lang="en-US" sz="28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3200" b="1" i="1" dirty="0">
                          <a:solidFill>
                            <a:srgbClr val="231F20"/>
                          </a:solidFill>
                          <a:latin typeface="Times"/>
                          <a:ea typeface="Times New Roman" panose="02020603050405020304"/>
                          <a:cs typeface="Times New Roman" panose="02020603050405020304"/>
                        </a:rPr>
                        <a:t>Process sequence</a:t>
                      </a:r>
                      <a:endParaRPr lang="en-US" sz="28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00150">
                <a:tc>
                  <a:txBody>
                    <a:bodyPr/>
                    <a:lstStyle/>
                    <a:p>
                      <a:pPr marL="0" marR="0">
                        <a:spcBef>
                          <a:spcPts val="0"/>
                        </a:spcBef>
                        <a:spcAft>
                          <a:spcPts val="0"/>
                        </a:spcAft>
                      </a:pPr>
                      <a:r>
                        <a:rPr lang="en-US" sz="2800" dirty="0">
                          <a:latin typeface="Times New Roman" panose="02020603050405020304"/>
                          <a:ea typeface="Times New Roman" panose="02020603050405020304"/>
                          <a:cs typeface="Times New Roman" panose="02020603050405020304"/>
                        </a:rPr>
                        <a:t>1</a:t>
                      </a:r>
                      <a:endParaRPr lang="en-US" sz="24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800" dirty="0">
                          <a:solidFill>
                            <a:srgbClr val="231F20"/>
                          </a:solidFill>
                          <a:latin typeface="Times"/>
                          <a:ea typeface="Times New Roman" panose="02020603050405020304"/>
                          <a:cs typeface="Times New Roman" panose="02020603050405020304"/>
                        </a:rPr>
                        <a:t>Turning – Milling – Shaping – Drilling</a:t>
                      </a:r>
                      <a:endParaRPr lang="en-US" sz="24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00150">
                <a:tc>
                  <a:txBody>
                    <a:bodyPr/>
                    <a:lstStyle/>
                    <a:p>
                      <a:pPr marL="0" marR="0">
                        <a:spcBef>
                          <a:spcPts val="0"/>
                        </a:spcBef>
                        <a:spcAft>
                          <a:spcPts val="0"/>
                        </a:spcAft>
                      </a:pPr>
                      <a:r>
                        <a:rPr lang="en-US" sz="2800">
                          <a:latin typeface="Times New Roman" panose="02020603050405020304"/>
                          <a:ea typeface="Times New Roman" panose="02020603050405020304"/>
                          <a:cs typeface="Times New Roman" panose="02020603050405020304"/>
                        </a:rPr>
                        <a:t>2</a:t>
                      </a:r>
                      <a:endParaRPr lang="en-US" sz="24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800" dirty="0">
                          <a:solidFill>
                            <a:srgbClr val="231F20"/>
                          </a:solidFill>
                          <a:latin typeface="Times"/>
                          <a:ea typeface="Times New Roman" panose="02020603050405020304"/>
                          <a:cs typeface="Times New Roman" panose="02020603050405020304"/>
                        </a:rPr>
                        <a:t>Turning – Milling – Drilling</a:t>
                      </a:r>
                      <a:endParaRPr lang="en-US" sz="24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00150">
                <a:tc>
                  <a:txBody>
                    <a:bodyPr/>
                    <a:lstStyle/>
                    <a:p>
                      <a:pPr marL="0" marR="0">
                        <a:spcBef>
                          <a:spcPts val="0"/>
                        </a:spcBef>
                        <a:spcAft>
                          <a:spcPts val="0"/>
                        </a:spcAft>
                      </a:pPr>
                      <a:r>
                        <a:rPr lang="en-US" sz="2800">
                          <a:latin typeface="Times New Roman" panose="02020603050405020304"/>
                          <a:ea typeface="Times New Roman" panose="02020603050405020304"/>
                          <a:cs typeface="Times New Roman" panose="02020603050405020304"/>
                        </a:rPr>
                        <a:t>3</a:t>
                      </a:r>
                      <a:endParaRPr lang="en-US" sz="24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800" dirty="0">
                          <a:solidFill>
                            <a:srgbClr val="231F20"/>
                          </a:solidFill>
                          <a:latin typeface="Times"/>
                          <a:ea typeface="Times New Roman" panose="02020603050405020304"/>
                          <a:cs typeface="Times New Roman" panose="02020603050405020304"/>
                        </a:rPr>
                        <a:t>All operations are performed with CNC machine</a:t>
                      </a:r>
                      <a:endParaRPr lang="en-US" sz="24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 name="Audio 1">
            <a:hlinkClick r:id="" action="ppaction://media"/>
          </p:cNvPr>
          <p:cNvPicPr>
            <a:picLocks noChangeAspect="1"/>
          </p:cNvPicPr>
          <p:nvPr/>
        </p:nvPicPr>
        <p:blipFill>
          <a:blip r:embed="rId1"/>
          <a:stretch>
            <a:fillRect/>
          </a:stretch>
        </p:blipFill>
        <p:spPr>
          <a:xfrm>
            <a:off x="8382000" y="6096000"/>
            <a:ext cx="609600" cy="609600"/>
          </a:xfrm>
          <a:prstGeom prst="rect">
            <a:avLst/>
          </a:prstGeom>
          <a:noFill/>
          <a:ln w="9525">
            <a:noFill/>
          </a:ln>
        </p:spPr>
      </p:pic>
    </p:spTree>
  </p:cSld>
  <p:clrMapOvr>
    <a:masterClrMapping/>
  </p:clrMapOvr>
  <p:transition spd="slow" advTm="38555"/>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TextBox 3"/>
          <p:cNvSpPr txBox="1"/>
          <p:nvPr/>
        </p:nvSpPr>
        <p:spPr>
          <a:xfrm>
            <a:off x="228600" y="0"/>
            <a:ext cx="8686800" cy="1570038"/>
          </a:xfrm>
          <a:prstGeom prst="rect">
            <a:avLst/>
          </a:prstGeom>
          <a:noFill/>
          <a:ln w="9525">
            <a:noFill/>
          </a:ln>
        </p:spPr>
        <p:txBody>
          <a:bodyPr>
            <a:spAutoFit/>
          </a:bodyPr>
          <a:lstStyle>
            <a:lvl1pPr marL="548005" indent="-411480" algn="l" rtl="0" eaLnBrk="0" fontAlgn="base" hangingPunct="0">
              <a:spcBef>
                <a:spcPct val="20000"/>
              </a:spcBef>
              <a:spcAft>
                <a:spcPct val="0"/>
              </a:spcAft>
              <a:buClr>
                <a:srgbClr val="F9F9F9"/>
              </a:buClr>
              <a:buSzPct val="65000"/>
              <a:buFont typeface="Wingdings 2" panose="05020102010507070707" pitchFamily="18" charset="2"/>
              <a:buChar char=""/>
              <a:defRPr sz="2800" kern="1200">
                <a:solidFill>
                  <a:schemeClr val="tx1"/>
                </a:solidFill>
                <a:latin typeface="+mn-lt"/>
                <a:ea typeface="+mn-ea"/>
                <a:cs typeface="+mn-cs"/>
              </a:defRPr>
            </a:lvl1pPr>
            <a:lvl2pPr marL="868680" indent="-282575" algn="l" rtl="0" eaLnBrk="0" fontAlgn="base" hangingPunct="0">
              <a:spcBef>
                <a:spcPct val="20000"/>
              </a:spcBef>
              <a:spcAft>
                <a:spcPct val="0"/>
              </a:spcAft>
              <a:buClr>
                <a:schemeClr val="tx1"/>
              </a:buClr>
              <a:buSzPct val="80000"/>
              <a:buFont typeface="Wingdings 2" panose="05020102010507070707" pitchFamily="18" charset="2"/>
              <a:buChar char=""/>
              <a:defRPr sz="2400" kern="1200">
                <a:solidFill>
                  <a:schemeClr val="tx1"/>
                </a:solidFill>
                <a:latin typeface="+mn-lt"/>
                <a:ea typeface="+mn-ea"/>
                <a:cs typeface="+mn-cs"/>
              </a:defRPr>
            </a:lvl2pPr>
            <a:lvl3pPr marL="1133475" indent="-228600" algn="l" rtl="0" eaLnBrk="0" fontAlgn="base" hangingPunct="0">
              <a:spcBef>
                <a:spcPct val="20000"/>
              </a:spcBef>
              <a:spcAft>
                <a:spcPct val="0"/>
              </a:spcAft>
              <a:buClr>
                <a:schemeClr val="tx1"/>
              </a:buClr>
              <a:buSzPct val="95000"/>
              <a:buFont typeface="Wingdings" panose="05000000000000000000" pitchFamily="2" charset="2"/>
              <a:buChar char=""/>
              <a:defRPr sz="2200" kern="1200">
                <a:solidFill>
                  <a:schemeClr val="tx1"/>
                </a:solidFill>
                <a:latin typeface="+mn-lt"/>
                <a:ea typeface="+mn-ea"/>
                <a:cs typeface="+mn-cs"/>
              </a:defRPr>
            </a:lvl3pPr>
            <a:lvl4pPr marL="1352550" indent="-182880" algn="l" rtl="0" eaLnBrk="0" fontAlgn="base" hangingPunct="0">
              <a:spcBef>
                <a:spcPct val="20000"/>
              </a:spcBef>
              <a:spcAft>
                <a:spcPct val="0"/>
              </a:spcAft>
              <a:buClr>
                <a:schemeClr val="tx1"/>
              </a:buClr>
              <a:buSzPct val="100000"/>
              <a:buFont typeface="Wingdings 3" panose="05040102010807070707" pitchFamily="18" charset="2"/>
              <a:buChar char=""/>
              <a:defRPr sz="2000" kern="1200">
                <a:solidFill>
                  <a:schemeClr val="tx1"/>
                </a:solidFill>
                <a:latin typeface="+mn-lt"/>
                <a:ea typeface="+mn-ea"/>
                <a:cs typeface="+mn-cs"/>
              </a:defRPr>
            </a:lvl4pPr>
            <a:lvl5pPr marL="1544955" indent="-182880" algn="l" rtl="0" eaLnBrk="0" fontAlgn="base" hangingPunct="0">
              <a:spcBef>
                <a:spcPct val="20000"/>
              </a:spcBef>
              <a:spcAft>
                <a:spcPct val="0"/>
              </a:spcAft>
              <a:buClr>
                <a:schemeClr val="tx1"/>
              </a:buClr>
              <a:buFont typeface="Wingdings 2" panose="05020102010507070707" pitchFamily="18"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en-US" sz="2400" dirty="0">
                <a:latin typeface="Calibri" panose="020F0502020204030204" pitchFamily="34" charset="0"/>
                <a:cs typeface="Arial" panose="020B0604020202020204" pitchFamily="34" charset="0"/>
              </a:rPr>
              <a:t>The details of processing times of the component for various operations and their machine hour rates are summarized in</a:t>
            </a:r>
            <a:endParaRPr lang="en-US" altLang="en-US" sz="2400" dirty="0">
              <a:latin typeface="Calibri" panose="020F0502020204030204" pitchFamily="34" charset="0"/>
              <a:cs typeface="Arial" panose="020B0604020202020204" pitchFamily="34" charset="0"/>
            </a:endParaRPr>
          </a:p>
          <a:p>
            <a:pPr marL="0" lvl="0" indent="0" algn="just" eaLnBrk="1" hangingPunct="1">
              <a:spcBef>
                <a:spcPct val="0"/>
              </a:spcBef>
              <a:buClrTx/>
              <a:buSzTx/>
              <a:buFontTx/>
              <a:buNone/>
            </a:pPr>
            <a:r>
              <a:rPr lang="en-US" altLang="en-US" sz="2400" dirty="0">
                <a:latin typeface="Calibri" panose="020F0502020204030204" pitchFamily="34" charset="0"/>
                <a:cs typeface="Arial" panose="020B0604020202020204" pitchFamily="34" charset="0"/>
              </a:rPr>
              <a:t>Find the most economical sequence of operations to manufacture the component?</a:t>
            </a:r>
            <a:endParaRPr lang="en-US" altLang="en-US" sz="2400" dirty="0">
              <a:latin typeface="Calibri" panose="020F0502020204030204" pitchFamily="34" charset="0"/>
              <a:ea typeface="Arial" panose="020B0604020202020204" pitchFamily="34" charset="0"/>
            </a:endParaRPr>
          </a:p>
        </p:txBody>
      </p:sp>
      <p:graphicFrame>
        <p:nvGraphicFramePr>
          <p:cNvPr id="6" name="Table 5"/>
          <p:cNvGraphicFramePr>
            <a:graphicFrameLocks noGrp="1"/>
          </p:cNvGraphicFramePr>
          <p:nvPr/>
        </p:nvGraphicFramePr>
        <p:xfrm>
          <a:off x="228600" y="1538288"/>
          <a:ext cx="8763000" cy="5091113"/>
        </p:xfrm>
        <a:graphic>
          <a:graphicData uri="http://schemas.openxmlformats.org/drawingml/2006/table">
            <a:tbl>
              <a:tblPr/>
              <a:tblGrid>
                <a:gridCol w="1752234"/>
                <a:gridCol w="1752234"/>
                <a:gridCol w="1752234"/>
                <a:gridCol w="1753149"/>
                <a:gridCol w="1753149"/>
              </a:tblGrid>
              <a:tr h="853555">
                <a:tc rowSpan="2">
                  <a:txBody>
                    <a:bodyPr/>
                    <a:lstStyle/>
                    <a:p>
                      <a:pPr marL="0" marR="0">
                        <a:spcBef>
                          <a:spcPts val="0"/>
                        </a:spcBef>
                        <a:spcAft>
                          <a:spcPts val="0"/>
                        </a:spcAft>
                      </a:pPr>
                      <a:r>
                        <a:rPr lang="en-US" sz="2800" b="1" dirty="0">
                          <a:solidFill>
                            <a:srgbClr val="231F20"/>
                          </a:solidFill>
                          <a:latin typeface="Times New Roman" panose="02020603050405020304"/>
                          <a:ea typeface="Times New Roman" panose="02020603050405020304"/>
                          <a:cs typeface="Times"/>
                        </a:rPr>
                        <a:t>Operation</a:t>
                      </a:r>
                      <a:endParaRPr lang="en-US" sz="24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a:spcBef>
                          <a:spcPts val="0"/>
                        </a:spcBef>
                        <a:spcAft>
                          <a:spcPts val="0"/>
                        </a:spcAft>
                      </a:pPr>
                      <a:r>
                        <a:rPr lang="en-US" sz="2400" b="1" dirty="0">
                          <a:solidFill>
                            <a:schemeClr val="bg1"/>
                          </a:solidFill>
                          <a:latin typeface="Times New Roman" panose="02020603050405020304"/>
                          <a:ea typeface="Times New Roman" panose="02020603050405020304"/>
                          <a:cs typeface="Times New Roman" panose="02020603050405020304"/>
                        </a:rPr>
                        <a:t>Machine hour rate</a:t>
                      </a:r>
                      <a:endParaRPr lang="en-US" sz="2400" dirty="0">
                        <a:solidFill>
                          <a:schemeClr val="bg1"/>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ctr">
                        <a:spcBef>
                          <a:spcPts val="0"/>
                        </a:spcBef>
                        <a:spcAft>
                          <a:spcPts val="0"/>
                        </a:spcAft>
                      </a:pPr>
                      <a:r>
                        <a:rPr lang="en-US" sz="2800" b="1" dirty="0">
                          <a:solidFill>
                            <a:srgbClr val="231F20"/>
                          </a:solidFill>
                          <a:latin typeface="Times"/>
                          <a:ea typeface="Times New Roman" panose="02020603050405020304"/>
                          <a:cs typeface="Times New Roman" panose="02020603050405020304"/>
                        </a:rPr>
                        <a:t>Process sequence</a:t>
                      </a:r>
                      <a:endParaRPr lang="en-US" sz="2800" b="1" dirty="0">
                        <a:solidFill>
                          <a:srgbClr val="231F20"/>
                        </a:solidFill>
                        <a:latin typeface="Times"/>
                        <a:ea typeface="Times New Roman" panose="02020603050405020304"/>
                        <a:cs typeface="Times New Roman" panose="02020603050405020304"/>
                      </a:endParaRPr>
                    </a:p>
                    <a:p>
                      <a:pPr marL="0" marR="0" algn="ctr">
                        <a:spcBef>
                          <a:spcPts val="0"/>
                        </a:spcBef>
                        <a:spcAft>
                          <a:spcPts val="0"/>
                        </a:spcAft>
                      </a:pPr>
                      <a:r>
                        <a:rPr lang="en-US" sz="2800" b="1" dirty="0">
                          <a:solidFill>
                            <a:srgbClr val="231F20"/>
                          </a:solidFill>
                          <a:latin typeface="Times"/>
                          <a:ea typeface="Times New Roman" panose="02020603050405020304"/>
                          <a:cs typeface="Times New Roman" panose="02020603050405020304"/>
                        </a:rPr>
                        <a:t>(in minutes)</a:t>
                      </a:r>
                      <a:endParaRPr lang="en-US" sz="24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r>
              <a:tr h="676584">
                <a:tc vMerge="1">
                  <a:tcPr/>
                </a:tc>
                <a:tc vMerge="1">
                  <a:tcPr/>
                </a:tc>
                <a:tc>
                  <a:txBody>
                    <a:bodyPr/>
                    <a:lstStyle/>
                    <a:p>
                      <a:pPr marL="0" marR="0" algn="ctr">
                        <a:spcBef>
                          <a:spcPts val="0"/>
                        </a:spcBef>
                        <a:spcAft>
                          <a:spcPts val="0"/>
                        </a:spcAft>
                      </a:pPr>
                      <a:r>
                        <a:rPr lang="en-US" sz="2400" b="1" dirty="0">
                          <a:solidFill>
                            <a:schemeClr val="bg1"/>
                          </a:solidFill>
                          <a:latin typeface="Times New Roman" panose="02020603050405020304"/>
                          <a:ea typeface="Times New Roman" panose="02020603050405020304"/>
                          <a:cs typeface="Times New Roman" panose="02020603050405020304"/>
                        </a:rPr>
                        <a:t>1</a:t>
                      </a:r>
                      <a:endParaRPr lang="en-US" sz="2400" dirty="0">
                        <a:solidFill>
                          <a:schemeClr val="bg1"/>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solidFill>
                            <a:schemeClr val="bg1"/>
                          </a:solidFill>
                          <a:latin typeface="Times New Roman" panose="02020603050405020304"/>
                          <a:ea typeface="Times New Roman" panose="02020603050405020304"/>
                          <a:cs typeface="Times New Roman" panose="02020603050405020304"/>
                        </a:rPr>
                        <a:t>2</a:t>
                      </a:r>
                      <a:endParaRPr lang="en-US" sz="2400" dirty="0">
                        <a:solidFill>
                          <a:schemeClr val="bg1"/>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solidFill>
                            <a:schemeClr val="bg1"/>
                          </a:solidFill>
                          <a:latin typeface="Times New Roman" panose="02020603050405020304"/>
                          <a:ea typeface="Times New Roman" panose="02020603050405020304"/>
                          <a:cs typeface="Times New Roman" panose="02020603050405020304"/>
                        </a:rPr>
                        <a:t>3</a:t>
                      </a:r>
                      <a:endParaRPr lang="en-US" sz="2400" dirty="0">
                        <a:solidFill>
                          <a:schemeClr val="bg1"/>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9601">
                <a:tc>
                  <a:txBody>
                    <a:bodyPr/>
                    <a:lstStyle/>
                    <a:p>
                      <a:pPr marL="0" marR="0">
                        <a:spcBef>
                          <a:spcPts val="0"/>
                        </a:spcBef>
                        <a:spcAft>
                          <a:spcPts val="0"/>
                        </a:spcAft>
                      </a:pPr>
                      <a:r>
                        <a:rPr lang="en-US" sz="2800" dirty="0">
                          <a:solidFill>
                            <a:srgbClr val="231F20"/>
                          </a:solidFill>
                          <a:latin typeface="Times New Roman" panose="02020603050405020304"/>
                          <a:ea typeface="Times New Roman" panose="02020603050405020304"/>
                          <a:cs typeface="Times"/>
                        </a:rPr>
                        <a:t>Turning</a:t>
                      </a:r>
                      <a:endParaRPr lang="en-US" sz="24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dirty="0">
                          <a:latin typeface="Times New Roman" panose="02020603050405020304"/>
                          <a:ea typeface="Times New Roman" panose="02020603050405020304"/>
                          <a:cs typeface="Times New Roman" panose="02020603050405020304"/>
                        </a:rPr>
                        <a:t>200</a:t>
                      </a:r>
                      <a:endParaRPr lang="en-US" sz="24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dirty="0">
                          <a:latin typeface="Times New Roman" panose="02020603050405020304"/>
                          <a:ea typeface="Times New Roman" panose="02020603050405020304"/>
                          <a:cs typeface="Times New Roman" panose="02020603050405020304"/>
                        </a:rPr>
                        <a:t>5</a:t>
                      </a:r>
                      <a:endParaRPr lang="en-US" sz="24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dirty="0">
                          <a:latin typeface="Times New Roman" panose="02020603050405020304"/>
                          <a:ea typeface="Times New Roman" panose="02020603050405020304"/>
                          <a:cs typeface="Times New Roman" panose="02020603050405020304"/>
                        </a:rPr>
                        <a:t>5</a:t>
                      </a:r>
                      <a:endParaRPr lang="en-US" sz="24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dirty="0">
                          <a:latin typeface="Times New Roman" panose="02020603050405020304"/>
                          <a:ea typeface="Times New Roman" panose="02020603050405020304"/>
                          <a:cs typeface="Times New Roman" panose="02020603050405020304"/>
                        </a:rPr>
                        <a:t>-</a:t>
                      </a:r>
                      <a:endParaRPr lang="en-US" sz="24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6584">
                <a:tc>
                  <a:txBody>
                    <a:bodyPr/>
                    <a:lstStyle/>
                    <a:p>
                      <a:pPr marL="0" marR="0">
                        <a:spcBef>
                          <a:spcPts val="0"/>
                        </a:spcBef>
                        <a:spcAft>
                          <a:spcPts val="0"/>
                        </a:spcAft>
                      </a:pPr>
                      <a:r>
                        <a:rPr lang="en-US" sz="2400" dirty="0">
                          <a:solidFill>
                            <a:schemeClr val="bg1"/>
                          </a:solidFill>
                          <a:latin typeface="Times New Roman" panose="02020603050405020304"/>
                          <a:ea typeface="Times New Roman" panose="02020603050405020304"/>
                          <a:cs typeface="Times New Roman" panose="02020603050405020304"/>
                        </a:rPr>
                        <a:t>Milling</a:t>
                      </a:r>
                      <a:endParaRPr lang="en-US" sz="2400" dirty="0">
                        <a:solidFill>
                          <a:schemeClr val="bg1"/>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panose="02020603050405020304"/>
                          <a:ea typeface="Times New Roman" panose="02020603050405020304"/>
                          <a:cs typeface="Times New Roman" panose="02020603050405020304"/>
                        </a:rPr>
                        <a:t>400</a:t>
                      </a:r>
                      <a:endParaRPr lang="en-US" sz="24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panose="02020603050405020304"/>
                          <a:ea typeface="Times New Roman" panose="02020603050405020304"/>
                          <a:cs typeface="Times New Roman" panose="02020603050405020304"/>
                        </a:rPr>
                        <a:t>8</a:t>
                      </a:r>
                      <a:endParaRPr lang="en-US" sz="24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panose="02020603050405020304"/>
                          <a:ea typeface="Times New Roman" panose="02020603050405020304"/>
                          <a:cs typeface="Times New Roman" panose="02020603050405020304"/>
                        </a:rPr>
                        <a:t>14</a:t>
                      </a:r>
                      <a:endParaRPr lang="en-US" sz="24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dirty="0">
                          <a:latin typeface="Times New Roman" panose="02020603050405020304"/>
                          <a:ea typeface="Times New Roman" panose="02020603050405020304"/>
                          <a:cs typeface="Times New Roman" panose="02020603050405020304"/>
                        </a:rPr>
                        <a:t>-</a:t>
                      </a:r>
                      <a:endParaRPr lang="en-US" sz="24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6584">
                <a:tc>
                  <a:txBody>
                    <a:bodyPr/>
                    <a:lstStyle/>
                    <a:p>
                      <a:pPr marL="0" marR="0">
                        <a:spcBef>
                          <a:spcPts val="0"/>
                        </a:spcBef>
                        <a:spcAft>
                          <a:spcPts val="0"/>
                        </a:spcAft>
                      </a:pPr>
                      <a:r>
                        <a:rPr lang="en-US" sz="2400" dirty="0">
                          <a:solidFill>
                            <a:schemeClr val="bg1"/>
                          </a:solidFill>
                          <a:latin typeface="Times New Roman" panose="02020603050405020304"/>
                          <a:ea typeface="Times New Roman" panose="02020603050405020304"/>
                          <a:cs typeface="Times New Roman" panose="02020603050405020304"/>
                        </a:rPr>
                        <a:t>Shaping</a:t>
                      </a:r>
                      <a:endParaRPr lang="en-US" sz="2400" dirty="0">
                        <a:solidFill>
                          <a:schemeClr val="bg1"/>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panose="02020603050405020304"/>
                          <a:ea typeface="Times New Roman" panose="02020603050405020304"/>
                          <a:cs typeface="Times New Roman" panose="02020603050405020304"/>
                        </a:rPr>
                        <a:t>350</a:t>
                      </a:r>
                      <a:endParaRPr lang="en-US" sz="24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panose="02020603050405020304"/>
                          <a:ea typeface="Times New Roman" panose="02020603050405020304"/>
                          <a:cs typeface="Times New Roman" panose="02020603050405020304"/>
                        </a:rPr>
                        <a:t>10</a:t>
                      </a:r>
                      <a:endParaRPr lang="en-US" sz="24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panose="02020603050405020304"/>
                          <a:ea typeface="Times New Roman" panose="02020603050405020304"/>
                          <a:cs typeface="Times New Roman" panose="02020603050405020304"/>
                        </a:rPr>
                        <a:t>-</a:t>
                      </a:r>
                      <a:endParaRPr lang="en-US" sz="24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dirty="0">
                          <a:latin typeface="Times New Roman" panose="02020603050405020304"/>
                          <a:ea typeface="Times New Roman" panose="02020603050405020304"/>
                          <a:cs typeface="Times New Roman" panose="02020603050405020304"/>
                        </a:rPr>
                        <a:t>-</a:t>
                      </a:r>
                      <a:endParaRPr lang="en-US" sz="24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6584">
                <a:tc>
                  <a:txBody>
                    <a:bodyPr/>
                    <a:lstStyle/>
                    <a:p>
                      <a:pPr marL="0" marR="0">
                        <a:spcBef>
                          <a:spcPts val="0"/>
                        </a:spcBef>
                        <a:spcAft>
                          <a:spcPts val="0"/>
                        </a:spcAft>
                      </a:pPr>
                      <a:r>
                        <a:rPr lang="en-US" sz="2400" dirty="0">
                          <a:solidFill>
                            <a:schemeClr val="bg1"/>
                          </a:solidFill>
                          <a:latin typeface="Times New Roman" panose="02020603050405020304"/>
                          <a:ea typeface="Times New Roman" panose="02020603050405020304"/>
                          <a:cs typeface="Times New Roman" panose="02020603050405020304"/>
                        </a:rPr>
                        <a:t>Drilling</a:t>
                      </a:r>
                      <a:endParaRPr lang="en-US" sz="2400" dirty="0">
                        <a:solidFill>
                          <a:schemeClr val="bg1"/>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panose="02020603050405020304"/>
                          <a:ea typeface="Times New Roman" panose="02020603050405020304"/>
                          <a:cs typeface="Times New Roman" panose="02020603050405020304"/>
                        </a:rPr>
                        <a:t>300</a:t>
                      </a:r>
                      <a:endParaRPr lang="en-US" sz="24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panose="02020603050405020304"/>
                          <a:ea typeface="Times New Roman" panose="02020603050405020304"/>
                          <a:cs typeface="Times New Roman" panose="02020603050405020304"/>
                        </a:rPr>
                        <a:t>3</a:t>
                      </a:r>
                      <a:endParaRPr lang="en-US" sz="24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panose="02020603050405020304"/>
                          <a:ea typeface="Times New Roman" panose="02020603050405020304"/>
                          <a:cs typeface="Times New Roman" panose="02020603050405020304"/>
                        </a:rPr>
                        <a:t>3</a:t>
                      </a:r>
                      <a:endParaRPr lang="en-US" sz="24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dirty="0">
                          <a:latin typeface="Times New Roman" panose="02020603050405020304"/>
                          <a:ea typeface="Times New Roman" panose="02020603050405020304"/>
                          <a:cs typeface="Times New Roman" panose="02020603050405020304"/>
                        </a:rPr>
                        <a:t>-</a:t>
                      </a:r>
                      <a:endParaRPr lang="en-US" sz="24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1619">
                <a:tc>
                  <a:txBody>
                    <a:bodyPr/>
                    <a:lstStyle/>
                    <a:p>
                      <a:pPr marL="0" marR="0">
                        <a:spcBef>
                          <a:spcPts val="0"/>
                        </a:spcBef>
                        <a:spcAft>
                          <a:spcPts val="0"/>
                        </a:spcAft>
                      </a:pPr>
                      <a:r>
                        <a:rPr lang="en-US" sz="2400" dirty="0">
                          <a:solidFill>
                            <a:schemeClr val="bg1"/>
                          </a:solidFill>
                          <a:latin typeface="Times New Roman" panose="02020603050405020304"/>
                          <a:ea typeface="Times New Roman" panose="02020603050405020304"/>
                          <a:cs typeface="Times New Roman" panose="02020603050405020304"/>
                        </a:rPr>
                        <a:t>CNC Operations</a:t>
                      </a:r>
                      <a:endParaRPr lang="en-US" sz="2400" dirty="0">
                        <a:solidFill>
                          <a:schemeClr val="bg1"/>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dirty="0">
                          <a:latin typeface="Times New Roman" panose="02020603050405020304"/>
                          <a:ea typeface="Times New Roman" panose="02020603050405020304"/>
                          <a:cs typeface="Times New Roman" panose="02020603050405020304"/>
                        </a:rPr>
                        <a:t>1000</a:t>
                      </a:r>
                      <a:endParaRPr lang="en-US" sz="24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panose="02020603050405020304"/>
                          <a:ea typeface="Times New Roman" panose="02020603050405020304"/>
                          <a:cs typeface="Times New Roman" panose="02020603050405020304"/>
                        </a:rPr>
                        <a:t>-</a:t>
                      </a:r>
                      <a:endParaRPr lang="en-US" sz="24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Times New Roman" panose="02020603050405020304"/>
                          <a:ea typeface="Times New Roman" panose="02020603050405020304"/>
                          <a:cs typeface="Times New Roman" panose="02020603050405020304"/>
                        </a:rPr>
                        <a:t>-</a:t>
                      </a:r>
                      <a:endParaRPr lang="en-US" sz="24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dirty="0">
                          <a:latin typeface="Times New Roman" panose="02020603050405020304"/>
                          <a:ea typeface="Times New Roman" panose="02020603050405020304"/>
                          <a:cs typeface="Times New Roman" panose="02020603050405020304"/>
                        </a:rPr>
                        <a:t>8</a:t>
                      </a:r>
                      <a:endParaRPr lang="en-US" sz="24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 name="Audio 1">
            <a:hlinkClick r:id="" action="ppaction://media"/>
          </p:cNvPr>
          <p:cNvPicPr>
            <a:picLocks noChangeAspect="1"/>
          </p:cNvPicPr>
          <p:nvPr/>
        </p:nvPicPr>
        <p:blipFill>
          <a:blip r:embed="rId1"/>
          <a:stretch>
            <a:fillRect/>
          </a:stretch>
        </p:blipFill>
        <p:spPr>
          <a:xfrm>
            <a:off x="8382000" y="6096000"/>
            <a:ext cx="609600" cy="609600"/>
          </a:xfrm>
          <a:prstGeom prst="rect">
            <a:avLst/>
          </a:prstGeom>
          <a:noFill/>
          <a:ln w="9525">
            <a:noFill/>
          </a:ln>
        </p:spPr>
      </p:pic>
    </p:spTree>
  </p:cSld>
  <p:clrMapOvr>
    <a:masterClrMapping/>
  </p:clrMapOvr>
  <p:transition spd="slow" advTm="6549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1746" name="Picture 4"/>
          <p:cNvPicPr>
            <a:picLocks noChangeAspect="1"/>
          </p:cNvPicPr>
          <p:nvPr/>
        </p:nvPicPr>
        <p:blipFill>
          <a:blip r:embed="rId1"/>
          <a:stretch>
            <a:fillRect/>
          </a:stretch>
        </p:blipFill>
        <p:spPr>
          <a:xfrm>
            <a:off x="0" y="0"/>
            <a:ext cx="9144000" cy="6858000"/>
          </a:xfrm>
          <a:prstGeom prst="rect">
            <a:avLst/>
          </a:prstGeom>
          <a:noFill/>
          <a:ln w="9525">
            <a:noFill/>
          </a:ln>
        </p:spPr>
      </p:pic>
      <p:pic>
        <p:nvPicPr>
          <p:cNvPr id="6" name="Audio 5">
            <a:hlinkClick r:id="" action="ppaction://media"/>
          </p:cNvPr>
          <p:cNvPicPr>
            <a:picLocks noChangeAspect="1"/>
          </p:cNvPicPr>
          <p:nvPr/>
        </p:nvPicPr>
        <p:blipFill>
          <a:blip r:embed="rId2"/>
          <a:stretch>
            <a:fillRect/>
          </a:stretch>
        </p:blipFill>
        <p:spPr>
          <a:xfrm>
            <a:off x="8382000" y="6096000"/>
            <a:ext cx="609600" cy="609600"/>
          </a:xfrm>
          <a:prstGeom prst="rect">
            <a:avLst/>
          </a:prstGeom>
          <a:noFill/>
          <a:ln w="9525">
            <a:noFill/>
          </a:ln>
        </p:spPr>
      </p:pic>
    </p:spTree>
  </p:cSld>
  <p:clrMapOvr>
    <a:masterClrMapping/>
  </p:clrMapOvr>
  <p:transition spd="slow" advTm="61403"/>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2770" name="Picture 2"/>
          <p:cNvPicPr>
            <a:picLocks noChangeAspect="1"/>
          </p:cNvPicPr>
          <p:nvPr/>
        </p:nvPicPr>
        <p:blipFill>
          <a:blip r:embed="rId1"/>
          <a:stretch>
            <a:fillRect/>
          </a:stretch>
        </p:blipFill>
        <p:spPr>
          <a:xfrm>
            <a:off x="0" y="0"/>
            <a:ext cx="9144000" cy="6858000"/>
          </a:xfrm>
          <a:prstGeom prst="rect">
            <a:avLst/>
          </a:prstGeom>
          <a:noFill/>
          <a:ln w="9525">
            <a:noFill/>
          </a:ln>
        </p:spPr>
      </p:pic>
      <p:pic>
        <p:nvPicPr>
          <p:cNvPr id="4" name="Audio 3">
            <a:hlinkClick r:id="" action="ppaction://media"/>
          </p:cNvPr>
          <p:cNvPicPr>
            <a:picLocks noChangeAspect="1"/>
          </p:cNvPicPr>
          <p:nvPr/>
        </p:nvPicPr>
        <p:blipFill>
          <a:blip r:embed="rId2"/>
          <a:stretch>
            <a:fillRect/>
          </a:stretch>
        </p:blipFill>
        <p:spPr>
          <a:xfrm>
            <a:off x="8382000" y="6096000"/>
            <a:ext cx="609600" cy="609600"/>
          </a:xfrm>
          <a:prstGeom prst="rect">
            <a:avLst/>
          </a:prstGeom>
          <a:noFill/>
          <a:ln w="9525">
            <a:noFill/>
          </a:ln>
        </p:spPr>
      </p:pic>
    </p:spTree>
  </p:cSld>
  <p:clrMapOvr>
    <a:masterClrMapping/>
  </p:clrMapOvr>
  <p:transition spd="slow" advTm="26805"/>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Title 1"/>
          <p:cNvSpPr>
            <a:spLocks noGrp="1"/>
          </p:cNvSpPr>
          <p:nvPr>
            <p:ph type="title"/>
          </p:nvPr>
        </p:nvSpPr>
        <p:spPr>
          <a:noFill/>
          <a:ln>
            <a:noFill/>
          </a:ln>
          <a:effectLst/>
          <a:sp3d prstMaterial="plastic"/>
        </p:spPr>
        <p:txBody>
          <a:bodyPr vert="horz" anchor="ctr">
            <a:normAutofit fontScale="90000"/>
            <a:scene3d>
              <a:camera prst="orthographicFront"/>
              <a:lightRig rig="soft" dir="t">
                <a:rot lat="0" lon="0" rev="16800000"/>
              </a:lightRig>
            </a:scene3d>
            <a:sp3d prstMaterial="softEdge">
              <a:bevelT w="38100" h="38100"/>
            </a:sp3d>
          </a:bodyPr>
          <a:lstStyle/>
          <a:p>
            <a:pPr marL="0" marR="0" lvl="0" indent="0" algn="just"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w="6350">
                  <a:noFill/>
                </a:ln>
                <a:solidFill>
                  <a:srgbClr val="FFC000"/>
                </a:solidFill>
                <a:effectLst>
                  <a:outerShdw blurRad="114300" dist="101600" dir="2700000" algn="tl" rotWithShape="0">
                    <a:srgbClr val="000000">
                      <a:alpha val="40000"/>
                    </a:srgbClr>
                  </a:outerShdw>
                </a:effectLst>
                <a:uLnTx/>
                <a:uFillTx/>
                <a:latin typeface="+mj-lt"/>
                <a:ea typeface="+mj-ea"/>
                <a:cs typeface="+mj-cs"/>
              </a:rPr>
              <a:t>Consider the alternative of sourcing raw materials from a nearby place with the following characteristics:</a:t>
            </a:r>
            <a:endParaRPr kumimoji="0" lang="en-US" sz="2400" b="1" i="0" u="none" strike="noStrike" kern="1200" cap="none" spc="0" normalizeH="0" baseline="0" noProof="0" dirty="0">
              <a:ln w="6350">
                <a:noFill/>
              </a:ln>
              <a:solidFill>
                <a:srgbClr val="FFC000"/>
              </a:solidFill>
              <a:effectLst>
                <a:outerShdw blurRad="114300" dist="101600" dir="2700000" algn="tl" rotWithShape="0">
                  <a:srgbClr val="000000">
                    <a:alpha val="40000"/>
                  </a:srgbClr>
                </a:outerShdw>
              </a:effectLst>
              <a:uLnTx/>
              <a:uFillTx/>
              <a:latin typeface="+mj-lt"/>
              <a:ea typeface="+mj-ea"/>
              <a:cs typeface="+mj-cs"/>
            </a:endParaRPr>
          </a:p>
        </p:txBody>
      </p:sp>
      <p:sp>
        <p:nvSpPr>
          <p:cNvPr id="6147" name="Content Placeholder 2"/>
          <p:cNvSpPr>
            <a:spLocks noGrp="1"/>
          </p:cNvSpPr>
          <p:nvPr>
            <p:ph idx="1"/>
          </p:nvPr>
        </p:nvSpPr>
        <p:spPr>
          <a:ln/>
        </p:spPr>
        <p:txBody>
          <a:bodyPr vert="horz" wrap="square" lIns="91440" tIns="45720" rIns="91440" bIns="45720" anchor="t" anchorCtr="0"/>
          <a:p>
            <a:pPr eaLnBrk="1" hangingPunct="1"/>
            <a:r>
              <a:rPr lang="en-US" altLang="en-US" dirty="0"/>
              <a:t>The raw material is more costly in the nearby area.</a:t>
            </a:r>
            <a:endParaRPr lang="en-US" altLang="en-US" dirty="0"/>
          </a:p>
          <a:p>
            <a:pPr eaLnBrk="1" hangingPunct="1"/>
            <a:r>
              <a:rPr lang="en-US" altLang="en-US" dirty="0"/>
              <a:t> The availability of the raw material is not sufficient enough to support the operation of the industry throughout the year.</a:t>
            </a:r>
            <a:endParaRPr lang="en-US" altLang="en-US" dirty="0"/>
          </a:p>
          <a:p>
            <a:pPr eaLnBrk="1" hangingPunct="1"/>
            <a:r>
              <a:rPr lang="en-US" altLang="en-US" dirty="0"/>
              <a:t> The raw material requires pre-processing before it is used in the production process. This would certainly add cost to the product.</a:t>
            </a:r>
            <a:endParaRPr lang="en-US" altLang="en-US" dirty="0"/>
          </a:p>
          <a:p>
            <a:pPr eaLnBrk="1" hangingPunct="1"/>
            <a:r>
              <a:rPr lang="en-US" altLang="en-US" dirty="0"/>
              <a:t> The cost of transportation is minimal under this alternative.</a:t>
            </a:r>
            <a:endParaRPr lang="en-US" altLang="en-US" dirty="0"/>
          </a:p>
        </p:txBody>
      </p:sp>
      <p:pic>
        <p:nvPicPr>
          <p:cNvPr id="2" name="Audio 1">
            <a:hlinkClick r:id="" action="ppaction://media"/>
          </p:cNvPr>
          <p:cNvPicPr>
            <a:picLocks noChangeAspect="1"/>
          </p:cNvPicPr>
          <p:nvPr/>
        </p:nvPicPr>
        <p:blipFill>
          <a:blip r:embed="rId1"/>
          <a:stretch>
            <a:fillRect/>
          </a:stretch>
        </p:blipFill>
        <p:spPr>
          <a:xfrm>
            <a:off x="8382000" y="6096000"/>
            <a:ext cx="609600" cy="609600"/>
          </a:xfrm>
          <a:prstGeom prst="rect">
            <a:avLst/>
          </a:prstGeom>
          <a:noFill/>
          <a:ln w="9525">
            <a:noFill/>
          </a:ln>
        </p:spPr>
      </p:pic>
    </p:spTree>
  </p:cSld>
  <p:clrMapOvr>
    <a:masterClrMapping/>
  </p:clrMapOvr>
  <p:transition spd="slow" advTm="92402"/>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3794" name="Picture 2"/>
          <p:cNvPicPr>
            <a:picLocks noChangeAspect="1"/>
          </p:cNvPicPr>
          <p:nvPr/>
        </p:nvPicPr>
        <p:blipFill>
          <a:blip r:embed="rId1"/>
          <a:stretch>
            <a:fillRect/>
          </a:stretch>
        </p:blipFill>
        <p:spPr>
          <a:xfrm>
            <a:off x="0" y="0"/>
            <a:ext cx="9144000" cy="6858000"/>
          </a:xfrm>
          <a:prstGeom prst="rect">
            <a:avLst/>
          </a:prstGeom>
          <a:noFill/>
          <a:ln w="9525">
            <a:noFill/>
          </a:ln>
        </p:spPr>
      </p:pic>
      <p:pic>
        <p:nvPicPr>
          <p:cNvPr id="4" name="Audio 3">
            <a:hlinkClick r:id="" action="ppaction://media"/>
          </p:cNvPr>
          <p:cNvPicPr>
            <a:picLocks noChangeAspect="1"/>
          </p:cNvPicPr>
          <p:nvPr/>
        </p:nvPicPr>
        <p:blipFill>
          <a:blip r:embed="rId2"/>
          <a:stretch>
            <a:fillRect/>
          </a:stretch>
        </p:blipFill>
        <p:spPr>
          <a:xfrm>
            <a:off x="8382000" y="6096000"/>
            <a:ext cx="609600" cy="609600"/>
          </a:xfrm>
          <a:prstGeom prst="rect">
            <a:avLst/>
          </a:prstGeom>
          <a:noFill/>
          <a:ln w="9525">
            <a:noFill/>
          </a:ln>
        </p:spPr>
      </p:pic>
    </p:spTree>
  </p:cSld>
  <p:clrMapOvr>
    <a:masterClrMapping/>
  </p:clrMapOvr>
  <p:transition spd="slow" advTm="567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itle 1"/>
          <p:cNvSpPr>
            <a:spLocks noGrp="1"/>
          </p:cNvSpPr>
          <p:nvPr>
            <p:ph type="title"/>
          </p:nvPr>
        </p:nvSpPr>
        <p:spPr>
          <a:xfrm>
            <a:off x="304800" y="274638"/>
            <a:ext cx="8382000" cy="1143000"/>
          </a:xfrm>
          <a:noFill/>
          <a:ln>
            <a:noFill/>
          </a:ln>
          <a:effectLst/>
          <a:sp3d prstMaterial="plastic"/>
        </p:spPr>
        <p:txBody>
          <a:bodyPr vert="horz" anchor="ctr">
            <a:normAutofit fontScale="90000"/>
            <a:scene3d>
              <a:camera prst="orthographicFront"/>
              <a:lightRig rig="soft" dir="t">
                <a:rot lat="0" lon="0" rev="16800000"/>
              </a:lightRig>
            </a:scene3d>
            <a:sp3d prstMaterial="softEdge">
              <a:bevelT w="38100" h="38100"/>
            </a:sp3d>
          </a:bodyPr>
          <a:lstStyle/>
          <a:p>
            <a:pPr marL="0" marR="0" lvl="0" indent="0" algn="just" defTabSz="914400" rtl="0" eaLnBrk="1" fontAlgn="auto" latinLnBrk="0" hangingPunct="1">
              <a:lnSpc>
                <a:spcPct val="100000"/>
              </a:lnSpc>
              <a:spcBef>
                <a:spcPct val="0"/>
              </a:spcBef>
              <a:spcAft>
                <a:spcPts val="0"/>
              </a:spcAft>
              <a:buClrTx/>
              <a:buSzTx/>
              <a:buFontTx/>
              <a:buNone/>
              <a:defRPr/>
            </a:pPr>
            <a:r>
              <a:rPr kumimoji="0" lang="en-US" sz="2800" b="1" i="0" u="none" strike="noStrike" kern="1200" cap="none" spc="0" normalizeH="0" baseline="0" noProof="0" dirty="0">
                <a:ln w="6350">
                  <a:noFill/>
                </a:ln>
                <a:solidFill>
                  <a:srgbClr val="FFC000"/>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On the other hand, consider another alternative of sourcing the raw materials from a far-off place with the following characteristics:</a:t>
            </a:r>
            <a:endParaRPr kumimoji="0" lang="en-US" sz="2800" b="1" i="0" u="none" strike="noStrike" kern="1200" cap="none" spc="0" normalizeH="0" baseline="0" noProof="0" dirty="0">
              <a:ln w="6350">
                <a:noFill/>
              </a:ln>
              <a:solidFill>
                <a:srgbClr val="FFC000"/>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endParaRPr>
          </a:p>
        </p:txBody>
      </p:sp>
      <p:sp>
        <p:nvSpPr>
          <p:cNvPr id="7171" name="Content Placeholder 2"/>
          <p:cNvSpPr>
            <a:spLocks noGrp="1"/>
          </p:cNvSpPr>
          <p:nvPr>
            <p:ph idx="1"/>
          </p:nvPr>
        </p:nvSpPr>
        <p:spPr>
          <a:ln/>
        </p:spPr>
        <p:txBody>
          <a:bodyPr vert="horz" wrap="square" lIns="91440" tIns="45720" rIns="91440" bIns="45720" anchor="t" anchorCtr="0"/>
          <a:p>
            <a:pPr algn="just" eaLnBrk="1" hangingPunct="1"/>
            <a:r>
              <a:rPr lang="en-US" altLang="en-US" dirty="0">
                <a:latin typeface="Times New Roman" panose="02020603050405020304" pitchFamily="18" charset="0"/>
                <a:cs typeface="Times New Roman" panose="02020603050405020304" pitchFamily="18" charset="0"/>
              </a:rPr>
              <a:t>The raw material is less costly at the far off place.</a:t>
            </a:r>
            <a:endParaRPr lang="en-US" altLang="en-US" dirty="0">
              <a:latin typeface="Times New Roman" panose="02020603050405020304" pitchFamily="18" charset="0"/>
              <a:cs typeface="Times New Roman" panose="02020603050405020304" pitchFamily="18" charset="0"/>
            </a:endParaRPr>
          </a:p>
          <a:p>
            <a:pPr algn="just" eaLnBrk="1" hangingPunct="1"/>
            <a:r>
              <a:rPr lang="en-US" altLang="en-US" dirty="0">
                <a:latin typeface="Times New Roman" panose="02020603050405020304" pitchFamily="18" charset="0"/>
                <a:cs typeface="Times New Roman" panose="02020603050405020304" pitchFamily="18" charset="0"/>
              </a:rPr>
              <a:t> The cost of transportation is very high.</a:t>
            </a:r>
            <a:endParaRPr lang="en-US" altLang="en-US" dirty="0">
              <a:latin typeface="Times New Roman" panose="02020603050405020304" pitchFamily="18" charset="0"/>
              <a:cs typeface="Times New Roman" panose="02020603050405020304" pitchFamily="18" charset="0"/>
            </a:endParaRPr>
          </a:p>
          <a:p>
            <a:pPr algn="just" eaLnBrk="1" hangingPunct="1"/>
            <a:r>
              <a:rPr lang="en-US" altLang="en-US" dirty="0">
                <a:latin typeface="Times New Roman" panose="02020603050405020304" pitchFamily="18" charset="0"/>
                <a:cs typeface="Times New Roman" panose="02020603050405020304" pitchFamily="18" charset="0"/>
              </a:rPr>
              <a:t> The availability of the raw material at this site is abundant and it can support the plant throughout the year.</a:t>
            </a:r>
            <a:endParaRPr lang="en-US" altLang="en-US" dirty="0">
              <a:latin typeface="Times New Roman" panose="02020603050405020304" pitchFamily="18" charset="0"/>
              <a:cs typeface="Times New Roman" panose="02020603050405020304" pitchFamily="18" charset="0"/>
            </a:endParaRPr>
          </a:p>
          <a:p>
            <a:pPr algn="just" eaLnBrk="1" hangingPunct="1"/>
            <a:r>
              <a:rPr lang="en-US" altLang="en-US" dirty="0">
                <a:latin typeface="Times New Roman" panose="02020603050405020304" pitchFamily="18" charset="0"/>
                <a:cs typeface="Times New Roman" panose="02020603050405020304" pitchFamily="18" charset="0"/>
              </a:rPr>
              <a:t> The raw material from this site does not require any pre-processing before using it for production.</a:t>
            </a:r>
            <a:endParaRPr lang="en-US" altLang="en-US" dirty="0">
              <a:latin typeface="Times New Roman" panose="02020603050405020304" pitchFamily="18" charset="0"/>
              <a:ea typeface="Times New Roman" panose="02020603050405020304" pitchFamily="18" charset="0"/>
            </a:endParaRPr>
          </a:p>
        </p:txBody>
      </p:sp>
      <p:pic>
        <p:nvPicPr>
          <p:cNvPr id="2" name="Audio 1">
            <a:hlinkClick r:id="" action="ppaction://media"/>
          </p:cNvPr>
          <p:cNvPicPr>
            <a:picLocks noChangeAspect="1"/>
          </p:cNvPicPr>
          <p:nvPr/>
        </p:nvPicPr>
        <p:blipFill>
          <a:blip r:embed="rId1"/>
          <a:stretch>
            <a:fillRect/>
          </a:stretch>
        </p:blipFill>
        <p:spPr>
          <a:xfrm>
            <a:off x="8382000" y="6096000"/>
            <a:ext cx="609600" cy="609600"/>
          </a:xfrm>
          <a:prstGeom prst="rect">
            <a:avLst/>
          </a:prstGeom>
          <a:noFill/>
          <a:ln w="9525">
            <a:noFill/>
          </a:ln>
        </p:spPr>
      </p:pic>
    </p:spTree>
  </p:cSld>
  <p:clrMapOvr>
    <a:masterClrMapping/>
  </p:clrMapOvr>
  <p:transition spd="slow" advTm="78888"/>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rtlCol="0" anchor="ctr">
            <a:normAutofit fontScale="90000"/>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EXAMPLES FOR SIMPLE ECONOMIC ANALYSIS</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8195" name="Content Placeholder 2"/>
          <p:cNvSpPr>
            <a:spLocks noGrp="1"/>
          </p:cNvSpPr>
          <p:nvPr>
            <p:ph idx="1"/>
          </p:nvPr>
        </p:nvSpPr>
        <p:spPr>
          <a:ln/>
        </p:spPr>
        <p:txBody>
          <a:bodyPr vert="horz" wrap="square" lIns="91440" tIns="45720" rIns="91440" bIns="45720" anchor="t" anchorCtr="0"/>
          <a:p>
            <a:pPr eaLnBrk="1" hangingPunct="1"/>
            <a:r>
              <a:rPr lang="en-US" altLang="en-US" dirty="0"/>
              <a:t>Material selection for a product</a:t>
            </a:r>
            <a:endParaRPr lang="en-US" altLang="en-US" dirty="0"/>
          </a:p>
          <a:p>
            <a:pPr eaLnBrk="1" hangingPunct="1"/>
            <a:r>
              <a:rPr lang="en-US" altLang="en-US" dirty="0"/>
              <a:t> Design selection for a product</a:t>
            </a:r>
            <a:endParaRPr lang="en-US" altLang="en-US" dirty="0"/>
          </a:p>
          <a:p>
            <a:pPr eaLnBrk="1" hangingPunct="1"/>
            <a:r>
              <a:rPr lang="en-US" altLang="en-US" dirty="0"/>
              <a:t> Design selection for a process industry</a:t>
            </a:r>
            <a:endParaRPr lang="en-US" altLang="en-US" dirty="0"/>
          </a:p>
          <a:p>
            <a:pPr eaLnBrk="1" hangingPunct="1"/>
            <a:r>
              <a:rPr lang="en-US" altLang="en-US" dirty="0"/>
              <a:t> Building material selection for construction activities</a:t>
            </a:r>
            <a:endParaRPr lang="en-US" altLang="en-US" dirty="0"/>
          </a:p>
          <a:p>
            <a:pPr eaLnBrk="1" hangingPunct="1"/>
            <a:r>
              <a:rPr lang="en-US" altLang="en-US" dirty="0"/>
              <a:t> Process planning/Process modification</a:t>
            </a:r>
            <a:endParaRPr lang="en-US" altLang="en-US" dirty="0"/>
          </a:p>
        </p:txBody>
      </p:sp>
      <p:pic>
        <p:nvPicPr>
          <p:cNvPr id="3" name="Audio 2">
            <a:hlinkClick r:id="" action="ppaction://media"/>
          </p:cNvPr>
          <p:cNvPicPr>
            <a:picLocks noChangeAspect="1"/>
          </p:cNvPicPr>
          <p:nvPr/>
        </p:nvPicPr>
        <p:blipFill>
          <a:blip r:embed="rId1"/>
          <a:stretch>
            <a:fillRect/>
          </a:stretch>
        </p:blipFill>
        <p:spPr>
          <a:xfrm>
            <a:off x="8382000" y="6096000"/>
            <a:ext cx="609600" cy="609600"/>
          </a:xfrm>
          <a:prstGeom prst="rect">
            <a:avLst/>
          </a:prstGeom>
          <a:noFill/>
          <a:ln w="9525">
            <a:noFill/>
          </a:ln>
        </p:spPr>
      </p:pic>
    </p:spTree>
  </p:cSld>
  <p:clrMapOvr>
    <a:masterClrMapping/>
  </p:clrMapOvr>
  <p:transition spd="slow" advTm="70482"/>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3400" y="304800"/>
            <a:ext cx="8229600" cy="1143000"/>
          </a:xfrm>
          <a:noFill/>
          <a:ln>
            <a:noFill/>
          </a:ln>
          <a:effectLst/>
          <a:sp3d prstMaterial="plastic"/>
        </p:spPr>
        <p:txBody>
          <a:bodyPr vert="horz" rtlCol="0" anchor="ctr">
            <a:normAutofit fontScale="90000"/>
            <a:scene3d>
              <a:camera prst="orthographicFront"/>
              <a:lightRig rig="soft" dir="t">
                <a:rot lat="0" lon="0" rev="16800000"/>
              </a:lightRig>
            </a:scene3d>
            <a:sp3d prstMaterial="softEdge">
              <a:bevelT w="38100" h="38100"/>
            </a:sp3d>
          </a:bodyPr>
          <a:lstStyle/>
          <a:p>
            <a:pPr marL="0" marR="0" lvl="0" indent="0" algn="just" defTabSz="914400" rtl="0" eaLnBrk="1" fontAlgn="auto" latinLnBrk="0" hangingPunct="1">
              <a:lnSpc>
                <a:spcPct val="100000"/>
              </a:lnSpc>
              <a:spcBef>
                <a:spcPct val="0"/>
              </a:spcBef>
              <a:spcAft>
                <a:spcPts val="0"/>
              </a:spcAft>
              <a:buClrTx/>
              <a:buSzTx/>
              <a:buFontTx/>
              <a:buNone/>
              <a:defRPr/>
            </a:pPr>
            <a:r>
              <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Material Selection for a Product/ Substitution of Raw Material</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3" name="Content Placeholder 2"/>
          <p:cNvSpPr>
            <a:spLocks noGrp="1"/>
          </p:cNvSpPr>
          <p:nvPr>
            <p:ph idx="1"/>
          </p:nvPr>
        </p:nvSpPr>
        <p:spPr/>
        <p:txBody>
          <a:bodyPr vert="horz" wrap="square" lIns="91440" tIns="45720" rIns="91440" bIns="45720" numCol="1" rtlCol="0" anchor="t" anchorCtr="0" compatLnSpc="1">
            <a:normAutofit/>
          </a:bodyPr>
          <a:lstStyle/>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Among various elements of cost, raw material cost is most significant and it forms a major portion of the total cost of any product.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So, any attempt to find a suitable raw material will bring a reduction in the total cost in any one or combinations of the following ways: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571500" marR="0" lvl="0" indent="-571500" algn="l" defTabSz="914400" rtl="0" eaLnBrk="1" fontAlgn="auto" latinLnBrk="0" hangingPunct="1">
              <a:lnSpc>
                <a:spcPct val="100000"/>
              </a:lnSpc>
              <a:spcBef>
                <a:spcPct val="20000"/>
              </a:spcBef>
              <a:spcAft>
                <a:spcPts val="0"/>
              </a:spcAft>
              <a:buClr>
                <a:schemeClr val="tx1">
                  <a:shade val="95000"/>
                </a:schemeClr>
              </a:buClr>
              <a:buSzPct val="65000"/>
              <a:buFont typeface="+mj-lt"/>
              <a:buAutoNum type="romanLcPeriod"/>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Cheaper raw material price</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571500" marR="0" lvl="0" indent="-571500" algn="l" defTabSz="914400" rtl="0" eaLnBrk="1" fontAlgn="auto" latinLnBrk="0" hangingPunct="1">
              <a:lnSpc>
                <a:spcPct val="100000"/>
              </a:lnSpc>
              <a:spcBef>
                <a:spcPct val="20000"/>
              </a:spcBef>
              <a:spcAft>
                <a:spcPts val="0"/>
              </a:spcAft>
              <a:buClr>
                <a:schemeClr val="tx1">
                  <a:shade val="95000"/>
                </a:schemeClr>
              </a:buClr>
              <a:buSzPct val="65000"/>
              <a:buFont typeface="+mj-lt"/>
              <a:buAutoNum type="romanLcPeriod"/>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Reduced machining/process time</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571500" marR="0" lvl="0" indent="-571500" algn="l" defTabSz="914400" rtl="0" eaLnBrk="1" fontAlgn="auto" latinLnBrk="0" hangingPunct="1">
              <a:lnSpc>
                <a:spcPct val="100000"/>
              </a:lnSpc>
              <a:spcBef>
                <a:spcPct val="20000"/>
              </a:spcBef>
              <a:spcAft>
                <a:spcPts val="0"/>
              </a:spcAft>
              <a:buClr>
                <a:schemeClr val="tx1">
                  <a:shade val="95000"/>
                </a:schemeClr>
              </a:buClr>
              <a:buSzPct val="65000"/>
              <a:buFont typeface="+mj-lt"/>
              <a:buAutoNum type="romanLcPeriod"/>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Enhanced durability of the product</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4" name="Audio 3">
            <a:hlinkClick r:id="" action="ppaction://media"/>
          </p:cNvPr>
          <p:cNvPicPr>
            <a:picLocks noChangeAspect="1"/>
          </p:cNvPicPr>
          <p:nvPr/>
        </p:nvPicPr>
        <p:blipFill>
          <a:blip r:embed="rId1"/>
          <a:stretch>
            <a:fillRect/>
          </a:stretch>
        </p:blipFill>
        <p:spPr>
          <a:xfrm>
            <a:off x="8382000" y="6096000"/>
            <a:ext cx="609600" cy="609600"/>
          </a:xfrm>
          <a:prstGeom prst="rect">
            <a:avLst/>
          </a:prstGeom>
          <a:noFill/>
          <a:ln w="9525">
            <a:noFill/>
          </a:ln>
        </p:spPr>
      </p:pic>
    </p:spTree>
  </p:cSld>
  <p:clrMapOvr>
    <a:masterClrMapping/>
  </p:clrMapOvr>
  <p:transition spd="slow" advTm="57038"/>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itle 1"/>
          <p:cNvSpPr>
            <a:spLocks noGrp="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Example 1</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3" name="Content Placeholder 2"/>
          <p:cNvSpPr>
            <a:spLocks noGrp="1"/>
          </p:cNvSpPr>
          <p:nvPr>
            <p:ph idx="1"/>
          </p:nvPr>
        </p:nvSpPr>
        <p:spPr/>
        <p:txBody>
          <a:bodyPr vert="horz" wrap="square" lIns="91440" tIns="45720" rIns="91440" bIns="45720" numCol="1" rtlCol="0" anchor="t" anchorCtr="0" compatLnSpc="1">
            <a:normAutofit fontScale="70000" lnSpcReduction="20000"/>
          </a:bodyPr>
          <a:lstStyle/>
          <a:p>
            <a:pPr marL="548640" marR="0" lvl="0" indent="-411480" algn="just" defTabSz="914400" rtl="0" eaLnBrk="1" fontAlgn="auto" latinLnBrk="0" hangingPunct="1">
              <a:lnSpc>
                <a:spcPct val="170000"/>
              </a:lnSpc>
              <a:spcBef>
                <a:spcPct val="20000"/>
              </a:spcBef>
              <a:spcAft>
                <a:spcPts val="0"/>
              </a:spcAft>
              <a:buClr>
                <a:schemeClr val="tx1">
                  <a:shade val="95000"/>
                </a:schemeClr>
              </a:buClr>
              <a:buSzPct val="65000"/>
              <a:buFont typeface="Wingdings 2" panose="05020102010507070707"/>
              <a:buChar char=""/>
              <a:defRPr/>
            </a:pPr>
            <a:r>
              <a:rPr kumimoji="0" lang="en-US" sz="2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In the design of a jet engine part, the designer has a choice of specifying either </a:t>
            </a:r>
            <a:r>
              <a:rPr kumimoji="0" lang="en-US" sz="2800" b="0"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an aluminum alloy</a:t>
            </a:r>
            <a:r>
              <a:rPr kumimoji="0" lang="en-US" sz="2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casting or </a:t>
            </a:r>
            <a:r>
              <a:rPr kumimoji="0" lang="en-US" sz="2800" b="0" i="0" u="none" strike="noStrike" kern="1200" cap="none" spc="0" normalizeH="0" baseline="0" noProof="0" dirty="0">
                <a:ln>
                  <a:noFill/>
                </a:ln>
                <a:solidFill>
                  <a:schemeClr val="bg1">
                    <a:lumMod val="75000"/>
                    <a:lumOff val="25000"/>
                  </a:schemeClr>
                </a:solidFill>
                <a:effectLst/>
                <a:uLnTx/>
                <a:uFillTx/>
                <a:latin typeface="Arial" panose="020B0604020202020204" pitchFamily="34" charset="0"/>
                <a:ea typeface="+mn-ea"/>
                <a:cs typeface="Arial" panose="020B0604020202020204" pitchFamily="34" charset="0"/>
              </a:rPr>
              <a:t>a steel </a:t>
            </a:r>
            <a:r>
              <a:rPr kumimoji="0" lang="en-US" sz="2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casting. Either material will provide equal service, but the </a:t>
            </a:r>
            <a:r>
              <a:rPr kumimoji="0" lang="en-US" sz="2800" b="0"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aluminum </a:t>
            </a:r>
            <a:r>
              <a:rPr kumimoji="0" lang="en-US" sz="2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casting will </a:t>
            </a:r>
            <a:r>
              <a:rPr kumimoji="0" lang="en-US" sz="2800" b="0"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weigh 1.2</a:t>
            </a:r>
            <a:r>
              <a:rPr kumimoji="0" lang="en-US" sz="2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kg as compared with </a:t>
            </a:r>
            <a:r>
              <a:rPr kumimoji="0" lang="en-US" sz="2800" b="0" i="0" u="none" strike="noStrike" kern="1200" cap="none" spc="0" normalizeH="0" baseline="0" noProof="0" dirty="0">
                <a:ln>
                  <a:noFill/>
                </a:ln>
                <a:solidFill>
                  <a:schemeClr val="bg1">
                    <a:lumMod val="75000"/>
                    <a:lumOff val="25000"/>
                  </a:schemeClr>
                </a:solidFill>
                <a:effectLst/>
                <a:uLnTx/>
                <a:uFillTx/>
                <a:latin typeface="Arial" panose="020B0604020202020204" pitchFamily="34" charset="0"/>
                <a:ea typeface="+mn-ea"/>
                <a:cs typeface="Arial" panose="020B0604020202020204" pitchFamily="34" charset="0"/>
              </a:rPr>
              <a:t>1.35 kg </a:t>
            </a:r>
            <a:r>
              <a:rPr kumimoji="0" lang="en-US" sz="2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for the </a:t>
            </a:r>
            <a:r>
              <a:rPr kumimoji="0" lang="en-US" sz="2800" b="0" i="0" u="none" strike="noStrike" kern="1200" cap="none" spc="0" normalizeH="0" baseline="0" noProof="0" dirty="0">
                <a:ln>
                  <a:noFill/>
                </a:ln>
                <a:solidFill>
                  <a:schemeClr val="bg1">
                    <a:lumMod val="75000"/>
                    <a:lumOff val="25000"/>
                  </a:schemeClr>
                </a:solidFill>
                <a:effectLst/>
                <a:uLnTx/>
                <a:uFillTx/>
                <a:latin typeface="Arial" panose="020B0604020202020204" pitchFamily="34" charset="0"/>
                <a:ea typeface="+mn-ea"/>
                <a:cs typeface="Arial" panose="020B0604020202020204" pitchFamily="34" charset="0"/>
              </a:rPr>
              <a:t>steel</a:t>
            </a:r>
            <a:r>
              <a:rPr kumimoji="0" lang="en-US" sz="2800" b="0"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 </a:t>
            </a:r>
            <a:r>
              <a:rPr kumimoji="0" lang="en-US" sz="2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casting. The </a:t>
            </a:r>
            <a:r>
              <a:rPr kumimoji="0" lang="en-US" sz="2800" b="0"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aluminum</a:t>
            </a:r>
            <a:r>
              <a:rPr kumimoji="0" lang="en-US" sz="2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can be cast for Rs. </a:t>
            </a:r>
            <a:r>
              <a:rPr kumimoji="0" lang="en-US" sz="2800" b="0"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80.00 </a:t>
            </a:r>
            <a:r>
              <a:rPr kumimoji="0" lang="en-US" sz="2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per kg. and the </a:t>
            </a:r>
            <a:r>
              <a:rPr kumimoji="0" lang="en-US" sz="2800" b="0" i="0" u="none" strike="noStrike" kern="1200" cap="none" spc="0" normalizeH="0" baseline="0" noProof="0" dirty="0">
                <a:ln>
                  <a:noFill/>
                </a:ln>
                <a:solidFill>
                  <a:schemeClr val="bg1">
                    <a:lumMod val="75000"/>
                    <a:lumOff val="25000"/>
                  </a:schemeClr>
                </a:solidFill>
                <a:effectLst/>
                <a:uLnTx/>
                <a:uFillTx/>
                <a:latin typeface="Arial" panose="020B0604020202020204" pitchFamily="34" charset="0"/>
                <a:ea typeface="+mn-ea"/>
                <a:cs typeface="Arial" panose="020B0604020202020204" pitchFamily="34" charset="0"/>
              </a:rPr>
              <a:t>steel one </a:t>
            </a:r>
            <a:r>
              <a:rPr kumimoji="0" lang="en-US" sz="2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for Rs. </a:t>
            </a:r>
            <a:r>
              <a:rPr kumimoji="0" lang="en-US" sz="2800" b="0" i="0" u="none" strike="noStrike" kern="1200" cap="none" spc="0" normalizeH="0" baseline="0" noProof="0" dirty="0">
                <a:ln>
                  <a:noFill/>
                </a:ln>
                <a:solidFill>
                  <a:schemeClr val="bg1">
                    <a:lumMod val="75000"/>
                    <a:lumOff val="25000"/>
                  </a:schemeClr>
                </a:solidFill>
                <a:effectLst/>
                <a:uLnTx/>
                <a:uFillTx/>
                <a:latin typeface="Arial" panose="020B0604020202020204" pitchFamily="34" charset="0"/>
                <a:ea typeface="+mn-ea"/>
                <a:cs typeface="Arial" panose="020B0604020202020204" pitchFamily="34" charset="0"/>
              </a:rPr>
              <a:t>35.00</a:t>
            </a:r>
            <a:r>
              <a:rPr kumimoji="0" lang="en-US" sz="2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per kg. The cost of machining per unit is </a:t>
            </a:r>
            <a:r>
              <a:rPr kumimoji="0" lang="en-US" sz="2800" b="0"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Rs. 150.00 </a:t>
            </a:r>
            <a:r>
              <a:rPr kumimoji="0" lang="en-US" sz="2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for </a:t>
            </a:r>
            <a:r>
              <a:rPr kumimoji="0" lang="en-US" sz="2800" b="0"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aluminum</a:t>
            </a:r>
            <a:r>
              <a:rPr kumimoji="0" lang="en-US" sz="2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and Rs. </a:t>
            </a:r>
            <a:r>
              <a:rPr kumimoji="0" lang="en-US" sz="2800" b="0" i="0" u="none" strike="noStrike" kern="1200" cap="none" spc="0" normalizeH="0" baseline="0" noProof="0" dirty="0">
                <a:ln>
                  <a:noFill/>
                </a:ln>
                <a:solidFill>
                  <a:schemeClr val="bg1">
                    <a:lumMod val="75000"/>
                    <a:lumOff val="25000"/>
                  </a:schemeClr>
                </a:solidFill>
                <a:effectLst/>
                <a:uLnTx/>
                <a:uFillTx/>
                <a:latin typeface="Arial" panose="020B0604020202020204" pitchFamily="34" charset="0"/>
                <a:ea typeface="+mn-ea"/>
                <a:cs typeface="Arial" panose="020B0604020202020204" pitchFamily="34" charset="0"/>
              </a:rPr>
              <a:t>170.00 </a:t>
            </a:r>
            <a:r>
              <a:rPr kumimoji="0" lang="en-US" sz="2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for </a:t>
            </a:r>
            <a:r>
              <a:rPr kumimoji="0" lang="en-US" sz="2800" b="0" i="0" u="none" strike="noStrike" kern="1200" cap="none" spc="0" normalizeH="0" baseline="0" noProof="0" dirty="0">
                <a:ln>
                  <a:noFill/>
                </a:ln>
                <a:solidFill>
                  <a:schemeClr val="bg1">
                    <a:lumMod val="75000"/>
                    <a:lumOff val="25000"/>
                  </a:schemeClr>
                </a:solidFill>
                <a:effectLst/>
                <a:uLnTx/>
                <a:uFillTx/>
                <a:latin typeface="Arial" panose="020B0604020202020204" pitchFamily="34" charset="0"/>
                <a:ea typeface="+mn-ea"/>
                <a:cs typeface="Arial" panose="020B0604020202020204" pitchFamily="34" charset="0"/>
              </a:rPr>
              <a:t>steel</a:t>
            </a:r>
            <a:r>
              <a:rPr kumimoji="0" lang="en-US" sz="2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Every kilogram of </a:t>
            </a:r>
            <a:r>
              <a:rPr kumimoji="0" lang="en-US" sz="28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excess weight </a:t>
            </a:r>
            <a:r>
              <a:rPr kumimoji="0" lang="en-US" sz="2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is associated with a </a:t>
            </a:r>
            <a:r>
              <a:rPr kumimoji="0" lang="en-US" sz="28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penalty</a:t>
            </a:r>
            <a:r>
              <a:rPr kumimoji="0" lang="en-US" sz="2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of </a:t>
            </a:r>
            <a:r>
              <a:rPr kumimoji="0" lang="en-US" sz="28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Rs. 1,300 </a:t>
            </a:r>
            <a:r>
              <a:rPr kumimoji="0" lang="en-US" sz="2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due to increased fuel consumption. Which material should be specified and what is the economic advantage of the selection per unit?</a:t>
            </a:r>
            <a:endParaRPr kumimoji="0" lang="en-US" sz="2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Char char=""/>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2" name="Audio 1">
            <a:hlinkClick r:id="" action="ppaction://media"/>
          </p:cNvPr>
          <p:cNvPicPr>
            <a:picLocks noChangeAspect="1"/>
          </p:cNvPicPr>
          <p:nvPr/>
        </p:nvPicPr>
        <p:blipFill>
          <a:blip r:embed="rId1"/>
          <a:stretch>
            <a:fillRect/>
          </a:stretch>
        </p:blipFill>
        <p:spPr>
          <a:xfrm>
            <a:off x="8382000" y="6096000"/>
            <a:ext cx="609600" cy="609600"/>
          </a:xfrm>
          <a:prstGeom prst="rect">
            <a:avLst/>
          </a:prstGeom>
          <a:noFill/>
          <a:ln w="9525">
            <a:noFill/>
          </a:ln>
        </p:spPr>
      </p:pic>
    </p:spTree>
  </p:cSld>
  <p:clrMapOvr>
    <a:masterClrMapping/>
  </p:clrMapOvr>
  <p:transition spd="slow" advTm="112115"/>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4100" b="1" i="0" u="none" strike="noStrike" kern="1200" cap="none" spc="0" normalizeH="0" baseline="0" noProof="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11267" name="Content Placeholder 2"/>
          <p:cNvSpPr>
            <a:spLocks noGrp="1"/>
          </p:cNvSpPr>
          <p:nvPr>
            <p:ph idx="1"/>
          </p:nvPr>
        </p:nvSpPr>
        <p:spPr>
          <a:ln/>
        </p:spPr>
        <p:txBody>
          <a:bodyPr vert="horz" wrap="square" lIns="91440" tIns="45720" rIns="91440" bIns="45720" anchor="t" anchorCtr="0"/>
          <a:p>
            <a:endParaRPr dirty="0"/>
          </a:p>
        </p:txBody>
      </p:sp>
      <p:pic>
        <p:nvPicPr>
          <p:cNvPr id="11268" name="Picture 4"/>
          <p:cNvPicPr>
            <a:picLocks noChangeAspect="1"/>
          </p:cNvPicPr>
          <p:nvPr/>
        </p:nvPicPr>
        <p:blipFill>
          <a:blip r:embed="rId1"/>
          <a:stretch>
            <a:fillRect/>
          </a:stretch>
        </p:blipFill>
        <p:spPr>
          <a:xfrm>
            <a:off x="0" y="0"/>
            <a:ext cx="9144000" cy="6858000"/>
          </a:xfrm>
          <a:prstGeom prst="rect">
            <a:avLst/>
          </a:prstGeom>
          <a:noFill/>
          <a:ln w="9525">
            <a:noFill/>
          </a:ln>
        </p:spPr>
      </p:pic>
      <p:pic>
        <p:nvPicPr>
          <p:cNvPr id="6" name="Audio 5">
            <a:hlinkClick r:id="" action="ppaction://media"/>
          </p:cNvPr>
          <p:cNvPicPr>
            <a:picLocks noChangeAspect="1"/>
          </p:cNvPicPr>
          <p:nvPr/>
        </p:nvPicPr>
        <p:blipFill>
          <a:blip r:embed="rId2"/>
          <a:stretch>
            <a:fillRect/>
          </a:stretch>
        </p:blipFill>
        <p:spPr>
          <a:xfrm>
            <a:off x="8382000" y="6096000"/>
            <a:ext cx="609600" cy="609600"/>
          </a:xfrm>
          <a:prstGeom prst="rect">
            <a:avLst/>
          </a:prstGeom>
          <a:noFill/>
          <a:ln w="9525">
            <a:noFill/>
          </a:ln>
        </p:spPr>
      </p:pic>
    </p:spTree>
  </p:cSld>
  <p:clrMapOvr>
    <a:masterClrMapping/>
  </p:clrMapOvr>
  <p:transition spd="slow" advTm="265274"/>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Example 2</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3" name="Content Placeholder 2"/>
          <p:cNvSpPr>
            <a:spLocks noGrp="1"/>
          </p:cNvSpPr>
          <p:nvPr>
            <p:ph idx="1"/>
          </p:nvPr>
        </p:nvSpPr>
        <p:spPr/>
        <p:txBody>
          <a:bodyPr vert="horz" wrap="square" lIns="91440" tIns="45720" rIns="91440" bIns="45720" numCol="1" anchor="t" anchorCtr="0" compatLnSpc="1"/>
          <a:lstStyle/>
          <a:p>
            <a:pPr marL="548005" marR="0" lvl="0" indent="-411480" algn="just" defTabSz="914400" rtl="0" eaLnBrk="0" fontAlgn="base" latinLnBrk="0" hangingPunct="0">
              <a:lnSpc>
                <a:spcPct val="100000"/>
              </a:lnSpc>
              <a:spcBef>
                <a:spcPct val="20000"/>
              </a:spcBef>
              <a:spcAft>
                <a:spcPct val="0"/>
              </a:spcAft>
              <a:buClr>
                <a:srgbClr val="F9F9F9"/>
              </a:buClr>
              <a:buSzPct val="65000"/>
              <a:buFont typeface="Wingdings 2" panose="05020102010507070707" pitchFamily="18" charset="2"/>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A company manufactures dining tables which mainly consist of a wooden frame and a table top. The different materials used to manufacture the tables and their costs are given in Table 1</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548005" marR="0" lvl="0" indent="-411480" algn="just" defTabSz="914400" rtl="0" eaLnBrk="0" fontAlgn="base" latinLnBrk="0" hangingPunct="0">
              <a:lnSpc>
                <a:spcPct val="100000"/>
              </a:lnSpc>
              <a:spcBef>
                <a:spcPct val="20000"/>
              </a:spcBef>
              <a:spcAft>
                <a:spcPct val="0"/>
              </a:spcAft>
              <a:buClr>
                <a:srgbClr val="F9F9F9"/>
              </a:buClr>
              <a:buSzPct val="65000"/>
              <a:buFont typeface="Wingdings 2" panose="05020102010507070707" pitchFamily="18" charset="2"/>
              <a:buNone/>
              <a:defRPr/>
            </a:pPr>
            <a:r>
              <a:rPr kumimoji="0" lang="en-US" sz="2800" b="0" i="0" u="none" strike="noStrike" kern="1200" cap="none" spc="0" normalizeH="0" baseline="0" noProof="0" dirty="0">
                <a:ln>
                  <a:noFill/>
                </a:ln>
                <a:solidFill>
                  <a:schemeClr val="tx2">
                    <a:lumMod val="75000"/>
                  </a:schemeClr>
                </a:solidFill>
                <a:effectLst/>
                <a:uLnTx/>
                <a:uFillTx/>
                <a:latin typeface="+mn-lt"/>
                <a:ea typeface="+mn-ea"/>
                <a:cs typeface="+mn-cs"/>
              </a:rPr>
              <a:t>Table 2: Wooden Table Top</a:t>
            </a:r>
            <a:endParaRPr kumimoji="0" lang="en-US" sz="2800" b="0" i="0" u="none" strike="noStrike" kern="1200" cap="none" spc="0" normalizeH="0" baseline="0" noProof="0" dirty="0">
              <a:ln>
                <a:noFill/>
              </a:ln>
              <a:solidFill>
                <a:schemeClr val="tx2">
                  <a:lumMod val="75000"/>
                </a:schemeClr>
              </a:solidFill>
              <a:effectLst/>
              <a:uLnTx/>
              <a:uFillTx/>
              <a:latin typeface="+mn-lt"/>
              <a:ea typeface="+mn-ea"/>
              <a:cs typeface="+mn-cs"/>
            </a:endParaRPr>
          </a:p>
        </p:txBody>
      </p:sp>
      <p:pic>
        <p:nvPicPr>
          <p:cNvPr id="12292" name="Picture 2"/>
          <p:cNvPicPr>
            <a:picLocks noChangeAspect="1"/>
          </p:cNvPicPr>
          <p:nvPr/>
        </p:nvPicPr>
        <p:blipFill>
          <a:blip r:embed="rId1"/>
          <a:stretch>
            <a:fillRect/>
          </a:stretch>
        </p:blipFill>
        <p:spPr>
          <a:xfrm>
            <a:off x="762000" y="4419600"/>
            <a:ext cx="7696200" cy="2209800"/>
          </a:xfrm>
          <a:prstGeom prst="rect">
            <a:avLst/>
          </a:prstGeom>
          <a:noFill/>
          <a:ln w="9525">
            <a:noFill/>
          </a:ln>
        </p:spPr>
      </p:pic>
      <p:pic>
        <p:nvPicPr>
          <p:cNvPr id="5" name="Audio 4">
            <a:hlinkClick r:id="" action="ppaction://media"/>
          </p:cNvPr>
          <p:cNvPicPr>
            <a:picLocks noChangeAspect="1"/>
          </p:cNvPicPr>
          <p:nvPr/>
        </p:nvPicPr>
        <p:blipFill>
          <a:blip r:embed="rId2"/>
          <a:stretch>
            <a:fillRect/>
          </a:stretch>
        </p:blipFill>
        <p:spPr>
          <a:xfrm>
            <a:off x="8382000" y="6096000"/>
            <a:ext cx="609600" cy="609600"/>
          </a:xfrm>
          <a:prstGeom prst="rect">
            <a:avLst/>
          </a:prstGeom>
          <a:noFill/>
          <a:ln w="9525">
            <a:noFill/>
          </a:ln>
        </p:spPr>
      </p:pic>
    </p:spTree>
  </p:cSld>
  <p:clrMapOvr>
    <a:masterClrMapping/>
  </p:clrMapOvr>
  <p:transition spd="slow" advTm="90172"/>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Apex">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0</TotalTime>
  <Words>7871</Words>
  <Application>WPS Presentation</Application>
  <PresentationFormat>On-screen Show (4:3)</PresentationFormat>
  <Paragraphs>186</Paragraphs>
  <Slides>30</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30</vt:i4>
      </vt:variant>
    </vt:vector>
  </HeadingPairs>
  <TitlesOfParts>
    <vt:vector size="47" baseType="lpstr">
      <vt:lpstr>Arial</vt:lpstr>
      <vt:lpstr>SimSun</vt:lpstr>
      <vt:lpstr>Wingdings</vt:lpstr>
      <vt:lpstr>Lucida Sans</vt:lpstr>
      <vt:lpstr>Book Antiqua</vt:lpstr>
      <vt:lpstr>Wingdings 2</vt:lpstr>
      <vt:lpstr>Wingdings 3</vt:lpstr>
      <vt:lpstr>Calibri</vt:lpstr>
      <vt:lpstr>Times New Roman</vt:lpstr>
      <vt:lpstr>Times</vt:lpstr>
      <vt:lpstr>Wingdings 3</vt:lpstr>
      <vt:lpstr>Wingdings 2</vt:lpstr>
      <vt:lpstr>Microsoft YaHei</vt:lpstr>
      <vt:lpstr>Arial Unicode MS</vt:lpstr>
      <vt:lpstr>Times New Roman</vt:lpstr>
      <vt:lpstr>Calibri</vt:lpstr>
      <vt:lpstr>Apex</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 Mohsan</dc:creator>
  <cp:lastModifiedBy>Dr. Fariha Rehman</cp:lastModifiedBy>
  <cp:revision>176</cp:revision>
  <dcterms:created xsi:type="dcterms:W3CDTF">2016-12-01T04:50:44Z</dcterms:created>
  <dcterms:modified xsi:type="dcterms:W3CDTF">2024-02-26T08:55:24Z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EB37A5D4F9F54F6DA7993A22394CE23D_13</vt:lpwstr>
  </property>
  <property fmtid="{D5CDD505-2E9C-101B-9397-08002B2CF9AE}" pid="3" name="KSOProductBuildVer">
    <vt:lpwstr>1033-12.2.0.13431</vt:lpwstr>
  </property>
</Properties>
</file>