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5A22-8455-EB21-82C5-7D9B27D2E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DF663-86BF-E6D4-77CA-8FF98B4BE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DF8C2-0624-23C3-0BAF-7E04A48A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03A3-8D77-420A-9A3A-1E14EA9A90A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27236-E125-338A-4B67-E9B33E829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F0229-D2B6-BE8D-0B19-66EF907A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03DC-0B50-48FF-9E30-1E4D499D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8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A220-4B12-2F5D-CFF2-BF13B4CF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2C69C-A3A0-73B6-B576-A164084AF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810C3-97D2-EE5F-81FF-FF399725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03A3-8D77-420A-9A3A-1E14EA9A90A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0E184-D77D-9A17-E911-57C3DB98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AB568-A23D-AEEF-5E89-B1DAD073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03DC-0B50-48FF-9E30-1E4D499D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8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D3765-4400-7047-80B9-D10EC5AF3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BE004-8D0F-4713-50E1-0F6E065AD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0407E-F97C-3880-AE43-8860E8C9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03A3-8D77-420A-9A3A-1E14EA9A90A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02A42-F405-7577-A5A9-8F7044F4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A2301-15C5-3F0A-6C25-12E72C6C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03DC-0B50-48FF-9E30-1E4D499D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6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2B93-50DB-A3F7-A243-86B9FD11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46EEE-2F0E-2347-142F-A31AA7043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423FC-62EA-57EE-866B-9040EE3D1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03A3-8D77-420A-9A3A-1E14EA9A90A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CF209-D90C-8D17-A178-A1CDB162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C6DBF-D1C0-2515-C534-DDA8C331C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03DC-0B50-48FF-9E30-1E4D499D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2C548-4A17-D6AF-B940-7CBC5CC19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E5FE7-2241-E4D4-528D-2F945C2B7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1A503-051C-DFD7-6ABA-47E615FB8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03A3-8D77-420A-9A3A-1E14EA9A90A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5CC2E-5917-E619-FA00-9C9B0AEF8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50C49-B7B9-FB01-ADC5-2A6F2522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03DC-0B50-48FF-9E30-1E4D499D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5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4B25-4335-FED2-9E0A-9283B42E8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6E2C3-9195-6C2B-B189-CA3EB5099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5BF77-FE41-81AD-94A0-F22787441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484A4-CAC8-C5B1-3ACD-55AE9CCE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03A3-8D77-420A-9A3A-1E14EA9A90A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51C96-820B-A52F-E3EA-26F3502E3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DEB04-03CA-DDC6-90EA-7B821BDD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03DC-0B50-48FF-9E30-1E4D499D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1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F327-4BB5-F067-48F3-C0E92883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5EABA-64E9-BEF6-B0DA-FC687D663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04AE5-4EAC-839C-0153-13A2D5F84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A3BCE-EC0B-62D8-F024-0641F9651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2FAF2-E770-9A53-9DC9-AAC47FB9A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22BB46-D83E-641B-1CB6-FC5E43F8B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03A3-8D77-420A-9A3A-1E14EA9A90A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03437-3BF2-DDE7-941B-E1A4ED06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830962-1A09-2B5B-6912-1C401A7B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03DC-0B50-48FF-9E30-1E4D499D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0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2326-00C9-9904-F490-15083C3C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BC017-AF5A-CE0B-50D1-C39ABF33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03A3-8D77-420A-9A3A-1E14EA9A90A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236F4-3189-834A-9F93-F05ECFCC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3744F-865E-6544-ED0D-2B5830B4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03DC-0B50-48FF-9E30-1E4D499D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7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720836-B078-B5B1-9318-0DFF42F76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03A3-8D77-420A-9A3A-1E14EA9A90A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50FAE-CF69-00D3-BECF-140FF8DD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C74B2-D28D-8689-3086-F404EFA5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03DC-0B50-48FF-9E30-1E4D499D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3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DDDE5-AF9E-5B63-AED3-685F8F3D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F4E59-3864-E37C-7944-F2A766E36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78D94-2D35-0EDE-7D4B-683AAC25E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74395-5FD3-74D3-CEBE-6F93DD56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03A3-8D77-420A-9A3A-1E14EA9A90A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A970D-FCB7-F6D3-5E33-6133460F6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7A703-0D4B-3565-3426-DBF8EACC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03DC-0B50-48FF-9E30-1E4D499D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0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B537-7A71-BE4E-5B57-3C0FF9B81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AA90BE-AF81-0BFE-476C-A542DB827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71EDF-321D-E21C-0C15-AEA152562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4E7E2-4A71-B3CD-7D61-3FAA07094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03A3-8D77-420A-9A3A-1E14EA9A90A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3434-360D-44E1-B547-21F0AA85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32806-FF91-FFDB-EA69-42C8CA45E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03DC-0B50-48FF-9E30-1E4D499D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8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EAB59-C1B8-6370-5DD6-EA9A52EA2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C54D8-B8A6-1951-65CE-19ED68423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807EE-C5A6-945E-2E44-46FF60145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8F03A3-8D77-420A-9A3A-1E14EA9A90A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4AC25-B3A2-63FD-D0FC-CB9EC8EC7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7305A-AD8F-85EB-DEC1-5CD3880E6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5503DC-0B50-48FF-9E30-1E4D499D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81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CC6BE-C1D5-72F0-701D-45840FCDE4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8CEEE-8EAC-37A9-44E7-1F1407AA7A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56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5A73-BE44-862C-84E4-70609DD4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05BDE-79F6-1F2A-249A-538EE7222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attributes are atomic, so the table fulfills the conditions of 1NF</a:t>
            </a:r>
          </a:p>
          <a:p>
            <a:r>
              <a:rPr lang="en-US" dirty="0"/>
              <a:t>Job depends on </a:t>
            </a:r>
            <a:r>
              <a:rPr lang="en-US" dirty="0" err="1"/>
              <a:t>job_code</a:t>
            </a:r>
            <a:r>
              <a:rPr lang="en-US" dirty="0"/>
              <a:t> (partial primary key attribute), so it is not in 2NF </a:t>
            </a:r>
          </a:p>
          <a:p>
            <a:r>
              <a:rPr lang="en-US" dirty="0"/>
              <a:t>Also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Name, state and </a:t>
            </a:r>
            <a:r>
              <a:rPr lang="en-US" dirty="0" err="1"/>
              <a:t>state_code</a:t>
            </a:r>
            <a:r>
              <a:rPr lang="en-US" dirty="0"/>
              <a:t> depend on </a:t>
            </a:r>
            <a:r>
              <a:rPr lang="en-US" dirty="0" err="1"/>
              <a:t>employee_id</a:t>
            </a:r>
            <a:endParaRPr lang="en-US" dirty="0"/>
          </a:p>
          <a:p>
            <a:endParaRPr lang="en-US" dirty="0"/>
          </a:p>
          <a:p>
            <a:r>
              <a:rPr lang="en-US" dirty="0"/>
              <a:t>Restructure the table to fulfill 2NF</a:t>
            </a:r>
          </a:p>
        </p:txBody>
      </p:sp>
    </p:spTree>
    <p:extLst>
      <p:ext uri="{BB962C8B-B14F-4D97-AF65-F5344CB8AC3E}">
        <p14:creationId xmlns:p14="http://schemas.microsoft.com/office/powerpoint/2010/main" val="4249132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61E605-7783-3F9B-F2A3-43EE9F597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6" y="1690687"/>
            <a:ext cx="2757335" cy="3734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67427B-A79C-C5F8-CAEB-C0B73B71F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547" y="1690687"/>
            <a:ext cx="4532518" cy="2346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11685F-7D83-F5E9-8ED1-CA1A375A9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8831" y="1690687"/>
            <a:ext cx="2640479" cy="27338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86A847-DD0B-06DB-6091-20027DC05C85}"/>
              </a:ext>
            </a:extLst>
          </p:cNvPr>
          <p:cNvSpPr txBox="1"/>
          <p:nvPr/>
        </p:nvSpPr>
        <p:spPr>
          <a:xfrm>
            <a:off x="5471651" y="4984955"/>
            <a:ext cx="6518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Removed partial dependencies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9961D4-0DE7-D0F7-2AB6-FE68F4A04442}"/>
              </a:ext>
            </a:extLst>
          </p:cNvPr>
          <p:cNvSpPr txBox="1"/>
          <p:nvPr/>
        </p:nvSpPr>
        <p:spPr>
          <a:xfrm>
            <a:off x="5471650" y="5807004"/>
            <a:ext cx="6518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Any transitive dependencies??</a:t>
            </a:r>
          </a:p>
        </p:txBody>
      </p:sp>
    </p:spTree>
    <p:extLst>
      <p:ext uri="{BB962C8B-B14F-4D97-AF65-F5344CB8AC3E}">
        <p14:creationId xmlns:p14="http://schemas.microsoft.com/office/powerpoint/2010/main" val="1644482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96F4-9977-5B1C-2995-6DB85539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the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5D98-6CD4-4D6B-5440-3AB93C46E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Removes duplicates?</a:t>
            </a:r>
          </a:p>
          <a:p>
            <a:r>
              <a:rPr lang="en-US" dirty="0"/>
              <a:t>Organize data in consistent way?</a:t>
            </a:r>
          </a:p>
          <a:p>
            <a:r>
              <a:rPr lang="en-US" dirty="0"/>
              <a:t>Avoid Anomalies?</a:t>
            </a:r>
          </a:p>
        </p:txBody>
      </p:sp>
    </p:spTree>
    <p:extLst>
      <p:ext uri="{BB962C8B-B14F-4D97-AF65-F5344CB8AC3E}">
        <p14:creationId xmlns:p14="http://schemas.microsoft.com/office/powerpoint/2010/main" val="3024975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33A7-3799-6719-8388-F44DC5244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Diving in 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C1F99-237E-FA05-C1EE-4B45D4FBB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6101"/>
            <a:ext cx="10515600" cy="4351338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this table susceptible to update anomalies?</a:t>
            </a:r>
          </a:p>
          <a:p>
            <a:r>
              <a:rPr lang="en-US" dirty="0"/>
              <a:t>Can you provide examples of insertion, deletion and modification anomalies?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9F831-D075-EE5B-0569-897D4467C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10" y="1690688"/>
            <a:ext cx="10515600" cy="340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65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D9D50-4A65-F5BB-4BFB-BD0364B24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Inserting a new patient record who hasn’t been assigned a dentist?</a:t>
            </a:r>
          </a:p>
          <a:p>
            <a:r>
              <a:rPr lang="en-US" dirty="0"/>
              <a:t>Deleting a dentist. E.g. Tony Smith?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5A82B9-A447-7DBC-ED67-E886F8B98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031"/>
            <a:ext cx="10515600" cy="340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5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32A58-8D49-3D02-1ABD-4CC646207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6A9BD-0E31-A57C-3A7F-D6D84A8FB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to normalize this table to 3NF?</a:t>
            </a:r>
          </a:p>
          <a:p>
            <a:r>
              <a:rPr lang="en-US" dirty="0"/>
              <a:t>Note down any assumptions that you make to normalize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CCD35-A788-378B-C663-1132D6637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031"/>
            <a:ext cx="10515600" cy="340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38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E2FA-B16F-8C6D-1304-6C3819947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0C0FA-8580-715D-F028-28EBE5E1C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 made include that </a:t>
            </a:r>
          </a:p>
          <a:p>
            <a:pPr lvl="1"/>
            <a:r>
              <a:rPr lang="en-US" dirty="0"/>
              <a:t>a patient is registered at only one surgery and </a:t>
            </a:r>
          </a:p>
          <a:p>
            <a:pPr lvl="1"/>
            <a:r>
              <a:rPr lang="en-US" dirty="0"/>
              <a:t>he/she may have more than one appointment on a given day. All the schedules have been fixed for the whole days and week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46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3479-D172-69F8-4017-2E8E0196D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24E4592-936B-2CB5-E637-F91CC6947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474231"/>
              </p:ext>
            </p:extLst>
          </p:nvPr>
        </p:nvGraphicFramePr>
        <p:xfrm>
          <a:off x="1116166" y="1013158"/>
          <a:ext cx="10237634" cy="5464965"/>
        </p:xfrm>
        <a:graphic>
          <a:graphicData uri="http://schemas.openxmlformats.org/drawingml/2006/table">
            <a:tbl>
              <a:tblPr/>
              <a:tblGrid>
                <a:gridCol w="1541238">
                  <a:extLst>
                    <a:ext uri="{9D8B030D-6E8A-4147-A177-3AD203B41FA5}">
                      <a16:colId xmlns:a16="http://schemas.microsoft.com/office/drawing/2014/main" val="245775475"/>
                    </a:ext>
                  </a:extLst>
                </a:gridCol>
                <a:gridCol w="932201">
                  <a:extLst>
                    <a:ext uri="{9D8B030D-6E8A-4147-A177-3AD203B41FA5}">
                      <a16:colId xmlns:a16="http://schemas.microsoft.com/office/drawing/2014/main" val="1390490429"/>
                    </a:ext>
                  </a:extLst>
                </a:gridCol>
                <a:gridCol w="1180787">
                  <a:extLst>
                    <a:ext uri="{9D8B030D-6E8A-4147-A177-3AD203B41FA5}">
                      <a16:colId xmlns:a16="http://schemas.microsoft.com/office/drawing/2014/main" val="598432562"/>
                    </a:ext>
                  </a:extLst>
                </a:gridCol>
                <a:gridCol w="932201">
                  <a:extLst>
                    <a:ext uri="{9D8B030D-6E8A-4147-A177-3AD203B41FA5}">
                      <a16:colId xmlns:a16="http://schemas.microsoft.com/office/drawing/2014/main" val="3762163703"/>
                    </a:ext>
                  </a:extLst>
                </a:gridCol>
                <a:gridCol w="1541238">
                  <a:extLst>
                    <a:ext uri="{9D8B030D-6E8A-4147-A177-3AD203B41FA5}">
                      <a16:colId xmlns:a16="http://schemas.microsoft.com/office/drawing/2014/main" val="396396175"/>
                    </a:ext>
                  </a:extLst>
                </a:gridCol>
                <a:gridCol w="1574383">
                  <a:extLst>
                    <a:ext uri="{9D8B030D-6E8A-4147-A177-3AD203B41FA5}">
                      <a16:colId xmlns:a16="http://schemas.microsoft.com/office/drawing/2014/main" val="370095191"/>
                    </a:ext>
                  </a:extLst>
                </a:gridCol>
                <a:gridCol w="1574383">
                  <a:extLst>
                    <a:ext uri="{9D8B030D-6E8A-4147-A177-3AD203B41FA5}">
                      <a16:colId xmlns:a16="http://schemas.microsoft.com/office/drawing/2014/main" val="4039045115"/>
                    </a:ext>
                  </a:extLst>
                </a:gridCol>
                <a:gridCol w="961203">
                  <a:extLst>
                    <a:ext uri="{9D8B030D-6E8A-4147-A177-3AD203B41FA5}">
                      <a16:colId xmlns:a16="http://schemas.microsoft.com/office/drawing/2014/main" val="1842518903"/>
                    </a:ext>
                  </a:extLst>
                </a:gridCol>
              </a:tblGrid>
              <a:tr h="32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1NF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staff_no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Dentist_name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Patient_no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Appointment 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Appointment 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Surgery no.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3613659"/>
                  </a:ext>
                </a:extLst>
              </a:tr>
              <a:tr h="32510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6862689"/>
                  </a:ext>
                </a:extLst>
              </a:tr>
              <a:tr h="588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2NF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Staff_no.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Appointment 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Appointment 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Patient_no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531311"/>
                  </a:ext>
                </a:extLst>
              </a:tr>
              <a:tr h="32510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512459"/>
                  </a:ext>
                </a:extLst>
              </a:tr>
              <a:tr h="32510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Staff_no.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Dentist 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63850"/>
                  </a:ext>
                </a:extLst>
              </a:tr>
              <a:tr h="32510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515255"/>
                  </a:ext>
                </a:extLst>
              </a:tr>
              <a:tr h="32510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Staff_no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Appointment 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Surgery no.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872654"/>
                  </a:ext>
                </a:extLst>
              </a:tr>
              <a:tr h="32510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470227"/>
                  </a:ext>
                </a:extLst>
              </a:tr>
              <a:tr h="32510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179557"/>
                  </a:ext>
                </a:extLst>
              </a:tr>
              <a:tr h="32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3NF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Staff_no.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Appointment 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Appointment 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Patient_no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678849"/>
                  </a:ext>
                </a:extLst>
              </a:tr>
              <a:tr h="32510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9637735"/>
                  </a:ext>
                </a:extLst>
              </a:tr>
              <a:tr h="32510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Patient_no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709663"/>
                  </a:ext>
                </a:extLst>
              </a:tr>
              <a:tr h="32510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943739"/>
                  </a:ext>
                </a:extLst>
              </a:tr>
              <a:tr h="32510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Staff_no.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Dentist 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203166"/>
                  </a:ext>
                </a:extLst>
              </a:tr>
              <a:tr h="32510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2052307"/>
                  </a:ext>
                </a:extLst>
              </a:tr>
              <a:tr h="32510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Staff_no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Appointment 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Surgery no.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721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14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6181-9896-8A7F-30B5-73429DBA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6F496-87FF-9F7E-4B9B-7E903E651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process to eliminate data redundancy and enhance data integrity in the table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elps to organize the data in the database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multi-step process that sets the data into tabular form and removes the duplicated data from the relational tables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systematic technique of decomposing tables to eliminate data redundancy (repetition) and undesirable characteristics like Insertion, Update, and Deletion anomalies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68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D61F-D178-9C4F-7F0A-E95B8EA2F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6A773-A673-1E02-D53A-1E9B89FB1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table is in 1NF if atomicity of the table is 1</a:t>
            </a:r>
          </a:p>
          <a:p>
            <a:pPr lvl="1"/>
            <a:r>
              <a:rPr lang="en-US" dirty="0"/>
              <a:t>Atomicity? a single cell cannot hold multiple values. It must hold only a single-valued attribute.</a:t>
            </a:r>
          </a:p>
          <a:p>
            <a:pPr lvl="1"/>
            <a:endParaRPr lang="en-US" dirty="0"/>
          </a:p>
          <a:p>
            <a:r>
              <a:rPr lang="en-US" dirty="0"/>
              <a:t>Doesn’t allow:  multi-valued attribute, composite attribute, and their combinations.</a:t>
            </a:r>
          </a:p>
        </p:txBody>
      </p:sp>
    </p:spTree>
    <p:extLst>
      <p:ext uri="{BB962C8B-B14F-4D97-AF65-F5344CB8AC3E}">
        <p14:creationId xmlns:p14="http://schemas.microsoft.com/office/powerpoint/2010/main" val="273486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49D3-D073-2019-F5B5-D0867B81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785BE-2CB1-8ECD-5EA3-379F43CAD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Group 39">
            <a:extLst>
              <a:ext uri="{FF2B5EF4-FFF2-40B4-BE49-F238E27FC236}">
                <a16:creationId xmlns:a16="http://schemas.microsoft.com/office/drawing/2014/main" id="{F8D54AFD-9E0E-1BA7-C832-CB6396259B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3400714"/>
              </p:ext>
            </p:extLst>
          </p:nvPr>
        </p:nvGraphicFramePr>
        <p:xfrm>
          <a:off x="838200" y="838993"/>
          <a:ext cx="5811838" cy="1703389"/>
        </p:xfrm>
        <a:graphic>
          <a:graphicData uri="http://schemas.openxmlformats.org/drawingml/2006/table">
            <a:tbl>
              <a:tblPr/>
              <a:tblGrid>
                <a:gridCol w="1941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Patron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Borrowed books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B33, B44, B55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roup 35">
            <a:extLst>
              <a:ext uri="{FF2B5EF4-FFF2-40B4-BE49-F238E27FC236}">
                <a16:creationId xmlns:a16="http://schemas.microsoft.com/office/drawing/2014/main" id="{02411771-3CA6-5F27-262D-610E23A010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65699"/>
              </p:ext>
            </p:extLst>
          </p:nvPr>
        </p:nvGraphicFramePr>
        <p:xfrm>
          <a:off x="6452112" y="2897853"/>
          <a:ext cx="4703763" cy="1785939"/>
        </p:xfrm>
        <a:graphic>
          <a:graphicData uri="http://schemas.openxmlformats.org/drawingml/2006/table">
            <a:tbl>
              <a:tblPr/>
              <a:tblGrid>
                <a:gridCol w="1976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Flight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Weekdays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UA59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 We Fr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UA73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 Tu We Th Fr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34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CBBAF-BA2F-521C-4AE3-6E81A316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Normal Form – 2NF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C5C2F-7A58-73E1-1142-A33B93644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in 2NF form a table must</a:t>
            </a:r>
          </a:p>
          <a:p>
            <a:pPr lvl="1"/>
            <a:r>
              <a:rPr lang="en-US" dirty="0"/>
              <a:t>Be in First Normal Form</a:t>
            </a:r>
          </a:p>
          <a:p>
            <a:pPr lvl="1"/>
            <a:r>
              <a:rPr lang="en-US" dirty="0"/>
              <a:t>Not possess partial dependency</a:t>
            </a:r>
          </a:p>
          <a:p>
            <a:pPr lvl="1"/>
            <a:endParaRPr lang="en-US" dirty="0"/>
          </a:p>
          <a:p>
            <a:r>
              <a:rPr lang="en-US" dirty="0"/>
              <a:t>Partial Dependency? Proper subset of candidate key should give a non-prime attribute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79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1941A-3916-C6F7-028E-16474B823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composite </a:t>
            </a:r>
            <a:r>
              <a:rPr lang="en-US" i="1" strike="sngStrike" dirty="0">
                <a:solidFill>
                  <a:srgbClr val="FF0000"/>
                </a:solidFill>
              </a:rPr>
              <a:t>primary</a:t>
            </a:r>
            <a:r>
              <a:rPr lang="en-US" dirty="0"/>
              <a:t> key here</a:t>
            </a:r>
          </a:p>
          <a:p>
            <a:pPr lvl="1"/>
            <a:r>
              <a:rPr lang="en-US" dirty="0" err="1"/>
              <a:t>cust_id</a:t>
            </a:r>
            <a:r>
              <a:rPr lang="en-US" dirty="0"/>
              <a:t> + storied</a:t>
            </a:r>
          </a:p>
          <a:p>
            <a:r>
              <a:rPr lang="en-US" dirty="0"/>
              <a:t>Non-primary attribute is </a:t>
            </a:r>
            <a:r>
              <a:rPr lang="en-US" dirty="0" err="1"/>
              <a:t>store_location</a:t>
            </a:r>
            <a:endParaRPr lang="en-US" dirty="0"/>
          </a:p>
          <a:p>
            <a:r>
              <a:rPr lang="en-US" dirty="0"/>
              <a:t>Does store location depend on whole primary key?</a:t>
            </a:r>
          </a:p>
          <a:p>
            <a:r>
              <a:rPr lang="en-US" dirty="0"/>
              <a:t>As </a:t>
            </a:r>
            <a:r>
              <a:rPr lang="en-US" dirty="0" err="1"/>
              <a:t>store_location</a:t>
            </a:r>
            <a:r>
              <a:rPr lang="en-US" dirty="0"/>
              <a:t> depends only on storied, the table doesn’t fulfil 2NF</a:t>
            </a:r>
          </a:p>
          <a:p>
            <a:r>
              <a:rPr lang="en-US" dirty="0"/>
              <a:t>How to solve? Split the table into two parts/tables.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21AC1-E2A8-2AE3-2669-831AF1994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448" y="0"/>
            <a:ext cx="4671552" cy="266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7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B1F2-C344-748D-9499-9AF0E5D7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Normal Form - 3NF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79E39-03EE-C79C-83D9-0155146E2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table must first be in 2NF</a:t>
            </a:r>
          </a:p>
          <a:p>
            <a:r>
              <a:rPr lang="en-US" dirty="0"/>
              <a:t>There must be no transitive dependency for non-prime attributes</a:t>
            </a:r>
          </a:p>
          <a:p>
            <a:pPr lvl="1"/>
            <a:r>
              <a:rPr lang="en-US" dirty="0"/>
              <a:t>Non-prime attributes should not depend on other non-prime attributes</a:t>
            </a:r>
          </a:p>
          <a:p>
            <a:pPr lvl="1"/>
            <a:r>
              <a:rPr lang="en-US" dirty="0"/>
              <a:t>If there are three attributes A,B &amp; C.</a:t>
            </a:r>
          </a:p>
          <a:p>
            <a:pPr lvl="1"/>
            <a:r>
              <a:rPr lang="en-US" dirty="0"/>
              <a:t>If A-&gt;B and B-&gt;C, then A-&gt;C indirectly</a:t>
            </a:r>
          </a:p>
          <a:p>
            <a:pPr lvl="1"/>
            <a:endParaRPr lang="en-US" dirty="0"/>
          </a:p>
          <a:p>
            <a:r>
              <a:rPr lang="en-US" dirty="0"/>
              <a:t>Ensures reduction in Data Duplication and improves integrity</a:t>
            </a:r>
          </a:p>
        </p:txBody>
      </p:sp>
    </p:spTree>
    <p:extLst>
      <p:ext uri="{BB962C8B-B14F-4D97-AF65-F5344CB8AC3E}">
        <p14:creationId xmlns:p14="http://schemas.microsoft.com/office/powerpoint/2010/main" val="1153671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B7B4-5AF5-077A-A4BE-9680C095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930AA-E237-505F-05D0-FBC47D6AC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there any transitive dependency here?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35A4A7-2017-A033-B485-A2455683E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501" y="1209366"/>
            <a:ext cx="5456590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75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99251-ED6B-0F25-692F-23FAEF7C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3B05-6798-BF6C-88AB-7368D01A7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Normal Form the table is in?</a:t>
            </a:r>
          </a:p>
          <a:p>
            <a:r>
              <a:rPr lang="en-US" dirty="0"/>
              <a:t>How a record in this table be uniquely identified?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077D24-E212-2319-602C-B0D4B4CA2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152" y="2845978"/>
            <a:ext cx="56102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50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563</Words>
  <Application>Microsoft Office PowerPoint</Application>
  <PresentationFormat>Widescreen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Times New Roman</vt:lpstr>
      <vt:lpstr>Wingdings</vt:lpstr>
      <vt:lpstr>Office Theme</vt:lpstr>
      <vt:lpstr>Normalization</vt:lpstr>
      <vt:lpstr>PowerPoint Presentation</vt:lpstr>
      <vt:lpstr>1st Normal Form</vt:lpstr>
      <vt:lpstr>PowerPoint Presentation</vt:lpstr>
      <vt:lpstr>2nd Normal Form – 2NF</vt:lpstr>
      <vt:lpstr>PowerPoint Presentation</vt:lpstr>
      <vt:lpstr>Third Normal Form - 3NF</vt:lpstr>
      <vt:lpstr>PowerPoint Presentation</vt:lpstr>
      <vt:lpstr>PowerPoint Presentation</vt:lpstr>
      <vt:lpstr>PowerPoint Presentation</vt:lpstr>
      <vt:lpstr>PowerPoint Presentation</vt:lpstr>
      <vt:lpstr>Reviewing the purpose</vt:lpstr>
      <vt:lpstr>Diving in further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Modassir Ishfaq</dc:creator>
  <cp:lastModifiedBy>Modassir Ishfaq</cp:lastModifiedBy>
  <cp:revision>2</cp:revision>
  <dcterms:created xsi:type="dcterms:W3CDTF">2024-10-16T01:58:22Z</dcterms:created>
  <dcterms:modified xsi:type="dcterms:W3CDTF">2024-10-16T03:41:03Z</dcterms:modified>
</cp:coreProperties>
</file>