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72" r:id="rId11"/>
    <p:sldId id="273" r:id="rId12"/>
    <p:sldId id="274" r:id="rId13"/>
    <p:sldId id="275" r:id="rId14"/>
    <p:sldId id="276" r:id="rId15"/>
    <p:sldId id="265" r:id="rId16"/>
    <p:sldId id="266" r:id="rId17"/>
    <p:sldId id="277" r:id="rId18"/>
    <p:sldId id="267" r:id="rId19"/>
    <p:sldId id="268" r:id="rId20"/>
    <p:sldId id="269" r:id="rId21"/>
    <p:sldId id="270" r:id="rId22"/>
    <p:sldId id="27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579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80491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30093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77576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4/17/2025</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95610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3020129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251292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024662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96187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79457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4/17/2025</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a:t>
            </a:fld>
            <a:endParaRPr lang="en-US"/>
          </a:p>
        </p:txBody>
      </p:sp>
    </p:spTree>
    <p:extLst>
      <p:ext uri="{BB962C8B-B14F-4D97-AF65-F5344CB8AC3E}">
        <p14:creationId xmlns:p14="http://schemas.microsoft.com/office/powerpoint/2010/main" val="1347997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4/17/2025</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a:t>
            </a:fld>
            <a:endParaRPr lang="en-US" sz="1000" dirty="0"/>
          </a:p>
        </p:txBody>
      </p:sp>
    </p:spTree>
    <p:extLst>
      <p:ext uri="{BB962C8B-B14F-4D97-AF65-F5344CB8AC3E}">
        <p14:creationId xmlns:p14="http://schemas.microsoft.com/office/powerpoint/2010/main" val="284392160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C51935E-4A08-4AE4-8E13-F40CD3C4F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E2935B3-43F9-4F49-AEEE-A09015DDF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12" name="Rectangle 11">
              <a:extLst>
                <a:ext uri="{FF2B5EF4-FFF2-40B4-BE49-F238E27FC236}">
                  <a16:creationId xmlns:a16="http://schemas.microsoft.com/office/drawing/2014/main" id="{823C3E9F-031F-4D06-B2D1-FBDE7797AEC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D6B24CB-2D97-4762-B34A-9FE40CECA8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E85C82-5A92-4169-B806-F7A311C1C6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536DD679-1C6F-4F84-9CA0-27B1ABCFD7D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20" name="Rectangle 19">
                <a:extLst>
                  <a:ext uri="{FF2B5EF4-FFF2-40B4-BE49-F238E27FC236}">
                    <a16:creationId xmlns:a16="http://schemas.microsoft.com/office/drawing/2014/main" id="{90EBB60D-86C6-45E0-AB7B-8C952FEBD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06710FE-8C5F-4C9D-AF9E-1A7CDAE4C6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38556C1B-E283-4483-ACD0-2808A242AC1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8" name="Rectangle 17">
                <a:extLst>
                  <a:ext uri="{FF2B5EF4-FFF2-40B4-BE49-F238E27FC236}">
                    <a16:creationId xmlns:a16="http://schemas.microsoft.com/office/drawing/2014/main" id="{6575218D-6500-488D-AB87-B8B426C1CC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59891A-F84B-4F49-B829-12D780F427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A4DD948-16D9-47F3-880E-69BF40A2CF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8CED433A-4441-4EF2-A360-2D5C19C7F3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F766F17-08D1-7528-BBC5-CD8B0EB58DA0}"/>
              </a:ext>
            </a:extLst>
          </p:cNvPr>
          <p:cNvSpPr>
            <a:spLocks noGrp="1"/>
          </p:cNvSpPr>
          <p:nvPr>
            <p:ph type="ctrTitle"/>
          </p:nvPr>
        </p:nvSpPr>
        <p:spPr>
          <a:xfrm>
            <a:off x="7140575" y="540000"/>
            <a:ext cx="4500561" cy="4259814"/>
          </a:xfrm>
        </p:spPr>
        <p:txBody>
          <a:bodyPr>
            <a:normAutofit/>
          </a:bodyPr>
          <a:lstStyle/>
          <a:p>
            <a:r>
              <a:rPr lang="en-US" sz="5500" dirty="0"/>
              <a:t>Software Engineering</a:t>
            </a:r>
            <a:br>
              <a:rPr lang="en-US" sz="5500" dirty="0"/>
            </a:br>
            <a:r>
              <a:rPr lang="en-US" sz="5500" dirty="0"/>
              <a:t>Design</a:t>
            </a:r>
            <a:br>
              <a:rPr lang="en-US" sz="5500" dirty="0"/>
            </a:br>
            <a:r>
              <a:rPr lang="en-US" sz="5500" dirty="0"/>
              <a:t> Coupling and Cohesion</a:t>
            </a:r>
          </a:p>
        </p:txBody>
      </p:sp>
      <p:sp>
        <p:nvSpPr>
          <p:cNvPr id="3" name="Subtitle 2">
            <a:extLst>
              <a:ext uri="{FF2B5EF4-FFF2-40B4-BE49-F238E27FC236}">
                <a16:creationId xmlns:a16="http://schemas.microsoft.com/office/drawing/2014/main" id="{79D0B8F7-C3FF-1AD2-132C-0EA3489E1EA7}"/>
              </a:ext>
            </a:extLst>
          </p:cNvPr>
          <p:cNvSpPr>
            <a:spLocks noGrp="1"/>
          </p:cNvSpPr>
          <p:nvPr>
            <p:ph type="subTitle" idx="1"/>
          </p:nvPr>
        </p:nvSpPr>
        <p:spPr>
          <a:xfrm>
            <a:off x="7140575" y="4988476"/>
            <a:ext cx="4500561" cy="1320249"/>
          </a:xfrm>
        </p:spPr>
        <p:txBody>
          <a:bodyPr>
            <a:normAutofit/>
          </a:bodyPr>
          <a:lstStyle/>
          <a:p>
            <a:endParaRPr lang="en-US"/>
          </a:p>
        </p:txBody>
      </p:sp>
      <p:grpSp>
        <p:nvGrpSpPr>
          <p:cNvPr id="25" name="Group 24">
            <a:extLst>
              <a:ext uri="{FF2B5EF4-FFF2-40B4-BE49-F238E27FC236}">
                <a16:creationId xmlns:a16="http://schemas.microsoft.com/office/drawing/2014/main" id="{614A0AA1-C9DD-452F-AF3C-8231C0CD83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1" y="3600"/>
            <a:ext cx="6854400" cy="6854400"/>
            <a:chOff x="0" y="3600"/>
            <a:chExt cx="6854400" cy="6854400"/>
          </a:xfrm>
        </p:grpSpPr>
        <p:sp>
          <p:nvSpPr>
            <p:cNvPr id="26" name="Oval 25">
              <a:extLst>
                <a:ext uri="{FF2B5EF4-FFF2-40B4-BE49-F238E27FC236}">
                  <a16:creationId xmlns:a16="http://schemas.microsoft.com/office/drawing/2014/main" id="{081A3F73-01DC-494A-B9CC-582418F95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C4A7316-203B-47F8-B448-E54B106DB1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DFB6685-5F8D-4A29-9735-BF4667A59C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0" name="Picture 29">
            <a:extLst>
              <a:ext uri="{FF2B5EF4-FFF2-40B4-BE49-F238E27FC236}">
                <a16:creationId xmlns:a16="http://schemas.microsoft.com/office/drawing/2014/main" id="{0B463095-7553-6732-6A8C-DE0CF756BB3B}"/>
              </a:ext>
            </a:extLst>
          </p:cNvPr>
          <p:cNvPicPr>
            <a:picLocks noChangeAspect="1"/>
          </p:cNvPicPr>
          <p:nvPr/>
        </p:nvPicPr>
        <p:blipFill rotWithShape="1">
          <a:blip r:embed="rId2"/>
          <a:srcRect/>
          <a:stretch/>
        </p:blipFill>
        <p:spPr>
          <a:xfrm>
            <a:off x="20" y="-1"/>
            <a:ext cx="685798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114864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8E2B-728E-3D3C-8CCC-769F6341B96B}"/>
              </a:ext>
            </a:extLst>
          </p:cNvPr>
          <p:cNvSpPr>
            <a:spLocks noGrp="1"/>
          </p:cNvSpPr>
          <p:nvPr>
            <p:ph type="title"/>
          </p:nvPr>
        </p:nvSpPr>
        <p:spPr/>
        <p:txBody>
          <a:bodyPr/>
          <a:lstStyle/>
          <a:p>
            <a:r>
              <a:rPr lang="en-US" dirty="0"/>
              <a:t>Stamp Coupling</a:t>
            </a:r>
          </a:p>
        </p:txBody>
      </p:sp>
      <p:sp>
        <p:nvSpPr>
          <p:cNvPr id="3" name="Content Placeholder 2">
            <a:extLst>
              <a:ext uri="{FF2B5EF4-FFF2-40B4-BE49-F238E27FC236}">
                <a16:creationId xmlns:a16="http://schemas.microsoft.com/office/drawing/2014/main" id="{D460AD21-7B94-1A80-5B78-D83BBEFABD98}"/>
              </a:ext>
            </a:extLst>
          </p:cNvPr>
          <p:cNvSpPr>
            <a:spLocks noGrp="1"/>
          </p:cNvSpPr>
          <p:nvPr>
            <p:ph idx="1"/>
          </p:nvPr>
        </p:nvSpPr>
        <p:spPr/>
        <p:txBody>
          <a:bodyPr>
            <a:normAutofit/>
          </a:bodyPr>
          <a:lstStyle/>
          <a:p>
            <a:pPr algn="l" fontAlgn="base">
              <a:buFont typeface="Arial" panose="020B0604020202020204" pitchFamily="34" charset="0"/>
              <a:buChar char="•"/>
            </a:pPr>
            <a:r>
              <a:rPr lang="en-US" sz="2800" b="1" i="0" dirty="0">
                <a:solidFill>
                  <a:srgbClr val="FFFFFF"/>
                </a:solidFill>
                <a:effectLst/>
                <a:latin typeface="Nunito" pitchFamily="2" charset="0"/>
              </a:rPr>
              <a:t>Stamp Coupling</a:t>
            </a:r>
            <a:r>
              <a:rPr lang="en-US" sz="2800" b="0" i="0" dirty="0">
                <a:solidFill>
                  <a:srgbClr val="FFFFFF"/>
                </a:solidFill>
                <a:effectLst/>
                <a:latin typeface="Nunito" pitchFamily="2" charset="0"/>
              </a:rPr>
              <a:t> In stamp coupling, the complete data structure is passed from one module to another module. Therefore, it involves tramp data. It may be necessary due to efficiency factors- this choice was made by the insightful designer, not a lazy programmer.</a:t>
            </a:r>
          </a:p>
          <a:p>
            <a:endParaRPr lang="en-US" dirty="0"/>
          </a:p>
        </p:txBody>
      </p:sp>
    </p:spTree>
    <p:extLst>
      <p:ext uri="{BB962C8B-B14F-4D97-AF65-F5344CB8AC3E}">
        <p14:creationId xmlns:p14="http://schemas.microsoft.com/office/powerpoint/2010/main" val="4246432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70E97-E268-1331-DCC4-CC547F17DCAE}"/>
              </a:ext>
            </a:extLst>
          </p:cNvPr>
          <p:cNvSpPr>
            <a:spLocks noGrp="1"/>
          </p:cNvSpPr>
          <p:nvPr>
            <p:ph type="title"/>
          </p:nvPr>
        </p:nvSpPr>
        <p:spPr/>
        <p:txBody>
          <a:bodyPr/>
          <a:lstStyle/>
          <a:p>
            <a:r>
              <a:rPr lang="en-US" dirty="0"/>
              <a:t>Control Coupling</a:t>
            </a:r>
          </a:p>
        </p:txBody>
      </p:sp>
      <p:sp>
        <p:nvSpPr>
          <p:cNvPr id="3" name="Content Placeholder 2">
            <a:extLst>
              <a:ext uri="{FF2B5EF4-FFF2-40B4-BE49-F238E27FC236}">
                <a16:creationId xmlns:a16="http://schemas.microsoft.com/office/drawing/2014/main" id="{27E4F528-7456-AFFC-68F1-24ABE10479C3}"/>
              </a:ext>
            </a:extLst>
          </p:cNvPr>
          <p:cNvSpPr>
            <a:spLocks noGrp="1"/>
          </p:cNvSpPr>
          <p:nvPr>
            <p:ph idx="1"/>
          </p:nvPr>
        </p:nvSpPr>
        <p:spPr/>
        <p:txBody>
          <a:bodyPr>
            <a:normAutofit/>
          </a:bodyPr>
          <a:lstStyle/>
          <a:p>
            <a:pPr algn="l" fontAlgn="base">
              <a:buFont typeface="Arial" panose="020B0604020202020204" pitchFamily="34" charset="0"/>
              <a:buChar char="•"/>
            </a:pPr>
            <a:r>
              <a:rPr lang="en-US" sz="2800" b="1" i="0" dirty="0">
                <a:solidFill>
                  <a:srgbClr val="FFFFFF"/>
                </a:solidFill>
                <a:effectLst/>
                <a:latin typeface="Nunito" pitchFamily="2" charset="0"/>
              </a:rPr>
              <a:t>Control Coupling:</a:t>
            </a:r>
            <a:r>
              <a:rPr lang="en-US" sz="2800" b="0" i="0" dirty="0">
                <a:solidFill>
                  <a:srgbClr val="FFFFFF"/>
                </a:solidFill>
                <a:effectLst/>
                <a:latin typeface="Nunito" pitchFamily="2" charset="0"/>
              </a:rPr>
              <a:t> If the modules communicate by passing control information, then they are said to be control coupled. It can be bad if parameters indicate completely different behavior and good if parameters allow factoring and reuse of functionality. Example- sort function that takes comparison function as an argument.</a:t>
            </a:r>
          </a:p>
          <a:p>
            <a:endParaRPr lang="en-US" dirty="0"/>
          </a:p>
        </p:txBody>
      </p:sp>
    </p:spTree>
    <p:extLst>
      <p:ext uri="{BB962C8B-B14F-4D97-AF65-F5344CB8AC3E}">
        <p14:creationId xmlns:p14="http://schemas.microsoft.com/office/powerpoint/2010/main" val="312770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CDF6-3619-90DC-1643-87039520A7E7}"/>
              </a:ext>
            </a:extLst>
          </p:cNvPr>
          <p:cNvSpPr>
            <a:spLocks noGrp="1"/>
          </p:cNvSpPr>
          <p:nvPr>
            <p:ph type="title"/>
          </p:nvPr>
        </p:nvSpPr>
        <p:spPr/>
        <p:txBody>
          <a:bodyPr/>
          <a:lstStyle/>
          <a:p>
            <a:r>
              <a:rPr lang="en-US" dirty="0"/>
              <a:t>External Coupling</a:t>
            </a:r>
          </a:p>
        </p:txBody>
      </p:sp>
      <p:sp>
        <p:nvSpPr>
          <p:cNvPr id="3" name="Content Placeholder 2">
            <a:extLst>
              <a:ext uri="{FF2B5EF4-FFF2-40B4-BE49-F238E27FC236}">
                <a16:creationId xmlns:a16="http://schemas.microsoft.com/office/drawing/2014/main" id="{6941A830-8ADA-138C-BADD-807F44521BE6}"/>
              </a:ext>
            </a:extLst>
          </p:cNvPr>
          <p:cNvSpPr>
            <a:spLocks noGrp="1"/>
          </p:cNvSpPr>
          <p:nvPr>
            <p:ph idx="1"/>
          </p:nvPr>
        </p:nvSpPr>
        <p:spPr/>
        <p:txBody>
          <a:bodyPr/>
          <a:lstStyle/>
          <a:p>
            <a:pPr algn="l" fontAlgn="base">
              <a:buFont typeface="Arial" panose="020B0604020202020204" pitchFamily="34" charset="0"/>
              <a:buChar char="•"/>
            </a:pPr>
            <a:r>
              <a:rPr lang="en-US" sz="2800" b="1" i="0" dirty="0">
                <a:solidFill>
                  <a:srgbClr val="FFFFFF"/>
                </a:solidFill>
                <a:effectLst/>
                <a:latin typeface="Nunito" pitchFamily="2" charset="0"/>
              </a:rPr>
              <a:t>External Coupling:</a:t>
            </a:r>
            <a:r>
              <a:rPr lang="en-US" sz="2800" b="0" i="0" dirty="0">
                <a:solidFill>
                  <a:srgbClr val="FFFFFF"/>
                </a:solidFill>
                <a:effectLst/>
                <a:latin typeface="Nunito" pitchFamily="2" charset="0"/>
              </a:rPr>
              <a:t> In external coupling, the modules depend on other modules, external to the software being developed or to a particular type of hardware. Ex- protocol, external file, device format, etc.</a:t>
            </a:r>
          </a:p>
          <a:p>
            <a:endParaRPr lang="en-US" dirty="0"/>
          </a:p>
        </p:txBody>
      </p:sp>
    </p:spTree>
    <p:extLst>
      <p:ext uri="{BB962C8B-B14F-4D97-AF65-F5344CB8AC3E}">
        <p14:creationId xmlns:p14="http://schemas.microsoft.com/office/powerpoint/2010/main" val="406563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2B9F-A3F5-15A3-160B-25D35E6CA194}"/>
              </a:ext>
            </a:extLst>
          </p:cNvPr>
          <p:cNvSpPr>
            <a:spLocks noGrp="1"/>
          </p:cNvSpPr>
          <p:nvPr>
            <p:ph type="title"/>
          </p:nvPr>
        </p:nvSpPr>
        <p:spPr/>
        <p:txBody>
          <a:bodyPr/>
          <a:lstStyle/>
          <a:p>
            <a:r>
              <a:rPr lang="en-US" dirty="0"/>
              <a:t>Common Coupling</a:t>
            </a:r>
          </a:p>
        </p:txBody>
      </p:sp>
      <p:sp>
        <p:nvSpPr>
          <p:cNvPr id="3" name="Content Placeholder 2">
            <a:extLst>
              <a:ext uri="{FF2B5EF4-FFF2-40B4-BE49-F238E27FC236}">
                <a16:creationId xmlns:a16="http://schemas.microsoft.com/office/drawing/2014/main" id="{22D0BD05-1F3F-C7B9-E544-D55965B775D7}"/>
              </a:ext>
            </a:extLst>
          </p:cNvPr>
          <p:cNvSpPr>
            <a:spLocks noGrp="1"/>
          </p:cNvSpPr>
          <p:nvPr>
            <p:ph idx="1"/>
          </p:nvPr>
        </p:nvSpPr>
        <p:spPr/>
        <p:txBody>
          <a:bodyPr/>
          <a:lstStyle/>
          <a:p>
            <a:pPr algn="l" fontAlgn="base">
              <a:buFont typeface="Arial" panose="020B0604020202020204" pitchFamily="34" charset="0"/>
              <a:buChar char="•"/>
            </a:pPr>
            <a:r>
              <a:rPr lang="en-US" sz="2800" b="1" i="0" dirty="0">
                <a:solidFill>
                  <a:srgbClr val="FFFFFF"/>
                </a:solidFill>
                <a:effectLst/>
                <a:latin typeface="Nunito" pitchFamily="2" charset="0"/>
              </a:rPr>
              <a:t>Common Coupling:</a:t>
            </a:r>
            <a:r>
              <a:rPr lang="en-US" sz="2800" b="0" i="0" dirty="0">
                <a:solidFill>
                  <a:srgbClr val="FFFFFF"/>
                </a:solidFill>
                <a:effectLst/>
                <a:latin typeface="Nunito" pitchFamily="2" charset="0"/>
              </a:rPr>
              <a:t> The modules have shared data such as global data structures. The changes in global data mean tracing back to all modules which access that data to evaluate the effect of the change. So it has got disadvantages like difficulty in reusing modules, reduced ability to control data accesses, and reduced maintainability.</a:t>
            </a:r>
          </a:p>
          <a:p>
            <a:endParaRPr lang="en-US" dirty="0"/>
          </a:p>
        </p:txBody>
      </p:sp>
    </p:spTree>
    <p:extLst>
      <p:ext uri="{BB962C8B-B14F-4D97-AF65-F5344CB8AC3E}">
        <p14:creationId xmlns:p14="http://schemas.microsoft.com/office/powerpoint/2010/main" val="89858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82E76-3185-A15A-7E64-E52BCE3B1929}"/>
              </a:ext>
            </a:extLst>
          </p:cNvPr>
          <p:cNvSpPr>
            <a:spLocks noGrp="1"/>
          </p:cNvSpPr>
          <p:nvPr>
            <p:ph type="title"/>
          </p:nvPr>
        </p:nvSpPr>
        <p:spPr/>
        <p:txBody>
          <a:bodyPr/>
          <a:lstStyle/>
          <a:p>
            <a:r>
              <a:rPr lang="en-US" dirty="0"/>
              <a:t>Content Coupling</a:t>
            </a:r>
          </a:p>
        </p:txBody>
      </p:sp>
      <p:sp>
        <p:nvSpPr>
          <p:cNvPr id="3" name="Content Placeholder 2">
            <a:extLst>
              <a:ext uri="{FF2B5EF4-FFF2-40B4-BE49-F238E27FC236}">
                <a16:creationId xmlns:a16="http://schemas.microsoft.com/office/drawing/2014/main" id="{885E7AA6-EB41-E7B0-43A2-5CA382174A45}"/>
              </a:ext>
            </a:extLst>
          </p:cNvPr>
          <p:cNvSpPr>
            <a:spLocks noGrp="1"/>
          </p:cNvSpPr>
          <p:nvPr>
            <p:ph idx="1"/>
          </p:nvPr>
        </p:nvSpPr>
        <p:spPr/>
        <p:txBody>
          <a:bodyPr/>
          <a:lstStyle/>
          <a:p>
            <a:r>
              <a:rPr lang="en-US" sz="2800" b="1" i="0" dirty="0">
                <a:solidFill>
                  <a:srgbClr val="FFFFFF"/>
                </a:solidFill>
                <a:effectLst/>
                <a:latin typeface="Nunito" pitchFamily="2" charset="0"/>
              </a:rPr>
              <a:t>Content Coupling:</a:t>
            </a:r>
            <a:r>
              <a:rPr lang="en-US" sz="2800" b="0" i="0" dirty="0">
                <a:solidFill>
                  <a:srgbClr val="FFFFFF"/>
                </a:solidFill>
                <a:effectLst/>
                <a:latin typeface="Nunito" pitchFamily="2" charset="0"/>
              </a:rPr>
              <a:t> In a content coupling, one module can modify the data of another module, or control flow is passed from one module to the other module. This is the worst form of coupling and should be avoided.</a:t>
            </a:r>
          </a:p>
          <a:p>
            <a:endParaRPr lang="en-US" dirty="0"/>
          </a:p>
        </p:txBody>
      </p:sp>
    </p:spTree>
    <p:extLst>
      <p:ext uri="{BB962C8B-B14F-4D97-AF65-F5344CB8AC3E}">
        <p14:creationId xmlns:p14="http://schemas.microsoft.com/office/powerpoint/2010/main" val="7157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03F75-39C4-4AB9-42EA-932B931C5AE6}"/>
              </a:ext>
            </a:extLst>
          </p:cNvPr>
          <p:cNvSpPr>
            <a:spLocks noGrp="1"/>
          </p:cNvSpPr>
          <p:nvPr>
            <p:ph type="title"/>
          </p:nvPr>
        </p:nvSpPr>
        <p:spPr>
          <a:xfrm>
            <a:off x="540000" y="540000"/>
            <a:ext cx="11101135" cy="885388"/>
          </a:xfrm>
        </p:spPr>
        <p:txBody>
          <a:bodyPr>
            <a:normAutofit fontScale="90000"/>
          </a:bodyPr>
          <a:lstStyle/>
          <a:p>
            <a:r>
              <a:rPr lang="en-US" dirty="0"/>
              <a:t>Types of Coupling(2)</a:t>
            </a:r>
          </a:p>
        </p:txBody>
      </p:sp>
      <p:sp>
        <p:nvSpPr>
          <p:cNvPr id="3" name="Content Placeholder 2">
            <a:extLst>
              <a:ext uri="{FF2B5EF4-FFF2-40B4-BE49-F238E27FC236}">
                <a16:creationId xmlns:a16="http://schemas.microsoft.com/office/drawing/2014/main" id="{5464F54C-5DE4-27B3-C910-7B6262166BB2}"/>
              </a:ext>
            </a:extLst>
          </p:cNvPr>
          <p:cNvSpPr>
            <a:spLocks noGrp="1"/>
          </p:cNvSpPr>
          <p:nvPr>
            <p:ph idx="1"/>
          </p:nvPr>
        </p:nvSpPr>
        <p:spPr>
          <a:xfrm>
            <a:off x="540000" y="1541929"/>
            <a:ext cx="11101136" cy="4766795"/>
          </a:xfrm>
        </p:spPr>
        <p:txBody>
          <a:bodyPr>
            <a:normAutofit fontScale="55000" lnSpcReduction="20000"/>
          </a:bodyPr>
          <a:lstStyle/>
          <a:p>
            <a:pPr algn="l" fontAlgn="base">
              <a:buFont typeface="Arial" panose="020B0604020202020204" pitchFamily="34" charset="0"/>
              <a:buChar char="•"/>
            </a:pPr>
            <a:r>
              <a:rPr lang="en-US" sz="2200" b="1" i="0" dirty="0">
                <a:solidFill>
                  <a:srgbClr val="FFFFFF"/>
                </a:solidFill>
                <a:effectLst/>
                <a:latin typeface="Nunito" pitchFamily="2" charset="0"/>
              </a:rPr>
              <a:t>Temporal Coupling:</a:t>
            </a:r>
            <a:r>
              <a:rPr lang="en-US" sz="2200" b="0" i="0" dirty="0">
                <a:solidFill>
                  <a:srgbClr val="FFFFFF"/>
                </a:solidFill>
                <a:effectLst/>
                <a:latin typeface="Nunito" pitchFamily="2" charset="0"/>
              </a:rPr>
              <a:t> Temporal coupling occurs when two modules depend on the timing or order of events, such as one module needing to execute before another. This type of coupling can result in design issues and difficulties in testing and maintenance.</a:t>
            </a:r>
          </a:p>
          <a:p>
            <a:pPr algn="l" fontAlgn="base">
              <a:buFont typeface="Arial" panose="020B0604020202020204" pitchFamily="34" charset="0"/>
              <a:buChar char="•"/>
            </a:pPr>
            <a:r>
              <a:rPr lang="en-US" sz="2200" b="1" i="0" dirty="0">
                <a:solidFill>
                  <a:srgbClr val="FFFFFF"/>
                </a:solidFill>
                <a:effectLst/>
                <a:latin typeface="Nunito" pitchFamily="2" charset="0"/>
              </a:rPr>
              <a:t>Sequential Coupling: </a:t>
            </a:r>
            <a:r>
              <a:rPr lang="en-US" sz="2200" b="0" i="0" dirty="0">
                <a:solidFill>
                  <a:srgbClr val="FFFFFF"/>
                </a:solidFill>
                <a:effectLst/>
                <a:latin typeface="Nunito" pitchFamily="2" charset="0"/>
              </a:rPr>
              <a:t>Sequential coupling occurs when the output of one module is used as the input of another module, creating a chain or sequence of dependencies. This type of coupling can be difficult to maintain and modify.</a:t>
            </a:r>
          </a:p>
          <a:p>
            <a:pPr algn="l" fontAlgn="base">
              <a:buFont typeface="Arial" panose="020B0604020202020204" pitchFamily="34" charset="0"/>
              <a:buChar char="•"/>
            </a:pPr>
            <a:r>
              <a:rPr lang="en-US" sz="2200" b="1" i="0" dirty="0">
                <a:solidFill>
                  <a:srgbClr val="FFFFFF"/>
                </a:solidFill>
                <a:effectLst/>
                <a:latin typeface="Nunito" pitchFamily="2" charset="0"/>
              </a:rPr>
              <a:t>Communicational Coupling: </a:t>
            </a:r>
            <a:r>
              <a:rPr lang="en-US" sz="2200" b="0" i="0" dirty="0">
                <a:solidFill>
                  <a:srgbClr val="FFFFFF"/>
                </a:solidFill>
                <a:effectLst/>
                <a:latin typeface="Nunito" pitchFamily="2" charset="0"/>
              </a:rPr>
              <a:t>Communicational coupling occurs when two or more modules share a common communication mechanism, such as a shared message queue or database. This type of coupling can lead to performance issues and difficulty in debugging.</a:t>
            </a:r>
          </a:p>
          <a:p>
            <a:pPr algn="l" fontAlgn="base">
              <a:buFont typeface="Arial" panose="020B0604020202020204" pitchFamily="34" charset="0"/>
              <a:buChar char="•"/>
            </a:pPr>
            <a:r>
              <a:rPr lang="en-US" sz="2200" b="1" i="0" dirty="0">
                <a:solidFill>
                  <a:srgbClr val="FFFFFF"/>
                </a:solidFill>
                <a:effectLst/>
                <a:latin typeface="Nunito" pitchFamily="2" charset="0"/>
              </a:rPr>
              <a:t>Functional Coupling:</a:t>
            </a:r>
            <a:r>
              <a:rPr lang="en-US" sz="2200" b="0" i="0" dirty="0">
                <a:solidFill>
                  <a:srgbClr val="FFFFFF"/>
                </a:solidFill>
                <a:effectLst/>
                <a:latin typeface="Nunito" pitchFamily="2" charset="0"/>
              </a:rPr>
              <a:t> Functional coupling occurs when two modules depend on each other’s functionality, such as one module calling a function from another module. This type of coupling can result in tightly-coupled code that is difficult to modify and maintain.</a:t>
            </a:r>
          </a:p>
          <a:p>
            <a:pPr algn="l" fontAlgn="base">
              <a:buFont typeface="Arial" panose="020B0604020202020204" pitchFamily="34" charset="0"/>
              <a:buChar char="•"/>
            </a:pPr>
            <a:r>
              <a:rPr lang="en-US" sz="2200" b="1" i="0" dirty="0">
                <a:solidFill>
                  <a:srgbClr val="FFFFFF"/>
                </a:solidFill>
                <a:effectLst/>
                <a:latin typeface="Nunito" pitchFamily="2" charset="0"/>
              </a:rPr>
              <a:t>Data-Structured Coupling: </a:t>
            </a:r>
            <a:r>
              <a:rPr lang="en-US" sz="2200" b="0" i="0" dirty="0">
                <a:solidFill>
                  <a:srgbClr val="FFFFFF"/>
                </a:solidFill>
                <a:effectLst/>
                <a:latin typeface="Nunito" pitchFamily="2" charset="0"/>
              </a:rPr>
              <a:t>Data-structured coupling occurs when two or more modules share a common data structure, such as a database table or data file. This type of coupling can lead to difficulty in maintaining the integrity of the data structure and can result in performance issues.</a:t>
            </a:r>
          </a:p>
          <a:p>
            <a:pPr algn="l" fontAlgn="base">
              <a:buFont typeface="Arial" panose="020B0604020202020204" pitchFamily="34" charset="0"/>
              <a:buChar char="•"/>
            </a:pPr>
            <a:r>
              <a:rPr lang="en-US" sz="2200" b="1" i="0" dirty="0">
                <a:solidFill>
                  <a:srgbClr val="FFFFFF"/>
                </a:solidFill>
                <a:effectLst/>
                <a:latin typeface="Nunito" pitchFamily="2" charset="0"/>
              </a:rPr>
              <a:t>Interaction Coupling:</a:t>
            </a:r>
            <a:r>
              <a:rPr lang="en-US" sz="2200" b="0" i="0" dirty="0">
                <a:solidFill>
                  <a:srgbClr val="FFFFFF"/>
                </a:solidFill>
                <a:effectLst/>
                <a:latin typeface="Nunito" pitchFamily="2" charset="0"/>
              </a:rPr>
              <a:t> Interaction coupling occurs due to the methods of a class invoking methods of other classes. Like with functions, the worst form of coupling here is if methods directly access internal parts of other methods. Coupling is lowest if methods communicate directly through parameters.</a:t>
            </a:r>
          </a:p>
          <a:p>
            <a:pPr algn="l" fontAlgn="base">
              <a:buFont typeface="Arial" panose="020B0604020202020204" pitchFamily="34" charset="0"/>
              <a:buChar char="•"/>
            </a:pPr>
            <a:r>
              <a:rPr lang="en-US" sz="2200" b="1" i="0" dirty="0">
                <a:solidFill>
                  <a:srgbClr val="FFFFFF"/>
                </a:solidFill>
                <a:effectLst/>
                <a:latin typeface="Nunito" pitchFamily="2" charset="0"/>
              </a:rPr>
              <a:t>Component Coupling: </a:t>
            </a:r>
            <a:r>
              <a:rPr lang="en-US" sz="2200" b="0" i="0" dirty="0">
                <a:solidFill>
                  <a:srgbClr val="FFFFFF"/>
                </a:solidFill>
                <a:effectLst/>
                <a:latin typeface="Nunito" pitchFamily="2" charset="0"/>
              </a:rPr>
              <a:t>Component coupling refers to the interaction between two classes where a class has variables of the other class. Three clear situations exist as to how this can happen. A class C can be component coupled with another class C1, if C has an instance variable of type C1, or C has a method whose parameter is of type C1,or if C has a method which has a local variable of type C1. It should be clear that whenever there is component coupling, there is likely to be interaction coupling.</a:t>
            </a:r>
          </a:p>
          <a:p>
            <a:endParaRPr lang="en-US" dirty="0"/>
          </a:p>
        </p:txBody>
      </p:sp>
    </p:spTree>
    <p:extLst>
      <p:ext uri="{BB962C8B-B14F-4D97-AF65-F5344CB8AC3E}">
        <p14:creationId xmlns:p14="http://schemas.microsoft.com/office/powerpoint/2010/main" val="405275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BD8A-6383-DCEA-2FE3-25D119B591A8}"/>
              </a:ext>
            </a:extLst>
          </p:cNvPr>
          <p:cNvSpPr>
            <a:spLocks noGrp="1"/>
          </p:cNvSpPr>
          <p:nvPr>
            <p:ph type="title"/>
          </p:nvPr>
        </p:nvSpPr>
        <p:spPr>
          <a:xfrm>
            <a:off x="540000" y="540000"/>
            <a:ext cx="11101135" cy="894353"/>
          </a:xfrm>
        </p:spPr>
        <p:txBody>
          <a:bodyPr>
            <a:normAutofit fontScale="90000"/>
          </a:bodyPr>
          <a:lstStyle/>
          <a:p>
            <a:r>
              <a:rPr lang="en-US" dirty="0"/>
              <a:t>Types of Cohesion</a:t>
            </a:r>
          </a:p>
        </p:txBody>
      </p:sp>
      <p:sp>
        <p:nvSpPr>
          <p:cNvPr id="3" name="Content Placeholder 2">
            <a:extLst>
              <a:ext uri="{FF2B5EF4-FFF2-40B4-BE49-F238E27FC236}">
                <a16:creationId xmlns:a16="http://schemas.microsoft.com/office/drawing/2014/main" id="{9234B411-3559-F199-DB5B-F4B64E62A86E}"/>
              </a:ext>
            </a:extLst>
          </p:cNvPr>
          <p:cNvSpPr>
            <a:spLocks noGrp="1"/>
          </p:cNvSpPr>
          <p:nvPr>
            <p:ph idx="1"/>
          </p:nvPr>
        </p:nvSpPr>
        <p:spPr>
          <a:xfrm>
            <a:off x="540000" y="1434353"/>
            <a:ext cx="11101136" cy="4874371"/>
          </a:xfrm>
        </p:spPr>
        <p:txBody>
          <a:bodyPr>
            <a:normAutofit/>
          </a:bodyPr>
          <a:lstStyle/>
          <a:p>
            <a:pPr algn="l" fontAlgn="base">
              <a:buFont typeface="Arial" panose="020B0604020202020204" pitchFamily="34" charset="0"/>
              <a:buChar char="•"/>
            </a:pPr>
            <a:r>
              <a:rPr lang="en-US" sz="2600" b="1" i="0" dirty="0">
                <a:solidFill>
                  <a:srgbClr val="FFFFFF"/>
                </a:solidFill>
                <a:effectLst/>
                <a:latin typeface="Nunito" pitchFamily="2" charset="0"/>
              </a:rPr>
              <a:t>Functional Cohesion:</a:t>
            </a:r>
            <a:r>
              <a:rPr lang="en-US" sz="2600" b="0" i="0" dirty="0">
                <a:solidFill>
                  <a:srgbClr val="FFFFFF"/>
                </a:solidFill>
                <a:effectLst/>
                <a:latin typeface="Nunito" pitchFamily="2" charset="0"/>
              </a:rPr>
              <a:t> Every essential element for a single computation is contained in the component. A functional cohesion performs the task and functions. It is an ideal situation.</a:t>
            </a:r>
          </a:p>
          <a:p>
            <a:pPr algn="l" fontAlgn="base">
              <a:buFont typeface="Arial" panose="020B0604020202020204" pitchFamily="34" charset="0"/>
              <a:buChar char="•"/>
            </a:pPr>
            <a:r>
              <a:rPr lang="en-US" sz="2600" b="1" i="0" dirty="0">
                <a:solidFill>
                  <a:srgbClr val="FFFFFF"/>
                </a:solidFill>
                <a:effectLst/>
                <a:latin typeface="Nunito" pitchFamily="2" charset="0"/>
              </a:rPr>
              <a:t>Sequential Cohesion:</a:t>
            </a:r>
            <a:r>
              <a:rPr lang="en-US" sz="2600" b="0" i="0" dirty="0">
                <a:solidFill>
                  <a:srgbClr val="FFFFFF"/>
                </a:solidFill>
                <a:effectLst/>
                <a:latin typeface="Nunito" pitchFamily="2" charset="0"/>
              </a:rPr>
              <a:t> An element outputs some data that becomes the input for other element, i.e., data flow between the parts. It occurs naturally in functional programming languages.</a:t>
            </a:r>
          </a:p>
          <a:p>
            <a:pPr algn="l" fontAlgn="base">
              <a:buFont typeface="Arial" panose="020B0604020202020204" pitchFamily="34" charset="0"/>
              <a:buChar char="•"/>
            </a:pPr>
            <a:r>
              <a:rPr lang="en-US" sz="2600" b="1" i="0" dirty="0">
                <a:solidFill>
                  <a:srgbClr val="FFFFFF"/>
                </a:solidFill>
                <a:effectLst/>
                <a:latin typeface="Nunito" pitchFamily="2" charset="0"/>
              </a:rPr>
              <a:t>Communicational Cohesion:</a:t>
            </a:r>
            <a:r>
              <a:rPr lang="en-US" sz="2600" b="0" i="0" dirty="0">
                <a:solidFill>
                  <a:srgbClr val="FFFFFF"/>
                </a:solidFill>
                <a:effectLst/>
                <a:latin typeface="Nunito" pitchFamily="2" charset="0"/>
              </a:rPr>
              <a:t> Two elements operate on the same input data or contribute towards the same output data. Example- update record in the database and send it to the printer.</a:t>
            </a:r>
          </a:p>
          <a:p>
            <a:endParaRPr lang="en-US" dirty="0"/>
          </a:p>
        </p:txBody>
      </p:sp>
    </p:spTree>
    <p:extLst>
      <p:ext uri="{BB962C8B-B14F-4D97-AF65-F5344CB8AC3E}">
        <p14:creationId xmlns:p14="http://schemas.microsoft.com/office/powerpoint/2010/main" val="2207825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A3793-097D-4FBD-0194-F7C0F9F0379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9567E18-1F9D-854D-C613-AA66992BBC97}"/>
              </a:ext>
            </a:extLst>
          </p:cNvPr>
          <p:cNvSpPr>
            <a:spLocks noGrp="1"/>
          </p:cNvSpPr>
          <p:nvPr>
            <p:ph idx="1"/>
          </p:nvPr>
        </p:nvSpPr>
        <p:spPr>
          <a:xfrm>
            <a:off x="540000" y="1744825"/>
            <a:ext cx="11101136" cy="4563900"/>
          </a:xfrm>
        </p:spPr>
        <p:txBody>
          <a:bodyPr>
            <a:normAutofit fontScale="92500"/>
          </a:bodyPr>
          <a:lstStyle/>
          <a:p>
            <a:pPr algn="l" fontAlgn="base">
              <a:buFont typeface="Arial" panose="020B0604020202020204" pitchFamily="34" charset="0"/>
              <a:buChar char="•"/>
            </a:pPr>
            <a:r>
              <a:rPr lang="en-US" b="1" i="0" dirty="0">
                <a:solidFill>
                  <a:srgbClr val="FFFFFF"/>
                </a:solidFill>
                <a:effectLst/>
                <a:latin typeface="Nunito" pitchFamily="2" charset="0"/>
              </a:rPr>
              <a:t>Procedural Cohesion:</a:t>
            </a:r>
            <a:r>
              <a:rPr lang="en-US" b="0" i="0" dirty="0">
                <a:solidFill>
                  <a:srgbClr val="FFFFFF"/>
                </a:solidFill>
                <a:effectLst/>
                <a:latin typeface="Nunito" pitchFamily="2" charset="0"/>
              </a:rPr>
              <a:t> Elements of procedural cohesion ensure the order of execution. Actions are still weakly connected and unlikely to be reusable. Ex- calculate student GPA, print student record, calculate cumulative GPA, print cumulative GPA.</a:t>
            </a:r>
          </a:p>
          <a:p>
            <a:pPr algn="l" fontAlgn="base">
              <a:buFont typeface="Arial" panose="020B0604020202020204" pitchFamily="34" charset="0"/>
              <a:buChar char="•"/>
            </a:pPr>
            <a:r>
              <a:rPr lang="en-US" b="1" i="0" dirty="0">
                <a:solidFill>
                  <a:srgbClr val="FFFFFF"/>
                </a:solidFill>
                <a:effectLst/>
                <a:latin typeface="Nunito" pitchFamily="2" charset="0"/>
              </a:rPr>
              <a:t>Temporal Cohesion:</a:t>
            </a:r>
            <a:r>
              <a:rPr lang="en-US" b="0" i="0" dirty="0">
                <a:solidFill>
                  <a:srgbClr val="FFFFFF"/>
                </a:solidFill>
                <a:effectLst/>
                <a:latin typeface="Nunito" pitchFamily="2" charset="0"/>
              </a:rPr>
              <a:t> The elements are related by their timing involved. A module connected with temporal cohesion all the tasks must be executed in the same time span. This cohesion contains the code for initializing all the parts of the system. Lots of different activities occur, all at unit time.</a:t>
            </a:r>
          </a:p>
          <a:p>
            <a:pPr algn="l" fontAlgn="base">
              <a:buFont typeface="Arial" panose="020B0604020202020204" pitchFamily="34" charset="0"/>
              <a:buChar char="•"/>
            </a:pPr>
            <a:r>
              <a:rPr lang="en-US" b="1" i="0" dirty="0">
                <a:solidFill>
                  <a:srgbClr val="FFFFFF"/>
                </a:solidFill>
                <a:effectLst/>
                <a:latin typeface="Nunito" pitchFamily="2" charset="0"/>
              </a:rPr>
              <a:t>Logical Cohesion:</a:t>
            </a:r>
            <a:r>
              <a:rPr lang="en-US" b="0" i="0" dirty="0">
                <a:solidFill>
                  <a:srgbClr val="FFFFFF"/>
                </a:solidFill>
                <a:effectLst/>
                <a:latin typeface="Nunito" pitchFamily="2" charset="0"/>
              </a:rPr>
              <a:t> The elements are logically related and not functionally. Ex- A component reads inputs from tape, disk, and network. All the code for these functions is in the same component. Operations are related, but the functions are significantly different.</a:t>
            </a:r>
          </a:p>
          <a:p>
            <a:pPr algn="l" fontAlgn="base">
              <a:buFont typeface="Arial" panose="020B0604020202020204" pitchFamily="34" charset="0"/>
              <a:buChar char="•"/>
            </a:pPr>
            <a:r>
              <a:rPr lang="en-US" b="1" i="0" dirty="0">
                <a:solidFill>
                  <a:srgbClr val="FFFFFF"/>
                </a:solidFill>
                <a:effectLst/>
                <a:latin typeface="Nunito" pitchFamily="2" charset="0"/>
              </a:rPr>
              <a:t>Coincidental Cohesion:</a:t>
            </a:r>
            <a:r>
              <a:rPr lang="en-US" b="0" i="0" dirty="0">
                <a:solidFill>
                  <a:srgbClr val="FFFFFF"/>
                </a:solidFill>
                <a:effectLst/>
                <a:latin typeface="Nunito" pitchFamily="2" charset="0"/>
              </a:rPr>
              <a:t> The elements are not related(unrelated). The elements have no conceptual relationship other than location in source code. It is accidental and the worst form of cohesion. Ex- print next line and reverse the characters of a string in a single component.</a:t>
            </a:r>
          </a:p>
          <a:p>
            <a:endParaRPr lang="en-US" dirty="0"/>
          </a:p>
        </p:txBody>
      </p:sp>
    </p:spTree>
    <p:extLst>
      <p:ext uri="{BB962C8B-B14F-4D97-AF65-F5344CB8AC3E}">
        <p14:creationId xmlns:p14="http://schemas.microsoft.com/office/powerpoint/2010/main" val="122083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3F02-42DA-8396-1A62-479D622AC91B}"/>
              </a:ext>
            </a:extLst>
          </p:cNvPr>
          <p:cNvSpPr>
            <a:spLocks noGrp="1"/>
          </p:cNvSpPr>
          <p:nvPr>
            <p:ph type="title"/>
          </p:nvPr>
        </p:nvSpPr>
        <p:spPr>
          <a:xfrm>
            <a:off x="540000" y="540000"/>
            <a:ext cx="11101135" cy="858494"/>
          </a:xfrm>
        </p:spPr>
        <p:txBody>
          <a:bodyPr>
            <a:normAutofit fontScale="90000"/>
          </a:bodyPr>
          <a:lstStyle/>
          <a:p>
            <a:r>
              <a:rPr lang="en-US" dirty="0"/>
              <a:t>Types of Cohesion(2)</a:t>
            </a:r>
          </a:p>
        </p:txBody>
      </p:sp>
      <p:sp>
        <p:nvSpPr>
          <p:cNvPr id="3" name="Content Placeholder 2">
            <a:extLst>
              <a:ext uri="{FF2B5EF4-FFF2-40B4-BE49-F238E27FC236}">
                <a16:creationId xmlns:a16="http://schemas.microsoft.com/office/drawing/2014/main" id="{3A0F4061-7E72-12E7-7FE0-CA1237D2E0C5}"/>
              </a:ext>
            </a:extLst>
          </p:cNvPr>
          <p:cNvSpPr>
            <a:spLocks noGrp="1"/>
          </p:cNvSpPr>
          <p:nvPr>
            <p:ph idx="1"/>
          </p:nvPr>
        </p:nvSpPr>
        <p:spPr>
          <a:xfrm>
            <a:off x="540000" y="1577789"/>
            <a:ext cx="11101136" cy="4730936"/>
          </a:xfrm>
        </p:spPr>
        <p:txBody>
          <a:bodyPr>
            <a:normAutofit fontScale="70000" lnSpcReduction="20000"/>
          </a:bodyPr>
          <a:lstStyle/>
          <a:p>
            <a:pPr algn="l" fontAlgn="base">
              <a:buFont typeface="Arial" panose="020B0604020202020204" pitchFamily="34" charset="0"/>
              <a:buChar char="•"/>
            </a:pPr>
            <a:r>
              <a:rPr lang="en-US" b="1" i="0" dirty="0">
                <a:solidFill>
                  <a:srgbClr val="FFFFFF"/>
                </a:solidFill>
                <a:effectLst/>
                <a:latin typeface="Nunito" pitchFamily="2" charset="0"/>
              </a:rPr>
              <a:t>Procedural Cohesion:</a:t>
            </a:r>
            <a:r>
              <a:rPr lang="en-US" b="0" i="0" dirty="0">
                <a:solidFill>
                  <a:srgbClr val="FFFFFF"/>
                </a:solidFill>
                <a:effectLst/>
                <a:latin typeface="Nunito" pitchFamily="2" charset="0"/>
              </a:rPr>
              <a:t> This type of cohesion occurs when elements or tasks are grouped together in a module based on their sequence of execution, such as a module that performs a set of related procedures in a specific order. Procedural cohesion can be found in structured programming languages.</a:t>
            </a:r>
          </a:p>
          <a:p>
            <a:pPr algn="l" fontAlgn="base">
              <a:buFont typeface="Arial" panose="020B0604020202020204" pitchFamily="34" charset="0"/>
              <a:buChar char="•"/>
            </a:pPr>
            <a:r>
              <a:rPr lang="en-US" b="1" i="0" dirty="0">
                <a:solidFill>
                  <a:srgbClr val="FFFFFF"/>
                </a:solidFill>
                <a:effectLst/>
                <a:latin typeface="Nunito" pitchFamily="2" charset="0"/>
              </a:rPr>
              <a:t>Communicational Cohesion:</a:t>
            </a:r>
            <a:r>
              <a:rPr lang="en-US" b="0" i="0" dirty="0">
                <a:solidFill>
                  <a:srgbClr val="FFFFFF"/>
                </a:solidFill>
                <a:effectLst/>
                <a:latin typeface="Nunito" pitchFamily="2" charset="0"/>
              </a:rPr>
              <a:t> Communicational cohesion occurs when elements or tasks are grouped together in a module based on their interactions with each other, such as a module that handles all interactions with a specific external system or module. This type of cohesion can be found in object-oriented programming languages.</a:t>
            </a:r>
          </a:p>
          <a:p>
            <a:pPr algn="l" fontAlgn="base">
              <a:buFont typeface="Arial" panose="020B0604020202020204" pitchFamily="34" charset="0"/>
              <a:buChar char="•"/>
            </a:pPr>
            <a:r>
              <a:rPr lang="en-US" b="1" i="0" dirty="0">
                <a:solidFill>
                  <a:srgbClr val="FFFFFF"/>
                </a:solidFill>
                <a:effectLst/>
                <a:latin typeface="Nunito" pitchFamily="2" charset="0"/>
              </a:rPr>
              <a:t>Temporal Cohesion:</a:t>
            </a:r>
            <a:r>
              <a:rPr lang="en-US" b="0" i="0" dirty="0">
                <a:solidFill>
                  <a:srgbClr val="FFFFFF"/>
                </a:solidFill>
                <a:effectLst/>
                <a:latin typeface="Nunito" pitchFamily="2" charset="0"/>
              </a:rPr>
              <a:t> Temporal cohesion occurs when elements or tasks are grouped together in a module based on their timing or frequency of execution, such as a module that handles all periodic or scheduled tasks in a system. Temporal cohesion is commonly used in real-time and embedded systems.</a:t>
            </a:r>
          </a:p>
          <a:p>
            <a:pPr algn="l" fontAlgn="base">
              <a:buFont typeface="Arial" panose="020B0604020202020204" pitchFamily="34" charset="0"/>
              <a:buChar char="•"/>
            </a:pPr>
            <a:r>
              <a:rPr lang="en-US" b="1" i="0" dirty="0">
                <a:solidFill>
                  <a:srgbClr val="FFFFFF"/>
                </a:solidFill>
                <a:effectLst/>
                <a:latin typeface="Nunito" pitchFamily="2" charset="0"/>
              </a:rPr>
              <a:t>Informational Cohesion:</a:t>
            </a:r>
            <a:r>
              <a:rPr lang="en-US" b="0" i="0" dirty="0">
                <a:solidFill>
                  <a:srgbClr val="FFFFFF"/>
                </a:solidFill>
                <a:effectLst/>
                <a:latin typeface="Nunito" pitchFamily="2" charset="0"/>
              </a:rPr>
              <a:t> Informational cohesion occurs when elements or tasks are grouped together in a module based on their relationship to a specific data structure or object, such as a module that operates on a specific data type or object. Informational cohesion is commonly used in object-oriented programming.</a:t>
            </a:r>
          </a:p>
          <a:p>
            <a:pPr algn="l" fontAlgn="base">
              <a:buFont typeface="Arial" panose="020B0604020202020204" pitchFamily="34" charset="0"/>
              <a:buChar char="•"/>
            </a:pPr>
            <a:r>
              <a:rPr lang="en-US" b="1" i="0" dirty="0">
                <a:solidFill>
                  <a:srgbClr val="FFFFFF"/>
                </a:solidFill>
                <a:effectLst/>
                <a:latin typeface="Nunito" pitchFamily="2" charset="0"/>
              </a:rPr>
              <a:t>Functional Cohesion: </a:t>
            </a:r>
            <a:r>
              <a:rPr lang="en-US" b="0" i="0" dirty="0">
                <a:solidFill>
                  <a:srgbClr val="FFFFFF"/>
                </a:solidFill>
                <a:effectLst/>
                <a:latin typeface="Nunito" pitchFamily="2" charset="0"/>
              </a:rPr>
              <a:t>This type of cohesion occurs when all elements or tasks in a module contribute to a single well-defined function or purpose, and there is little or no coupling between the elements. Functional cohesion is considered the most desirable type of cohesion as it leads to more maintainable and reusable code.</a:t>
            </a:r>
          </a:p>
          <a:p>
            <a:pPr algn="l" fontAlgn="base">
              <a:buFont typeface="Arial" panose="020B0604020202020204" pitchFamily="34" charset="0"/>
              <a:buChar char="•"/>
            </a:pPr>
            <a:r>
              <a:rPr lang="en-US" b="1" i="0" dirty="0">
                <a:solidFill>
                  <a:srgbClr val="FFFFFF"/>
                </a:solidFill>
                <a:effectLst/>
                <a:latin typeface="Nunito" pitchFamily="2" charset="0"/>
              </a:rPr>
              <a:t>Layer Cohesion:</a:t>
            </a:r>
            <a:r>
              <a:rPr lang="en-US" b="0" i="0" dirty="0">
                <a:solidFill>
                  <a:srgbClr val="FFFFFF"/>
                </a:solidFill>
                <a:effectLst/>
                <a:latin typeface="Nunito" pitchFamily="2" charset="0"/>
              </a:rPr>
              <a:t> Layer cohesion occurs when elements or tasks in a module are grouped together based on their level of abstraction or responsibility, such as a module that handles only low-level hardware interactions or a module that handles only high-level business logic. Layer cohesion is commonly used in large-scale software systems to organize code into manageable layers.</a:t>
            </a:r>
          </a:p>
          <a:p>
            <a:endParaRPr lang="en-US" dirty="0"/>
          </a:p>
        </p:txBody>
      </p:sp>
    </p:spTree>
    <p:extLst>
      <p:ext uri="{BB962C8B-B14F-4D97-AF65-F5344CB8AC3E}">
        <p14:creationId xmlns:p14="http://schemas.microsoft.com/office/powerpoint/2010/main" val="259437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9B60B-256B-FB90-6815-1CE32453DB9E}"/>
              </a:ext>
            </a:extLst>
          </p:cNvPr>
          <p:cNvSpPr>
            <a:spLocks noGrp="1"/>
          </p:cNvSpPr>
          <p:nvPr>
            <p:ph type="title"/>
          </p:nvPr>
        </p:nvSpPr>
        <p:spPr>
          <a:xfrm>
            <a:off x="540000" y="540000"/>
            <a:ext cx="11101135" cy="1163294"/>
          </a:xfrm>
        </p:spPr>
        <p:txBody>
          <a:bodyPr/>
          <a:lstStyle/>
          <a:p>
            <a:r>
              <a:rPr lang="en-US" dirty="0"/>
              <a:t>Advantages of Low Coupling</a:t>
            </a:r>
          </a:p>
        </p:txBody>
      </p:sp>
      <p:sp>
        <p:nvSpPr>
          <p:cNvPr id="3" name="Content Placeholder 2">
            <a:extLst>
              <a:ext uri="{FF2B5EF4-FFF2-40B4-BE49-F238E27FC236}">
                <a16:creationId xmlns:a16="http://schemas.microsoft.com/office/drawing/2014/main" id="{B412C4B8-F606-3713-4DFE-57A0D6E43F5A}"/>
              </a:ext>
            </a:extLst>
          </p:cNvPr>
          <p:cNvSpPr>
            <a:spLocks noGrp="1"/>
          </p:cNvSpPr>
          <p:nvPr>
            <p:ph idx="1"/>
          </p:nvPr>
        </p:nvSpPr>
        <p:spPr>
          <a:xfrm>
            <a:off x="540000" y="1972235"/>
            <a:ext cx="11101136" cy="4336489"/>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Improved maintainability: Low coupling reduces the impact of changes in one module on other modules, making it easier to modify or replace individual components without affecting the entire system.</a:t>
            </a:r>
          </a:p>
          <a:p>
            <a:pPr algn="l" fontAlgn="base">
              <a:buFont typeface="Arial" panose="020B0604020202020204" pitchFamily="34" charset="0"/>
              <a:buChar char="•"/>
            </a:pPr>
            <a:r>
              <a:rPr lang="en-US" b="0" i="0" dirty="0">
                <a:solidFill>
                  <a:srgbClr val="FFFFFF"/>
                </a:solidFill>
                <a:effectLst/>
                <a:latin typeface="Nunito" pitchFamily="2" charset="0"/>
              </a:rPr>
              <a:t>Enhanced modularity: Low coupling allows modules to be developed and tested in isolation, improving the modularity and reusability of code.</a:t>
            </a:r>
          </a:p>
          <a:p>
            <a:pPr algn="l" fontAlgn="base">
              <a:buFont typeface="Arial" panose="020B0604020202020204" pitchFamily="34" charset="0"/>
              <a:buChar char="•"/>
            </a:pPr>
            <a:r>
              <a:rPr lang="en-US" b="0" i="0" dirty="0">
                <a:solidFill>
                  <a:srgbClr val="FFFFFF"/>
                </a:solidFill>
                <a:effectLst/>
                <a:latin typeface="Nunito" pitchFamily="2" charset="0"/>
              </a:rPr>
              <a:t>Better scalability: Low coupling facilitates the addition of new modules and the removal of existing ones, making it easier to scale the system as needed.</a:t>
            </a:r>
          </a:p>
          <a:p>
            <a:endParaRPr lang="en-US" dirty="0"/>
          </a:p>
        </p:txBody>
      </p:sp>
    </p:spTree>
    <p:extLst>
      <p:ext uri="{BB962C8B-B14F-4D97-AF65-F5344CB8AC3E}">
        <p14:creationId xmlns:p14="http://schemas.microsoft.com/office/powerpoint/2010/main" val="3784386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9D585-A8FC-76B3-6551-1FACA9AA4DC9}"/>
              </a:ext>
            </a:extLst>
          </p:cNvPr>
          <p:cNvSpPr>
            <a:spLocks noGrp="1"/>
          </p:cNvSpPr>
          <p:nvPr>
            <p:ph type="title"/>
          </p:nvPr>
        </p:nvSpPr>
        <p:spPr>
          <a:xfrm>
            <a:off x="540000" y="540000"/>
            <a:ext cx="11101135" cy="1270871"/>
          </a:xfrm>
        </p:spPr>
        <p:txBody>
          <a:bodyPr/>
          <a:lstStyle/>
          <a:p>
            <a:r>
              <a:rPr lang="en-US" dirty="0"/>
              <a:t>Coupling</a:t>
            </a:r>
          </a:p>
        </p:txBody>
      </p:sp>
      <p:sp>
        <p:nvSpPr>
          <p:cNvPr id="3" name="Content Placeholder 2">
            <a:extLst>
              <a:ext uri="{FF2B5EF4-FFF2-40B4-BE49-F238E27FC236}">
                <a16:creationId xmlns:a16="http://schemas.microsoft.com/office/drawing/2014/main" id="{7B2144DF-F710-7A59-7FB1-53B010BD446E}"/>
              </a:ext>
            </a:extLst>
          </p:cNvPr>
          <p:cNvSpPr>
            <a:spLocks noGrp="1"/>
          </p:cNvSpPr>
          <p:nvPr>
            <p:ph idx="1"/>
          </p:nvPr>
        </p:nvSpPr>
        <p:spPr>
          <a:xfrm>
            <a:off x="540000" y="1810871"/>
            <a:ext cx="7586963" cy="4497853"/>
          </a:xfrm>
        </p:spPr>
        <p:txBody>
          <a:bodyPr>
            <a:normAutofit fontScale="92500"/>
          </a:bodyPr>
          <a:lstStyle/>
          <a:p>
            <a:r>
              <a:rPr lang="en-US" sz="2800" b="1" i="0" dirty="0">
                <a:solidFill>
                  <a:srgbClr val="FFFFFF"/>
                </a:solidFill>
                <a:effectLst/>
                <a:latin typeface="Nunito" pitchFamily="2" charset="0"/>
              </a:rPr>
              <a:t>Coupling </a:t>
            </a:r>
            <a:r>
              <a:rPr lang="en-US" sz="2800" b="0" i="0" dirty="0">
                <a:solidFill>
                  <a:srgbClr val="FFFFFF"/>
                </a:solidFill>
                <a:effectLst/>
                <a:latin typeface="Nunito" pitchFamily="2" charset="0"/>
              </a:rPr>
              <a:t>refers to the degree of interdependence between software modules. </a:t>
            </a:r>
          </a:p>
          <a:p>
            <a:r>
              <a:rPr lang="en-US" sz="2800" b="0" i="0" dirty="0">
                <a:solidFill>
                  <a:srgbClr val="FFFFFF"/>
                </a:solidFill>
                <a:effectLst/>
                <a:latin typeface="Nunito" pitchFamily="2" charset="0"/>
              </a:rPr>
              <a:t>High coupling means that modules are closely connected and changes in one module may affect other modules. </a:t>
            </a:r>
          </a:p>
          <a:p>
            <a:r>
              <a:rPr lang="en-US" sz="2800" b="0" i="0" dirty="0">
                <a:solidFill>
                  <a:srgbClr val="FFFFFF"/>
                </a:solidFill>
                <a:effectLst/>
                <a:latin typeface="Nunito" pitchFamily="2" charset="0"/>
              </a:rPr>
              <a:t>Low coupling means that modules are independent, and changes in one module have little impact on other modules.</a:t>
            </a:r>
          </a:p>
          <a:p>
            <a:endParaRPr lang="en-US" dirty="0"/>
          </a:p>
        </p:txBody>
      </p:sp>
      <p:pic>
        <p:nvPicPr>
          <p:cNvPr id="5" name="Picture 4">
            <a:extLst>
              <a:ext uri="{FF2B5EF4-FFF2-40B4-BE49-F238E27FC236}">
                <a16:creationId xmlns:a16="http://schemas.microsoft.com/office/drawing/2014/main" id="{4DF2C2CC-A0AB-620A-A3D5-3C39EACA868B}"/>
              </a:ext>
            </a:extLst>
          </p:cNvPr>
          <p:cNvPicPr>
            <a:picLocks noChangeAspect="1"/>
          </p:cNvPicPr>
          <p:nvPr/>
        </p:nvPicPr>
        <p:blipFill>
          <a:blip r:embed="rId2"/>
          <a:stretch>
            <a:fillRect/>
          </a:stretch>
        </p:blipFill>
        <p:spPr>
          <a:xfrm>
            <a:off x="8170695" y="1810871"/>
            <a:ext cx="3857546" cy="3857546"/>
          </a:xfrm>
          <a:prstGeom prst="rect">
            <a:avLst/>
          </a:prstGeom>
        </p:spPr>
      </p:pic>
    </p:spTree>
    <p:extLst>
      <p:ext uri="{BB962C8B-B14F-4D97-AF65-F5344CB8AC3E}">
        <p14:creationId xmlns:p14="http://schemas.microsoft.com/office/powerpoint/2010/main" val="172808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9DF34-EB0F-CEA5-BFDB-62D233CD3285}"/>
              </a:ext>
            </a:extLst>
          </p:cNvPr>
          <p:cNvSpPr>
            <a:spLocks noGrp="1"/>
          </p:cNvSpPr>
          <p:nvPr>
            <p:ph type="title"/>
          </p:nvPr>
        </p:nvSpPr>
        <p:spPr>
          <a:xfrm>
            <a:off x="540000" y="540000"/>
            <a:ext cx="11101135" cy="1109506"/>
          </a:xfrm>
        </p:spPr>
        <p:txBody>
          <a:bodyPr/>
          <a:lstStyle/>
          <a:p>
            <a:r>
              <a:rPr lang="en-US" dirty="0"/>
              <a:t>Advantages of High Cohesion</a:t>
            </a:r>
          </a:p>
        </p:txBody>
      </p:sp>
      <p:sp>
        <p:nvSpPr>
          <p:cNvPr id="3" name="Content Placeholder 2">
            <a:extLst>
              <a:ext uri="{FF2B5EF4-FFF2-40B4-BE49-F238E27FC236}">
                <a16:creationId xmlns:a16="http://schemas.microsoft.com/office/drawing/2014/main" id="{7AE9EDE9-DCB2-667F-1850-9132EC8B5641}"/>
              </a:ext>
            </a:extLst>
          </p:cNvPr>
          <p:cNvSpPr>
            <a:spLocks noGrp="1"/>
          </p:cNvSpPr>
          <p:nvPr>
            <p:ph idx="1"/>
          </p:nvPr>
        </p:nvSpPr>
        <p:spPr>
          <a:xfrm>
            <a:off x="540000" y="1649507"/>
            <a:ext cx="11101136" cy="4659218"/>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Improved readability and understandability: High cohesion results in clear, focused modules with a single, well-defined purpose, making it easier for developers to understand the code and make changes.</a:t>
            </a:r>
          </a:p>
          <a:p>
            <a:pPr algn="l" fontAlgn="base">
              <a:buFont typeface="Arial" panose="020B0604020202020204" pitchFamily="34" charset="0"/>
              <a:buChar char="•"/>
            </a:pPr>
            <a:r>
              <a:rPr lang="en-US" b="0" i="0" dirty="0">
                <a:solidFill>
                  <a:srgbClr val="FFFFFF"/>
                </a:solidFill>
                <a:effectLst/>
                <a:latin typeface="Nunito" pitchFamily="2" charset="0"/>
              </a:rPr>
              <a:t>Better error isolation: High cohesion reduces the likelihood that a change in one part of a module will affect other parts, making it easier to</a:t>
            </a:r>
          </a:p>
          <a:p>
            <a:pPr algn="l" fontAlgn="base">
              <a:buFont typeface="Arial" panose="020B0604020202020204" pitchFamily="34" charset="0"/>
              <a:buChar char="•"/>
            </a:pPr>
            <a:r>
              <a:rPr lang="en-US" b="0" i="0" dirty="0">
                <a:solidFill>
                  <a:srgbClr val="FFFFFF"/>
                </a:solidFill>
                <a:effectLst/>
                <a:latin typeface="Nunito" pitchFamily="2" charset="0"/>
              </a:rPr>
              <a:t>Improved reliability: High cohesion leads to modules that are less prone to errors and that function more consistently, </a:t>
            </a:r>
          </a:p>
          <a:p>
            <a:pPr algn="l" fontAlgn="base">
              <a:buFont typeface="Arial" panose="020B0604020202020204" pitchFamily="34" charset="0"/>
              <a:buChar char="•"/>
            </a:pPr>
            <a:r>
              <a:rPr lang="en-US" b="0" i="0" dirty="0">
                <a:solidFill>
                  <a:srgbClr val="FFFFFF"/>
                </a:solidFill>
                <a:effectLst/>
                <a:latin typeface="Nunito" pitchFamily="2" charset="0"/>
              </a:rPr>
              <a:t>leading to an overall improvement in the reliability of the system.</a:t>
            </a:r>
          </a:p>
          <a:p>
            <a:endParaRPr lang="en-US" dirty="0"/>
          </a:p>
        </p:txBody>
      </p:sp>
    </p:spTree>
    <p:extLst>
      <p:ext uri="{BB962C8B-B14F-4D97-AF65-F5344CB8AC3E}">
        <p14:creationId xmlns:p14="http://schemas.microsoft.com/office/powerpoint/2010/main" val="989606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73B0-CD79-ABAC-9A84-BC7A0A4FF0E1}"/>
              </a:ext>
            </a:extLst>
          </p:cNvPr>
          <p:cNvSpPr>
            <a:spLocks noGrp="1"/>
          </p:cNvSpPr>
          <p:nvPr>
            <p:ph type="title"/>
          </p:nvPr>
        </p:nvSpPr>
        <p:spPr>
          <a:xfrm>
            <a:off x="540000" y="540000"/>
            <a:ext cx="11101135" cy="1001929"/>
          </a:xfrm>
        </p:spPr>
        <p:txBody>
          <a:bodyPr/>
          <a:lstStyle/>
          <a:p>
            <a:r>
              <a:rPr lang="en-US" dirty="0"/>
              <a:t>Disadvantages of High Coupling</a:t>
            </a:r>
          </a:p>
        </p:txBody>
      </p:sp>
      <p:sp>
        <p:nvSpPr>
          <p:cNvPr id="3" name="Content Placeholder 2">
            <a:extLst>
              <a:ext uri="{FF2B5EF4-FFF2-40B4-BE49-F238E27FC236}">
                <a16:creationId xmlns:a16="http://schemas.microsoft.com/office/drawing/2014/main" id="{118779D0-7737-39D1-E7ED-945449969A03}"/>
              </a:ext>
            </a:extLst>
          </p:cNvPr>
          <p:cNvSpPr>
            <a:spLocks noGrp="1"/>
          </p:cNvSpPr>
          <p:nvPr>
            <p:ph idx="1"/>
          </p:nvPr>
        </p:nvSpPr>
        <p:spPr>
          <a:xfrm>
            <a:off x="540000" y="1658471"/>
            <a:ext cx="11101136" cy="4650253"/>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Increased complexity: High coupling increases the interdependence between modules, making the system more complex and difficult to understand.</a:t>
            </a:r>
          </a:p>
          <a:p>
            <a:pPr algn="l" fontAlgn="base">
              <a:buFont typeface="Arial" panose="020B0604020202020204" pitchFamily="34" charset="0"/>
              <a:buChar char="•"/>
            </a:pPr>
            <a:r>
              <a:rPr lang="en-US" b="0" i="0" dirty="0">
                <a:solidFill>
                  <a:srgbClr val="FFFFFF"/>
                </a:solidFill>
                <a:effectLst/>
                <a:latin typeface="Nunito" pitchFamily="2" charset="0"/>
              </a:rPr>
              <a:t>Reduced flexibility: High coupling makes it more difficult to modify or replace individual components without affecting the entire system.</a:t>
            </a:r>
          </a:p>
          <a:p>
            <a:pPr algn="l" fontAlgn="base">
              <a:buFont typeface="Arial" panose="020B0604020202020204" pitchFamily="34" charset="0"/>
              <a:buChar char="•"/>
            </a:pPr>
            <a:r>
              <a:rPr lang="en-US" b="0" i="0" dirty="0">
                <a:solidFill>
                  <a:srgbClr val="FFFFFF"/>
                </a:solidFill>
                <a:effectLst/>
                <a:latin typeface="Nunito" pitchFamily="2" charset="0"/>
              </a:rPr>
              <a:t>Decreased modularity: High coupling makes it more difficult to develop and test modules in isolation, reducing the modularity and reusability of code.</a:t>
            </a:r>
          </a:p>
          <a:p>
            <a:endParaRPr lang="en-US" dirty="0"/>
          </a:p>
        </p:txBody>
      </p:sp>
    </p:spTree>
    <p:extLst>
      <p:ext uri="{BB962C8B-B14F-4D97-AF65-F5344CB8AC3E}">
        <p14:creationId xmlns:p14="http://schemas.microsoft.com/office/powerpoint/2010/main" val="2655296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DAC9-D12B-3EAE-11BB-7CE746F145CE}"/>
              </a:ext>
            </a:extLst>
          </p:cNvPr>
          <p:cNvSpPr>
            <a:spLocks noGrp="1"/>
          </p:cNvSpPr>
          <p:nvPr>
            <p:ph type="title"/>
          </p:nvPr>
        </p:nvSpPr>
        <p:spPr>
          <a:xfrm>
            <a:off x="540000" y="540000"/>
            <a:ext cx="11101135" cy="1226047"/>
          </a:xfrm>
        </p:spPr>
        <p:txBody>
          <a:bodyPr/>
          <a:lstStyle/>
          <a:p>
            <a:r>
              <a:rPr lang="en-US" dirty="0"/>
              <a:t>Disadvantages of Low Cohesion</a:t>
            </a:r>
          </a:p>
        </p:txBody>
      </p:sp>
      <p:sp>
        <p:nvSpPr>
          <p:cNvPr id="3" name="Content Placeholder 2">
            <a:extLst>
              <a:ext uri="{FF2B5EF4-FFF2-40B4-BE49-F238E27FC236}">
                <a16:creationId xmlns:a16="http://schemas.microsoft.com/office/drawing/2014/main" id="{75539D8D-7B94-4601-3A66-A44B2E569215}"/>
              </a:ext>
            </a:extLst>
          </p:cNvPr>
          <p:cNvSpPr>
            <a:spLocks noGrp="1"/>
          </p:cNvSpPr>
          <p:nvPr>
            <p:ph idx="1"/>
          </p:nvPr>
        </p:nvSpPr>
        <p:spPr>
          <a:xfrm>
            <a:off x="540000" y="1667435"/>
            <a:ext cx="11101136" cy="4641289"/>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Increased code duplication: Low cohesion can lead to the duplication of code, as elements that belong together are split into separate modules.</a:t>
            </a:r>
          </a:p>
          <a:p>
            <a:pPr algn="l" fontAlgn="base">
              <a:buFont typeface="Arial" panose="020B0604020202020204" pitchFamily="34" charset="0"/>
              <a:buChar char="•"/>
            </a:pPr>
            <a:r>
              <a:rPr lang="en-US" b="0" i="0" dirty="0">
                <a:solidFill>
                  <a:srgbClr val="FFFFFF"/>
                </a:solidFill>
                <a:effectLst/>
                <a:latin typeface="Nunito" pitchFamily="2" charset="0"/>
              </a:rPr>
              <a:t>Reduced functionality: Low cohesion can result in modules that lack a clear purpose and contain elements that don’t belong together, reducing their functionality and making them harder to maintain.</a:t>
            </a:r>
          </a:p>
          <a:p>
            <a:pPr algn="l" fontAlgn="base">
              <a:buFont typeface="Arial" panose="020B0604020202020204" pitchFamily="34" charset="0"/>
              <a:buChar char="•"/>
            </a:pPr>
            <a:r>
              <a:rPr lang="en-US" b="0" i="0">
                <a:solidFill>
                  <a:srgbClr val="FFFFFF"/>
                </a:solidFill>
                <a:effectLst/>
                <a:latin typeface="Nunito" pitchFamily="2" charset="0"/>
              </a:rPr>
              <a:t>Difficulty in understanding the module: Low cohesion can make it harder for developers to understand the purpose and behavior of a module, leading to errors and a lack of clarity.</a:t>
            </a:r>
          </a:p>
          <a:p>
            <a:endParaRPr lang="en-US" dirty="0"/>
          </a:p>
        </p:txBody>
      </p:sp>
    </p:spTree>
    <p:extLst>
      <p:ext uri="{BB962C8B-B14F-4D97-AF65-F5344CB8AC3E}">
        <p14:creationId xmlns:p14="http://schemas.microsoft.com/office/powerpoint/2010/main" val="3641840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1F894-AC9C-4B4A-C36B-008D50DFE187}"/>
              </a:ext>
            </a:extLst>
          </p:cNvPr>
          <p:cNvSpPr>
            <a:spLocks noGrp="1"/>
          </p:cNvSpPr>
          <p:nvPr>
            <p:ph type="title"/>
          </p:nvPr>
        </p:nvSpPr>
        <p:spPr>
          <a:xfrm>
            <a:off x="540000" y="256665"/>
            <a:ext cx="11101135" cy="812282"/>
          </a:xfrm>
        </p:spPr>
        <p:txBody>
          <a:bodyPr>
            <a:normAutofit fontScale="90000"/>
          </a:bodyPr>
          <a:lstStyle/>
          <a:p>
            <a:r>
              <a:rPr lang="en-US" dirty="0"/>
              <a:t>Cohesion</a:t>
            </a:r>
          </a:p>
        </p:txBody>
      </p:sp>
      <p:sp>
        <p:nvSpPr>
          <p:cNvPr id="3" name="Content Placeholder 2">
            <a:extLst>
              <a:ext uri="{FF2B5EF4-FFF2-40B4-BE49-F238E27FC236}">
                <a16:creationId xmlns:a16="http://schemas.microsoft.com/office/drawing/2014/main" id="{BBCFDA0A-DDC9-FA83-5DE8-8EEB17CE77EF}"/>
              </a:ext>
            </a:extLst>
          </p:cNvPr>
          <p:cNvSpPr>
            <a:spLocks noGrp="1"/>
          </p:cNvSpPr>
          <p:nvPr>
            <p:ph idx="1"/>
          </p:nvPr>
        </p:nvSpPr>
        <p:spPr>
          <a:xfrm>
            <a:off x="540000" y="1094704"/>
            <a:ext cx="7624286" cy="5436725"/>
          </a:xfrm>
        </p:spPr>
        <p:txBody>
          <a:bodyPr>
            <a:normAutofit fontScale="92500" lnSpcReduction="20000"/>
          </a:bodyPr>
          <a:lstStyle/>
          <a:p>
            <a:r>
              <a:rPr lang="en-US" sz="2400" b="1" i="0" dirty="0">
                <a:solidFill>
                  <a:srgbClr val="FFFFFF"/>
                </a:solidFill>
                <a:effectLst/>
                <a:latin typeface="Nunito" pitchFamily="2" charset="0"/>
              </a:rPr>
              <a:t>Cohesion</a:t>
            </a:r>
            <a:r>
              <a:rPr lang="en-US" sz="2400" b="0" i="0" dirty="0">
                <a:solidFill>
                  <a:srgbClr val="FFFFFF"/>
                </a:solidFill>
                <a:effectLst/>
                <a:latin typeface="Nunito" pitchFamily="2" charset="0"/>
              </a:rPr>
              <a:t> refers to the degree to which elements within a module work together to fulfill a single, well-defined purpose. </a:t>
            </a:r>
          </a:p>
          <a:p>
            <a:r>
              <a:rPr lang="en-US" sz="2400" b="0" i="0" dirty="0">
                <a:solidFill>
                  <a:srgbClr val="FFFFFF"/>
                </a:solidFill>
                <a:effectLst/>
                <a:latin typeface="Nunito" pitchFamily="2" charset="0"/>
              </a:rPr>
              <a:t>High cohesion means that elements are closely related and focused on a single purpose, while low cohesion means that elements are loosely related and serve multiple purposes.</a:t>
            </a:r>
          </a:p>
          <a:p>
            <a:r>
              <a:rPr lang="en-US" sz="2400" b="0" i="0" dirty="0">
                <a:solidFill>
                  <a:srgbClr val="FFFFFF"/>
                </a:solidFill>
                <a:effectLst/>
                <a:latin typeface="Nunito" pitchFamily="2" charset="0"/>
              </a:rPr>
              <a:t>Both coupling and cohesion are important factors in determining the maintainability, scalability, and reliability of a software system.</a:t>
            </a:r>
          </a:p>
          <a:p>
            <a:r>
              <a:rPr lang="en-US" sz="2400" b="0" i="0" dirty="0">
                <a:solidFill>
                  <a:srgbClr val="FFFFFF"/>
                </a:solidFill>
                <a:effectLst/>
                <a:latin typeface="Nunito" pitchFamily="2" charset="0"/>
              </a:rPr>
              <a:t> High coupling and low cohesion can make a system difficult to change and test, while low coupling and high cohesion make a system easier to maintain and improve.</a:t>
            </a:r>
          </a:p>
          <a:p>
            <a:endParaRPr lang="en-US" dirty="0"/>
          </a:p>
        </p:txBody>
      </p:sp>
      <p:pic>
        <p:nvPicPr>
          <p:cNvPr id="5" name="Picture 4">
            <a:extLst>
              <a:ext uri="{FF2B5EF4-FFF2-40B4-BE49-F238E27FC236}">
                <a16:creationId xmlns:a16="http://schemas.microsoft.com/office/drawing/2014/main" id="{973B331B-819E-4844-72E9-CA252D05F86C}"/>
              </a:ext>
            </a:extLst>
          </p:cNvPr>
          <p:cNvPicPr>
            <a:picLocks noChangeAspect="1"/>
          </p:cNvPicPr>
          <p:nvPr/>
        </p:nvPicPr>
        <p:blipFill>
          <a:blip r:embed="rId2"/>
          <a:stretch>
            <a:fillRect/>
          </a:stretch>
        </p:blipFill>
        <p:spPr>
          <a:xfrm>
            <a:off x="8285584" y="895529"/>
            <a:ext cx="3802185" cy="5188029"/>
          </a:xfrm>
          <a:prstGeom prst="rect">
            <a:avLst/>
          </a:prstGeom>
        </p:spPr>
      </p:pic>
    </p:spTree>
    <p:extLst>
      <p:ext uri="{BB962C8B-B14F-4D97-AF65-F5344CB8AC3E}">
        <p14:creationId xmlns:p14="http://schemas.microsoft.com/office/powerpoint/2010/main" val="34563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FD99-6F2D-B51D-F729-702641CBBC69}"/>
              </a:ext>
            </a:extLst>
          </p:cNvPr>
          <p:cNvSpPr>
            <a:spLocks noGrp="1"/>
          </p:cNvSpPr>
          <p:nvPr>
            <p:ph type="title"/>
          </p:nvPr>
        </p:nvSpPr>
        <p:spPr>
          <a:xfrm>
            <a:off x="540000" y="540000"/>
            <a:ext cx="11101135" cy="966071"/>
          </a:xfrm>
        </p:spPr>
        <p:txBody>
          <a:bodyPr/>
          <a:lstStyle/>
          <a:p>
            <a:r>
              <a:rPr lang="en-US" dirty="0"/>
              <a:t>Conceptual Design</a:t>
            </a:r>
          </a:p>
        </p:txBody>
      </p:sp>
      <p:sp>
        <p:nvSpPr>
          <p:cNvPr id="3" name="Content Placeholder 2">
            <a:extLst>
              <a:ext uri="{FF2B5EF4-FFF2-40B4-BE49-F238E27FC236}">
                <a16:creationId xmlns:a16="http://schemas.microsoft.com/office/drawing/2014/main" id="{5356EF7F-82B7-F98E-60A4-ACC119E0B768}"/>
              </a:ext>
            </a:extLst>
          </p:cNvPr>
          <p:cNvSpPr>
            <a:spLocks noGrp="1"/>
          </p:cNvSpPr>
          <p:nvPr>
            <p:ph idx="1"/>
          </p:nvPr>
        </p:nvSpPr>
        <p:spPr>
          <a:xfrm>
            <a:off x="540000" y="1506071"/>
            <a:ext cx="7877859" cy="4802653"/>
          </a:xfrm>
        </p:spPr>
        <p:txBody>
          <a:bodyPr/>
          <a:lstStyle/>
          <a:p>
            <a:pPr algn="l" fontAlgn="base">
              <a:buFont typeface="Arial" panose="020B0604020202020204" pitchFamily="34" charset="0"/>
              <a:buChar char="•"/>
            </a:pPr>
            <a:r>
              <a:rPr lang="en-US" sz="2800" b="0" i="0" dirty="0">
                <a:solidFill>
                  <a:srgbClr val="FFFFFF"/>
                </a:solidFill>
                <a:effectLst/>
                <a:latin typeface="Nunito" pitchFamily="2" charset="0"/>
              </a:rPr>
              <a:t>Written in simple language i.e. customer understandable language.</a:t>
            </a:r>
          </a:p>
          <a:p>
            <a:pPr algn="l" fontAlgn="base">
              <a:buFont typeface="Arial" panose="020B0604020202020204" pitchFamily="34" charset="0"/>
              <a:buChar char="•"/>
            </a:pPr>
            <a:r>
              <a:rPr lang="en-US" sz="2800" b="0" i="0" dirty="0">
                <a:solidFill>
                  <a:srgbClr val="FFFFFF"/>
                </a:solidFill>
                <a:effectLst/>
                <a:latin typeface="Nunito" pitchFamily="2" charset="0"/>
              </a:rPr>
              <a:t>Detailed explanation about system characteristics.</a:t>
            </a:r>
          </a:p>
          <a:p>
            <a:pPr algn="l" fontAlgn="base">
              <a:buFont typeface="Arial" panose="020B0604020202020204" pitchFamily="34" charset="0"/>
              <a:buChar char="•"/>
            </a:pPr>
            <a:r>
              <a:rPr lang="en-US" sz="2800" b="0" i="0" dirty="0">
                <a:solidFill>
                  <a:srgbClr val="FFFFFF"/>
                </a:solidFill>
                <a:effectLst/>
                <a:latin typeface="Nunito" pitchFamily="2" charset="0"/>
              </a:rPr>
              <a:t>Describes the functionality of the system.</a:t>
            </a:r>
          </a:p>
          <a:p>
            <a:pPr algn="l" fontAlgn="base">
              <a:buFont typeface="Arial" panose="020B0604020202020204" pitchFamily="34" charset="0"/>
              <a:buChar char="•"/>
            </a:pPr>
            <a:r>
              <a:rPr lang="en-US" sz="2800" b="0" i="0" dirty="0">
                <a:solidFill>
                  <a:srgbClr val="FFFFFF"/>
                </a:solidFill>
                <a:effectLst/>
                <a:latin typeface="Nunito" pitchFamily="2" charset="0"/>
              </a:rPr>
              <a:t>It is independent of implementation.</a:t>
            </a:r>
          </a:p>
          <a:p>
            <a:pPr algn="l" fontAlgn="base">
              <a:buFont typeface="Arial" panose="020B0604020202020204" pitchFamily="34" charset="0"/>
              <a:buChar char="•"/>
            </a:pPr>
            <a:r>
              <a:rPr lang="en-US" sz="2800" b="0" i="0" dirty="0">
                <a:solidFill>
                  <a:srgbClr val="FFFFFF"/>
                </a:solidFill>
                <a:effectLst/>
                <a:latin typeface="Nunito" pitchFamily="2" charset="0"/>
              </a:rPr>
              <a:t>Linked with requirement document.</a:t>
            </a:r>
          </a:p>
          <a:p>
            <a:pPr marL="0" indent="0" algn="l" fontAlgn="base">
              <a:buNone/>
            </a:pPr>
            <a:endParaRPr lang="en-US" dirty="0">
              <a:solidFill>
                <a:srgbClr val="FFFFFF"/>
              </a:solidFill>
              <a:latin typeface="Nunito" pitchFamily="2" charset="0"/>
            </a:endParaRPr>
          </a:p>
          <a:p>
            <a:pPr marL="0" indent="0" algn="l" fontAlgn="base">
              <a:buNone/>
            </a:pPr>
            <a:endParaRPr lang="en-US" b="0" i="0" dirty="0">
              <a:solidFill>
                <a:srgbClr val="FFFFFF"/>
              </a:solidFill>
              <a:effectLst/>
              <a:latin typeface="Nunito" pitchFamily="2" charset="0"/>
            </a:endParaRPr>
          </a:p>
          <a:p>
            <a:endParaRPr lang="en-US" dirty="0"/>
          </a:p>
        </p:txBody>
      </p:sp>
      <p:pic>
        <p:nvPicPr>
          <p:cNvPr id="3074" name="Picture 2" descr="coupling and cohesion">
            <a:extLst>
              <a:ext uri="{FF2B5EF4-FFF2-40B4-BE49-F238E27FC236}">
                <a16:creationId xmlns:a16="http://schemas.microsoft.com/office/drawing/2014/main" id="{7E029C27-2CC8-F285-A8F1-51AF5DBA7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978" y="3825551"/>
            <a:ext cx="4107722" cy="2358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16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A7F1C-9BFC-5EC3-2D8E-3BEB2299C722}"/>
              </a:ext>
            </a:extLst>
          </p:cNvPr>
          <p:cNvSpPr>
            <a:spLocks noGrp="1"/>
          </p:cNvSpPr>
          <p:nvPr>
            <p:ph type="title"/>
          </p:nvPr>
        </p:nvSpPr>
        <p:spPr>
          <a:xfrm>
            <a:off x="540000" y="540000"/>
            <a:ext cx="11101135" cy="1212600"/>
          </a:xfrm>
        </p:spPr>
        <p:txBody>
          <a:bodyPr/>
          <a:lstStyle/>
          <a:p>
            <a:r>
              <a:rPr lang="en-US" dirty="0"/>
              <a:t>Technical Design</a:t>
            </a:r>
          </a:p>
        </p:txBody>
      </p:sp>
      <p:sp>
        <p:nvSpPr>
          <p:cNvPr id="3" name="Content Placeholder 2">
            <a:extLst>
              <a:ext uri="{FF2B5EF4-FFF2-40B4-BE49-F238E27FC236}">
                <a16:creationId xmlns:a16="http://schemas.microsoft.com/office/drawing/2014/main" id="{8FA22AB5-310B-7E6F-9954-462C046C1777}"/>
              </a:ext>
            </a:extLst>
          </p:cNvPr>
          <p:cNvSpPr>
            <a:spLocks noGrp="1"/>
          </p:cNvSpPr>
          <p:nvPr>
            <p:ph idx="1"/>
          </p:nvPr>
        </p:nvSpPr>
        <p:spPr>
          <a:xfrm>
            <a:off x="540000" y="1752601"/>
            <a:ext cx="8738471" cy="4556124"/>
          </a:xfrm>
        </p:spPr>
        <p:txBody>
          <a:bodyPr/>
          <a:lstStyle/>
          <a:p>
            <a:pPr algn="l" fontAlgn="base">
              <a:buFont typeface="Arial" panose="020B0604020202020204" pitchFamily="34" charset="0"/>
              <a:buChar char="•"/>
            </a:pPr>
            <a:r>
              <a:rPr lang="en-US" b="0" i="0" dirty="0">
                <a:solidFill>
                  <a:srgbClr val="FFFFFF"/>
                </a:solidFill>
                <a:effectLst/>
                <a:latin typeface="Nunito" pitchFamily="2" charset="0"/>
              </a:rPr>
              <a:t>Hardware component and design.</a:t>
            </a:r>
          </a:p>
          <a:p>
            <a:pPr algn="l" fontAlgn="base">
              <a:buFont typeface="Arial" panose="020B0604020202020204" pitchFamily="34" charset="0"/>
              <a:buChar char="•"/>
            </a:pPr>
            <a:r>
              <a:rPr lang="en-US" b="0" i="0" dirty="0">
                <a:solidFill>
                  <a:srgbClr val="FFFFFF"/>
                </a:solidFill>
                <a:effectLst/>
                <a:latin typeface="Nunito" pitchFamily="2" charset="0"/>
              </a:rPr>
              <a:t>Functionality and hierarchy of software components.</a:t>
            </a:r>
          </a:p>
          <a:p>
            <a:pPr algn="l" fontAlgn="base">
              <a:buFont typeface="Arial" panose="020B0604020202020204" pitchFamily="34" charset="0"/>
              <a:buChar char="•"/>
            </a:pPr>
            <a:r>
              <a:rPr lang="en-US" b="0" i="0" dirty="0">
                <a:solidFill>
                  <a:srgbClr val="FFFFFF"/>
                </a:solidFill>
                <a:effectLst/>
                <a:latin typeface="Nunito" pitchFamily="2" charset="0"/>
              </a:rPr>
              <a:t>Software architecture</a:t>
            </a:r>
          </a:p>
          <a:p>
            <a:pPr algn="l" fontAlgn="base">
              <a:buFont typeface="Arial" panose="020B0604020202020204" pitchFamily="34" charset="0"/>
              <a:buChar char="•"/>
            </a:pPr>
            <a:r>
              <a:rPr lang="en-US" b="0" i="0" dirty="0">
                <a:solidFill>
                  <a:srgbClr val="FFFFFF"/>
                </a:solidFill>
                <a:effectLst/>
                <a:latin typeface="Nunito" pitchFamily="2" charset="0"/>
              </a:rPr>
              <a:t>Network architecture</a:t>
            </a:r>
          </a:p>
          <a:p>
            <a:pPr algn="l" fontAlgn="base">
              <a:buFont typeface="Arial" panose="020B0604020202020204" pitchFamily="34" charset="0"/>
              <a:buChar char="•"/>
            </a:pPr>
            <a:r>
              <a:rPr lang="en-US" b="0" i="0" dirty="0">
                <a:solidFill>
                  <a:srgbClr val="FFFFFF"/>
                </a:solidFill>
                <a:effectLst/>
                <a:latin typeface="Nunito" pitchFamily="2" charset="0"/>
              </a:rPr>
              <a:t>Data structure and flow of data.</a:t>
            </a:r>
          </a:p>
          <a:p>
            <a:pPr algn="l" fontAlgn="base">
              <a:buFont typeface="Arial" panose="020B0604020202020204" pitchFamily="34" charset="0"/>
              <a:buChar char="•"/>
            </a:pPr>
            <a:r>
              <a:rPr lang="en-US" b="0" i="0" dirty="0">
                <a:solidFill>
                  <a:srgbClr val="FFFFFF"/>
                </a:solidFill>
                <a:effectLst/>
                <a:latin typeface="Nunito" pitchFamily="2" charset="0"/>
              </a:rPr>
              <a:t>I/O component of the system.</a:t>
            </a:r>
          </a:p>
          <a:p>
            <a:pPr algn="l" fontAlgn="base">
              <a:buFont typeface="Arial" panose="020B0604020202020204" pitchFamily="34" charset="0"/>
              <a:buChar char="•"/>
            </a:pPr>
            <a:r>
              <a:rPr lang="en-US" b="0" i="0" dirty="0">
                <a:solidFill>
                  <a:srgbClr val="FFFFFF"/>
                </a:solidFill>
                <a:effectLst/>
                <a:latin typeface="Nunito" pitchFamily="2" charset="0"/>
              </a:rPr>
              <a:t>Shows interface.</a:t>
            </a:r>
          </a:p>
          <a:p>
            <a:pPr marL="0" indent="0">
              <a:buNone/>
            </a:pPr>
            <a:endParaRPr lang="en-US" dirty="0"/>
          </a:p>
        </p:txBody>
      </p:sp>
    </p:spTree>
    <p:extLst>
      <p:ext uri="{BB962C8B-B14F-4D97-AF65-F5344CB8AC3E}">
        <p14:creationId xmlns:p14="http://schemas.microsoft.com/office/powerpoint/2010/main" val="92046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E3DC-8CD1-5969-E98D-9EA9FC26EA11}"/>
              </a:ext>
            </a:extLst>
          </p:cNvPr>
          <p:cNvSpPr>
            <a:spLocks noGrp="1"/>
          </p:cNvSpPr>
          <p:nvPr>
            <p:ph type="title"/>
          </p:nvPr>
        </p:nvSpPr>
        <p:spPr>
          <a:xfrm>
            <a:off x="540000" y="540000"/>
            <a:ext cx="11101135" cy="1091576"/>
          </a:xfrm>
        </p:spPr>
        <p:txBody>
          <a:bodyPr/>
          <a:lstStyle/>
          <a:p>
            <a:r>
              <a:rPr lang="en-US" dirty="0"/>
              <a:t>Advantages of Modularization</a:t>
            </a:r>
          </a:p>
        </p:txBody>
      </p:sp>
      <p:sp>
        <p:nvSpPr>
          <p:cNvPr id="3" name="Content Placeholder 2">
            <a:extLst>
              <a:ext uri="{FF2B5EF4-FFF2-40B4-BE49-F238E27FC236}">
                <a16:creationId xmlns:a16="http://schemas.microsoft.com/office/drawing/2014/main" id="{9BB7704A-33AB-30EC-14A2-EA38A1F0A969}"/>
              </a:ext>
            </a:extLst>
          </p:cNvPr>
          <p:cNvSpPr>
            <a:spLocks noGrp="1"/>
          </p:cNvSpPr>
          <p:nvPr>
            <p:ph idx="1"/>
          </p:nvPr>
        </p:nvSpPr>
        <p:spPr>
          <a:xfrm>
            <a:off x="540000" y="1631577"/>
            <a:ext cx="11101136" cy="4677148"/>
          </a:xfrm>
        </p:spPr>
        <p:txBody>
          <a:bodyPr>
            <a:normAutofit fontScale="92500" lnSpcReduction="20000"/>
          </a:bodyPr>
          <a:lstStyle/>
          <a:p>
            <a:pPr algn="l" rtl="0" fontAlgn="base"/>
            <a:r>
              <a:rPr lang="en-US" sz="2800" b="0" i="0" dirty="0">
                <a:solidFill>
                  <a:srgbClr val="FFFFFF"/>
                </a:solidFill>
                <a:effectLst/>
                <a:latin typeface="Nunito" pitchFamily="2" charset="0"/>
              </a:rPr>
              <a:t>Modularization is the process of dividing a software system into multiple independent modules where each module works independently. </a:t>
            </a:r>
          </a:p>
          <a:p>
            <a:pPr algn="l" rtl="0" fontAlgn="base"/>
            <a:r>
              <a:rPr lang="en-US" sz="2800" b="0" i="0" dirty="0">
                <a:solidFill>
                  <a:srgbClr val="FFFFFF"/>
                </a:solidFill>
                <a:effectLst/>
                <a:latin typeface="Nunito" pitchFamily="2" charset="0"/>
              </a:rPr>
              <a:t>There are many advantages of Modularization in software engineering. Some of these are given below: </a:t>
            </a:r>
          </a:p>
          <a:p>
            <a:pPr algn="l" fontAlgn="base">
              <a:buFont typeface="Arial" panose="020B0604020202020204" pitchFamily="34" charset="0"/>
              <a:buChar char="•"/>
            </a:pPr>
            <a:r>
              <a:rPr lang="en-US" sz="2800" b="0" i="0" dirty="0">
                <a:solidFill>
                  <a:srgbClr val="FFFFFF"/>
                </a:solidFill>
                <a:effectLst/>
                <a:latin typeface="Nunito" pitchFamily="2" charset="0"/>
              </a:rPr>
              <a:t>Easy to understand the system.</a:t>
            </a:r>
          </a:p>
          <a:p>
            <a:pPr algn="l" fontAlgn="base">
              <a:buFont typeface="Arial" panose="020B0604020202020204" pitchFamily="34" charset="0"/>
              <a:buChar char="•"/>
            </a:pPr>
            <a:r>
              <a:rPr lang="en-US" sz="2800" b="0" i="0" dirty="0">
                <a:solidFill>
                  <a:srgbClr val="FFFFFF"/>
                </a:solidFill>
                <a:effectLst/>
                <a:latin typeface="Nunito" pitchFamily="2" charset="0"/>
              </a:rPr>
              <a:t>System maintenance is easy.</a:t>
            </a:r>
          </a:p>
          <a:p>
            <a:pPr algn="l" fontAlgn="base">
              <a:buFont typeface="Arial" panose="020B0604020202020204" pitchFamily="34" charset="0"/>
              <a:buChar char="•"/>
            </a:pPr>
            <a:r>
              <a:rPr lang="en-US" sz="2800" b="0" i="0" dirty="0">
                <a:solidFill>
                  <a:srgbClr val="FFFFFF"/>
                </a:solidFill>
                <a:effectLst/>
                <a:latin typeface="Nunito" pitchFamily="2" charset="0"/>
              </a:rPr>
              <a:t>A module can be used many times as their requirements. No need to write it again and again.</a:t>
            </a:r>
          </a:p>
          <a:p>
            <a:endParaRPr lang="en-US" dirty="0"/>
          </a:p>
        </p:txBody>
      </p:sp>
    </p:spTree>
    <p:extLst>
      <p:ext uri="{BB962C8B-B14F-4D97-AF65-F5344CB8AC3E}">
        <p14:creationId xmlns:p14="http://schemas.microsoft.com/office/powerpoint/2010/main" val="3870349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07" name="Group 4106">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4108" name="Rectangle 4107">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Oval 4108">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Oval 4109">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1" name="Group 4110">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4116" name="Rectangle 4115">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12" name="Group 4111">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4114" name="Rectangle 4113">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5" name="Rectangle 4114">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3" name="Rectangle 4112">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19" name="Rectangle 4118">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EB38F3F-7E50-8286-CACC-2021A260DD81}"/>
              </a:ext>
            </a:extLst>
          </p:cNvPr>
          <p:cNvSpPr>
            <a:spLocks noGrp="1"/>
          </p:cNvSpPr>
          <p:nvPr>
            <p:ph type="title"/>
          </p:nvPr>
        </p:nvSpPr>
        <p:spPr>
          <a:xfrm>
            <a:off x="7086315" y="545126"/>
            <a:ext cx="4554821" cy="2186096"/>
          </a:xfrm>
        </p:spPr>
        <p:txBody>
          <a:bodyPr anchor="b">
            <a:normAutofit/>
          </a:bodyPr>
          <a:lstStyle/>
          <a:p>
            <a:r>
              <a:rPr lang="en-US" dirty="0"/>
              <a:t>Types of Coupling</a:t>
            </a:r>
          </a:p>
        </p:txBody>
      </p:sp>
      <p:sp>
        <p:nvSpPr>
          <p:cNvPr id="4121" name="Freeform: Shape 4120">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100" name="Picture 4" descr="Lightbox">
            <a:extLst>
              <a:ext uri="{FF2B5EF4-FFF2-40B4-BE49-F238E27FC236}">
                <a16:creationId xmlns:a16="http://schemas.microsoft.com/office/drawing/2014/main" id="{F9835135-7143-A391-2F7E-013BB23E46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7549" y="549274"/>
            <a:ext cx="4861654" cy="575945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438F6B78-0DAB-78BB-CACD-711A47E7A169}"/>
              </a:ext>
            </a:extLst>
          </p:cNvPr>
          <p:cNvSpPr>
            <a:spLocks noGrp="1"/>
          </p:cNvSpPr>
          <p:nvPr>
            <p:ph idx="1"/>
          </p:nvPr>
        </p:nvSpPr>
        <p:spPr>
          <a:xfrm>
            <a:off x="7104063" y="2947121"/>
            <a:ext cx="4537073" cy="3361604"/>
          </a:xfrm>
        </p:spPr>
        <p:txBody>
          <a:bodyPr anchor="t">
            <a:normAutofit/>
          </a:bodyPr>
          <a:lstStyle/>
          <a:p>
            <a:r>
              <a:rPr lang="en-US" b="0" i="1">
                <a:effectLst/>
                <a:latin typeface="Nunito" pitchFamily="2" charset="0"/>
              </a:rPr>
              <a:t>Coupling is the measure of the degree of interdependence between the modules. A good software will have low coupling. </a:t>
            </a:r>
            <a:endParaRPr lang="en-US" dirty="0"/>
          </a:p>
        </p:txBody>
      </p:sp>
    </p:spTree>
    <p:extLst>
      <p:ext uri="{BB962C8B-B14F-4D97-AF65-F5344CB8AC3E}">
        <p14:creationId xmlns:p14="http://schemas.microsoft.com/office/powerpoint/2010/main" val="404212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853E39E6-2A74-404E-B4BC-EEC89C01B7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29" name="Group 5128">
            <a:extLst>
              <a:ext uri="{FF2B5EF4-FFF2-40B4-BE49-F238E27FC236}">
                <a16:creationId xmlns:a16="http://schemas.microsoft.com/office/drawing/2014/main" id="{30D050C3-946A-4155-B469-3FE5492E6E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2191999" cy="6861600"/>
            <a:chOff x="1" y="0"/>
            <a:chExt cx="12191999" cy="6861600"/>
          </a:xfrm>
        </p:grpSpPr>
        <p:sp>
          <p:nvSpPr>
            <p:cNvPr id="5130" name="Rectangle 5129">
              <a:extLst>
                <a:ext uri="{FF2B5EF4-FFF2-40B4-BE49-F238E27FC236}">
                  <a16:creationId xmlns:a16="http://schemas.microsoft.com/office/drawing/2014/main" id="{70D7BFBB-BF60-4EF1-AF1C-731347DB115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Oval 5130">
              <a:extLst>
                <a:ext uri="{FF2B5EF4-FFF2-40B4-BE49-F238E27FC236}">
                  <a16:creationId xmlns:a16="http://schemas.microsoft.com/office/drawing/2014/main" id="{40150CBC-E30B-417C-9BB2-CE6BB1A644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Oval 5131">
              <a:extLst>
                <a:ext uri="{FF2B5EF4-FFF2-40B4-BE49-F238E27FC236}">
                  <a16:creationId xmlns:a16="http://schemas.microsoft.com/office/drawing/2014/main" id="{476020D6-6ADB-408E-A69F-4EA6F51A7F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133" name="Group 5132">
              <a:extLst>
                <a:ext uri="{FF2B5EF4-FFF2-40B4-BE49-F238E27FC236}">
                  <a16:creationId xmlns:a16="http://schemas.microsoft.com/office/drawing/2014/main" id="{8226C8E5-1D99-421D-AB3C-2AF296A1532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5138" name="Rectangle 5137">
                <a:extLst>
                  <a:ext uri="{FF2B5EF4-FFF2-40B4-BE49-F238E27FC236}">
                    <a16:creationId xmlns:a16="http://schemas.microsoft.com/office/drawing/2014/main" id="{67669339-D0C4-4CF0-9A76-5BFBCDB798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5138">
                <a:extLst>
                  <a:ext uri="{FF2B5EF4-FFF2-40B4-BE49-F238E27FC236}">
                    <a16:creationId xmlns:a16="http://schemas.microsoft.com/office/drawing/2014/main" id="{38B31604-91C4-4CB0-8097-02EE0ADDC1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34" name="Group 5133">
              <a:extLst>
                <a:ext uri="{FF2B5EF4-FFF2-40B4-BE49-F238E27FC236}">
                  <a16:creationId xmlns:a16="http://schemas.microsoft.com/office/drawing/2014/main" id="{548340F5-A593-469A-98DC-B6D90D3B22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5136" name="Rectangle 5135">
                <a:extLst>
                  <a:ext uri="{FF2B5EF4-FFF2-40B4-BE49-F238E27FC236}">
                    <a16:creationId xmlns:a16="http://schemas.microsoft.com/office/drawing/2014/main" id="{B59E3068-3000-4C82-ACA8-367498951E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5136">
                <a:extLst>
                  <a:ext uri="{FF2B5EF4-FFF2-40B4-BE49-F238E27FC236}">
                    <a16:creationId xmlns:a16="http://schemas.microsoft.com/office/drawing/2014/main" id="{C2E1C398-D8F7-4828-9F7F-80D61DAE2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5" name="Rectangle 5134">
              <a:extLst>
                <a:ext uri="{FF2B5EF4-FFF2-40B4-BE49-F238E27FC236}">
                  <a16:creationId xmlns:a16="http://schemas.microsoft.com/office/drawing/2014/main" id="{813B333C-60FD-4260-80E0-190666C9DE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41" name="Rectangle 5140">
            <a:extLst>
              <a:ext uri="{FF2B5EF4-FFF2-40B4-BE49-F238E27FC236}">
                <a16:creationId xmlns:a16="http://schemas.microsoft.com/office/drawing/2014/main" id="{DC05F582-AA63-4A8C-915E-66057E4BE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gradFill flip="none" rotWithShape="1">
            <a:gsLst>
              <a:gs pos="0">
                <a:schemeClr val="bg2">
                  <a:alpha val="60000"/>
                </a:schemeClr>
              </a:gs>
              <a:gs pos="37000">
                <a:schemeClr val="bg2">
                  <a:alpha val="6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49CADAAD-85F7-2197-0D95-69AC0A770EA9}"/>
              </a:ext>
            </a:extLst>
          </p:cNvPr>
          <p:cNvSpPr>
            <a:spLocks noGrp="1"/>
          </p:cNvSpPr>
          <p:nvPr>
            <p:ph type="title"/>
          </p:nvPr>
        </p:nvSpPr>
        <p:spPr>
          <a:xfrm>
            <a:off x="7086315" y="545126"/>
            <a:ext cx="4554821" cy="817143"/>
          </a:xfrm>
        </p:spPr>
        <p:txBody>
          <a:bodyPr anchor="b">
            <a:normAutofit/>
          </a:bodyPr>
          <a:lstStyle/>
          <a:p>
            <a:r>
              <a:rPr lang="en-US" sz="4000" dirty="0"/>
              <a:t>Types of Cohesion</a:t>
            </a:r>
          </a:p>
        </p:txBody>
      </p:sp>
      <p:sp>
        <p:nvSpPr>
          <p:cNvPr id="5143" name="Freeform: Shape 5142">
            <a:extLst>
              <a:ext uri="{FF2B5EF4-FFF2-40B4-BE49-F238E27FC236}">
                <a16:creationId xmlns:a16="http://schemas.microsoft.com/office/drawing/2014/main" id="{2D253D93-3319-4E06-B75F-009AE70FC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44576" cy="6858000"/>
          </a:xfrm>
          <a:custGeom>
            <a:avLst/>
            <a:gdLst>
              <a:gd name="connsiteX0" fmla="*/ 0 w 6444576"/>
              <a:gd name="connsiteY0" fmla="*/ 0 h 6858000"/>
              <a:gd name="connsiteX1" fmla="*/ 6444576 w 6444576"/>
              <a:gd name="connsiteY1" fmla="*/ 0 h 6858000"/>
              <a:gd name="connsiteX2" fmla="*/ 6444576 w 6444576"/>
              <a:gd name="connsiteY2" fmla="*/ 6858000 h 6858000"/>
              <a:gd name="connsiteX3" fmla="*/ 0 w 644457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4576" h="6858000">
                <a:moveTo>
                  <a:pt x="0" y="0"/>
                </a:moveTo>
                <a:lnTo>
                  <a:pt x="6444576" y="0"/>
                </a:lnTo>
                <a:lnTo>
                  <a:pt x="6444576" y="6858000"/>
                </a:lnTo>
                <a:lnTo>
                  <a:pt x="0" y="685800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122" name="Picture 2" descr="Lightbox">
            <a:extLst>
              <a:ext uri="{FF2B5EF4-FFF2-40B4-BE49-F238E27FC236}">
                <a16:creationId xmlns:a16="http://schemas.microsoft.com/office/drawing/2014/main" id="{2B44D670-9735-1520-4C1D-3BABCCFD04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6945" y="549274"/>
            <a:ext cx="4522862" cy="575945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6182B7D-594D-1889-DAC8-C3A682F6ABF7}"/>
              </a:ext>
            </a:extLst>
          </p:cNvPr>
          <p:cNvSpPr>
            <a:spLocks noGrp="1"/>
          </p:cNvSpPr>
          <p:nvPr>
            <p:ph idx="1"/>
          </p:nvPr>
        </p:nvSpPr>
        <p:spPr>
          <a:xfrm>
            <a:off x="7104063" y="1735494"/>
            <a:ext cx="4537073" cy="4573231"/>
          </a:xfrm>
        </p:spPr>
        <p:txBody>
          <a:bodyPr anchor="t">
            <a:normAutofit/>
          </a:bodyPr>
          <a:lstStyle/>
          <a:p>
            <a:pPr>
              <a:lnSpc>
                <a:spcPct val="115000"/>
              </a:lnSpc>
            </a:pPr>
            <a:r>
              <a:rPr lang="en-US" b="0" i="1" dirty="0">
                <a:effectLst/>
                <a:latin typeface="Nunito" pitchFamily="2" charset="0"/>
              </a:rPr>
              <a:t>Cohesion is a measure of the degree to which the elements of the module are functionally related. </a:t>
            </a:r>
          </a:p>
          <a:p>
            <a:pPr>
              <a:lnSpc>
                <a:spcPct val="115000"/>
              </a:lnSpc>
            </a:pPr>
            <a:r>
              <a:rPr lang="en-US" b="0" i="1" dirty="0">
                <a:effectLst/>
                <a:latin typeface="Nunito" pitchFamily="2" charset="0"/>
              </a:rPr>
              <a:t>It is the degree to which all elements directed towards performing a single task are contained in the component.</a:t>
            </a:r>
          </a:p>
          <a:p>
            <a:pPr>
              <a:lnSpc>
                <a:spcPct val="115000"/>
              </a:lnSpc>
            </a:pPr>
            <a:r>
              <a:rPr lang="en-US" b="0" i="1" dirty="0">
                <a:effectLst/>
                <a:latin typeface="Nunito" pitchFamily="2" charset="0"/>
              </a:rPr>
              <a:t> Basically, cohesion is the internal glue that keeps the module together.</a:t>
            </a:r>
          </a:p>
          <a:p>
            <a:pPr>
              <a:lnSpc>
                <a:spcPct val="115000"/>
              </a:lnSpc>
            </a:pPr>
            <a:r>
              <a:rPr lang="en-US" b="0" i="1" dirty="0">
                <a:effectLst/>
                <a:latin typeface="Nunito" pitchFamily="2" charset="0"/>
              </a:rPr>
              <a:t> A good software design will have high cohesion. </a:t>
            </a:r>
            <a:endParaRPr lang="en-US" dirty="0"/>
          </a:p>
        </p:txBody>
      </p:sp>
    </p:spTree>
    <p:extLst>
      <p:ext uri="{BB962C8B-B14F-4D97-AF65-F5344CB8AC3E}">
        <p14:creationId xmlns:p14="http://schemas.microsoft.com/office/powerpoint/2010/main" val="179348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3CFB-3D59-7680-6DC9-FDE4A53281E0}"/>
              </a:ext>
            </a:extLst>
          </p:cNvPr>
          <p:cNvSpPr>
            <a:spLocks noGrp="1"/>
          </p:cNvSpPr>
          <p:nvPr>
            <p:ph type="title"/>
          </p:nvPr>
        </p:nvSpPr>
        <p:spPr>
          <a:xfrm>
            <a:off x="540000" y="540000"/>
            <a:ext cx="11101135" cy="841125"/>
          </a:xfrm>
        </p:spPr>
        <p:txBody>
          <a:bodyPr>
            <a:normAutofit fontScale="90000"/>
          </a:bodyPr>
          <a:lstStyle/>
          <a:p>
            <a:r>
              <a:rPr lang="en-US" dirty="0"/>
              <a:t>Types of Coupling</a:t>
            </a:r>
          </a:p>
        </p:txBody>
      </p:sp>
      <p:sp>
        <p:nvSpPr>
          <p:cNvPr id="3" name="Content Placeholder 2">
            <a:extLst>
              <a:ext uri="{FF2B5EF4-FFF2-40B4-BE49-F238E27FC236}">
                <a16:creationId xmlns:a16="http://schemas.microsoft.com/office/drawing/2014/main" id="{ED7C8E1F-94A4-74E7-8FDE-B9BF3FE75E2C}"/>
              </a:ext>
            </a:extLst>
          </p:cNvPr>
          <p:cNvSpPr>
            <a:spLocks noGrp="1"/>
          </p:cNvSpPr>
          <p:nvPr>
            <p:ph idx="1"/>
          </p:nvPr>
        </p:nvSpPr>
        <p:spPr>
          <a:xfrm>
            <a:off x="540000" y="1381125"/>
            <a:ext cx="11101136" cy="4927599"/>
          </a:xfrm>
        </p:spPr>
        <p:txBody>
          <a:bodyPr>
            <a:normAutofit fontScale="85000" lnSpcReduction="20000"/>
          </a:bodyPr>
          <a:lstStyle/>
          <a:p>
            <a:pPr algn="l" fontAlgn="base">
              <a:buFont typeface="Arial" panose="020B0604020202020204" pitchFamily="34" charset="0"/>
              <a:buChar char="•"/>
            </a:pPr>
            <a:r>
              <a:rPr lang="en-US" sz="4300" b="1" i="0" dirty="0">
                <a:solidFill>
                  <a:srgbClr val="FFFFFF"/>
                </a:solidFill>
                <a:effectLst/>
                <a:latin typeface="Nunito" pitchFamily="2" charset="0"/>
              </a:rPr>
              <a:t>Data Coupling:</a:t>
            </a:r>
            <a:r>
              <a:rPr lang="en-US" sz="4300" b="0" i="0" dirty="0">
                <a:solidFill>
                  <a:srgbClr val="FFFFFF"/>
                </a:solidFill>
                <a:effectLst/>
                <a:latin typeface="Nunito" pitchFamily="2" charset="0"/>
              </a:rPr>
              <a:t> If the dependency between the modules is based on the fact that they communicate by passing only data, then the modules are said to be data coupled. In data coupling, the components are independent of each other and communicate through data. Module communications don’t contain tramp data. Example-customer billing system.</a:t>
            </a:r>
          </a:p>
          <a:p>
            <a:endParaRPr lang="en-US" dirty="0"/>
          </a:p>
        </p:txBody>
      </p:sp>
    </p:spTree>
    <p:extLst>
      <p:ext uri="{BB962C8B-B14F-4D97-AF65-F5344CB8AC3E}">
        <p14:creationId xmlns:p14="http://schemas.microsoft.com/office/powerpoint/2010/main" val="3645626135"/>
      </p:ext>
    </p:extLst>
  </p:cSld>
  <p:clrMapOvr>
    <a:masterClrMapping/>
  </p:clrMapOvr>
</p:sld>
</file>

<file path=ppt/theme/theme1.xml><?xml version="1.0" encoding="utf-8"?>
<a:theme xmlns:a="http://schemas.openxmlformats.org/drawingml/2006/main" name="GlowVTI">
  <a:themeElements>
    <a:clrScheme name="AnalogousFromLightSeedLeftStep">
      <a:dk1>
        <a:srgbClr val="000000"/>
      </a:dk1>
      <a:lt1>
        <a:srgbClr val="FFFFFF"/>
      </a:lt1>
      <a:dk2>
        <a:srgbClr val="41242C"/>
      </a:dk2>
      <a:lt2>
        <a:srgbClr val="E2E5E8"/>
      </a:lt2>
      <a:accent1>
        <a:srgbClr val="DE8F26"/>
      </a:accent1>
      <a:accent2>
        <a:srgbClr val="EB664E"/>
      </a:accent2>
      <a:accent3>
        <a:srgbClr val="EE6E8F"/>
      </a:accent3>
      <a:accent4>
        <a:srgbClr val="EB4EB8"/>
      </a:accent4>
      <a:accent5>
        <a:srgbClr val="E26EEE"/>
      </a:accent5>
      <a:accent6>
        <a:srgbClr val="9B4EEB"/>
      </a:accent6>
      <a:hlink>
        <a:srgbClr val="6483AB"/>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76</TotalTime>
  <Words>2053</Words>
  <Application>Microsoft Office PowerPoint</Application>
  <PresentationFormat>Widescreen</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Avenir Next LT Pro</vt:lpstr>
      <vt:lpstr>Bell MT</vt:lpstr>
      <vt:lpstr>Nunito</vt:lpstr>
      <vt:lpstr>GlowVTI</vt:lpstr>
      <vt:lpstr>Software Engineering Design  Coupling and Cohesion</vt:lpstr>
      <vt:lpstr>Coupling</vt:lpstr>
      <vt:lpstr>Cohesion</vt:lpstr>
      <vt:lpstr>Conceptual Design</vt:lpstr>
      <vt:lpstr>Technical Design</vt:lpstr>
      <vt:lpstr>Advantages of Modularization</vt:lpstr>
      <vt:lpstr>Types of Coupling</vt:lpstr>
      <vt:lpstr>Types of Cohesion</vt:lpstr>
      <vt:lpstr>Types of Coupling</vt:lpstr>
      <vt:lpstr>Stamp Coupling</vt:lpstr>
      <vt:lpstr>Control Coupling</vt:lpstr>
      <vt:lpstr>External Coupling</vt:lpstr>
      <vt:lpstr>Common Coupling</vt:lpstr>
      <vt:lpstr>Content Coupling</vt:lpstr>
      <vt:lpstr>Types of Coupling(2)</vt:lpstr>
      <vt:lpstr>Types of Cohesion</vt:lpstr>
      <vt:lpstr>PowerPoint Presentation</vt:lpstr>
      <vt:lpstr>Types of Cohesion(2)</vt:lpstr>
      <vt:lpstr>Advantages of Low Coupling</vt:lpstr>
      <vt:lpstr>Advantages of High Cohesion</vt:lpstr>
      <vt:lpstr>Disadvantages of High Coupling</vt:lpstr>
      <vt:lpstr>Disadvantages of Low Cohesion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Design  Coupling and Cohesion</dc:title>
  <dc:creator>Ahmad Mudassir</dc:creator>
  <cp:lastModifiedBy>Abdullah Mian</cp:lastModifiedBy>
  <cp:revision>19</cp:revision>
  <dcterms:created xsi:type="dcterms:W3CDTF">2024-03-29T03:31:10Z</dcterms:created>
  <dcterms:modified xsi:type="dcterms:W3CDTF">2025-04-17T07:08:21Z</dcterms:modified>
</cp:coreProperties>
</file>