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Petrona"/>
      <p:regular r:id="rId14"/>
    </p:embeddedFont>
    <p:embeddedFont>
      <p:font typeface="Petrona"/>
      <p:regular r:id="rId15"/>
    </p:embeddedFont>
    <p:embeddedFont>
      <p:font typeface="Petrona"/>
      <p:regular r:id="rId16"/>
    </p:embeddedFont>
    <p:embeddedFont>
      <p:font typeface="Petrona"/>
      <p:regular r:id="rId17"/>
    </p:embeddedFont>
    <p:embeddedFont>
      <p:font typeface="Inter"/>
      <p:regular r:id="rId18"/>
    </p:embeddedFont>
    <p:embeddedFont>
      <p:font typeface="Inter"/>
      <p:regular r:id="rId19"/>
    </p:embeddedFont>
    <p:embeddedFont>
      <p:font typeface="Inter"/>
      <p:regular r:id="rId20"/>
    </p:embeddedFont>
    <p:embeddedFont>
      <p:font typeface="Inter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657594"/>
            <a:ext cx="7556421" cy="1559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Face ID Authentication System</a:t>
            </a:r>
            <a:endParaRPr lang="en-US" sz="4900" dirty="0"/>
          </a:p>
        </p:txBody>
      </p:sp>
      <p:sp>
        <p:nvSpPr>
          <p:cNvPr id="4" name="Text 1"/>
          <p:cNvSpPr/>
          <p:nvPr/>
        </p:nvSpPr>
        <p:spPr>
          <a:xfrm>
            <a:off x="793790" y="455699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Using FaceNet and MTCNN for Facial Recognition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19195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10" y="5199578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175052"/>
            <a:ext cx="2399824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by Abdullah Mian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7241" y="620435"/>
            <a:ext cx="10915888" cy="7733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Introduction and Problem Description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787241" y="1843564"/>
            <a:ext cx="13055918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Problem Statement: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1124664" y="2709386"/>
            <a:ext cx="12718494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Traditional authentication methods are susceptible to security breaches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87241" y="2456378"/>
            <a:ext cx="30480" cy="865823"/>
          </a:xfrm>
          <a:prstGeom prst="rect">
            <a:avLst/>
          </a:prstGeom>
          <a:solidFill>
            <a:srgbClr val="6237C8"/>
          </a:solidFill>
          <a:ln/>
        </p:spPr>
      </p:sp>
      <p:sp>
        <p:nvSpPr>
          <p:cNvPr id="6" name="Text 4"/>
          <p:cNvSpPr/>
          <p:nvPr/>
        </p:nvSpPr>
        <p:spPr>
          <a:xfrm>
            <a:off x="787241" y="3575209"/>
            <a:ext cx="13055918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Challenges: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87241" y="4188023"/>
            <a:ext cx="13055918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Password management issues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87241" y="4626531"/>
            <a:ext cx="13055918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PIN/token theft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87241" y="5065038"/>
            <a:ext cx="13055918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Need for more natural, secure authentication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87241" y="5677853"/>
            <a:ext cx="13055918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Solution Approach: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87241" y="6290667"/>
            <a:ext cx="506135" cy="506135"/>
          </a:xfrm>
          <a:prstGeom prst="roundRect">
            <a:avLst>
              <a:gd name="adj" fmla="val 18667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518285" y="6367939"/>
            <a:ext cx="5656302" cy="7731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Biometric facial recognition using deep learning</a:t>
            </a:r>
            <a:endParaRPr lang="en-US" sz="2400" dirty="0"/>
          </a:p>
        </p:txBody>
      </p:sp>
      <p:sp>
        <p:nvSpPr>
          <p:cNvPr id="13" name="Shape 11"/>
          <p:cNvSpPr/>
          <p:nvPr/>
        </p:nvSpPr>
        <p:spPr>
          <a:xfrm>
            <a:off x="7455694" y="6290667"/>
            <a:ext cx="506135" cy="506135"/>
          </a:xfrm>
          <a:prstGeom prst="roundRect">
            <a:avLst>
              <a:gd name="adj" fmla="val 18667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8186738" y="6367939"/>
            <a:ext cx="3093006" cy="386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Project Goal:</a:t>
            </a:r>
            <a:endParaRPr lang="en-US" sz="2400" dirty="0"/>
          </a:p>
        </p:txBody>
      </p:sp>
      <p:sp>
        <p:nvSpPr>
          <p:cNvPr id="15" name="Text 13"/>
          <p:cNvSpPr/>
          <p:nvPr/>
        </p:nvSpPr>
        <p:spPr>
          <a:xfrm>
            <a:off x="8186738" y="6889433"/>
            <a:ext cx="5656421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 robust face authentication system with minimal hardware requirements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5089" y="562332"/>
            <a:ext cx="5618559" cy="702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Dataset Description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715089" y="1673185"/>
            <a:ext cx="1320022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Collection Method: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15089" y="2229803"/>
            <a:ext cx="1320022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webcam capture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15089" y="2628067"/>
            <a:ext cx="1320022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Multiple samples per user (5 samples)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15089" y="3026331"/>
            <a:ext cx="1320022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Face images stored in organized directories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15089" y="3582948"/>
            <a:ext cx="1320022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Processing: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715089" y="4139565"/>
            <a:ext cx="1320022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Face detection using MTCNN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715089" y="4537829"/>
            <a:ext cx="1320022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Storage of facial embeddings rather than raw images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715089" y="4936093"/>
            <a:ext cx="1320022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Dynamic user registration system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715089" y="5492710"/>
            <a:ext cx="1320022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Structure: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715089" y="6049328"/>
            <a:ext cx="1320022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Organized dictionary of name-to-embedding mappings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715089" y="6682621"/>
            <a:ext cx="2809280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Visual: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15089" y="7340322"/>
            <a:ext cx="1320022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Show sample face detection with bounding boxes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9002" y="462796"/>
            <a:ext cx="4784646" cy="5784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550"/>
              </a:lnSpc>
              <a:buNone/>
            </a:pPr>
            <a:r>
              <a:rPr lang="en-US" sz="36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Algorithm Description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589002" y="1377791"/>
            <a:ext cx="13452396" cy="269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Face Detection:</a:t>
            </a:r>
            <a:endParaRPr lang="en-US" sz="1300" dirty="0"/>
          </a:p>
        </p:txBody>
      </p:sp>
      <p:sp>
        <p:nvSpPr>
          <p:cNvPr id="4" name="Text 2"/>
          <p:cNvSpPr/>
          <p:nvPr/>
        </p:nvSpPr>
        <p:spPr>
          <a:xfrm>
            <a:off x="589002" y="1836420"/>
            <a:ext cx="13452396" cy="269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MTCNN (Multi-task Cascaded Convolutional Networks)</a:t>
            </a:r>
            <a:endParaRPr lang="en-US" sz="1300" dirty="0"/>
          </a:p>
        </p:txBody>
      </p:sp>
      <p:sp>
        <p:nvSpPr>
          <p:cNvPr id="5" name="Text 3"/>
          <p:cNvSpPr/>
          <p:nvPr/>
        </p:nvSpPr>
        <p:spPr>
          <a:xfrm>
            <a:off x="589002" y="2164556"/>
            <a:ext cx="13452396" cy="269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 facial landmark detection</a:t>
            </a:r>
            <a:endParaRPr lang="en-US" sz="1300" dirty="0"/>
          </a:p>
        </p:txBody>
      </p:sp>
      <p:sp>
        <p:nvSpPr>
          <p:cNvPr id="6" name="Text 4"/>
          <p:cNvSpPr/>
          <p:nvPr/>
        </p:nvSpPr>
        <p:spPr>
          <a:xfrm>
            <a:off x="589002" y="2492693"/>
            <a:ext cx="13452396" cy="269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Bounding box prediction</a:t>
            </a:r>
            <a:endParaRPr lang="en-US" sz="1300" dirty="0"/>
          </a:p>
        </p:txBody>
      </p:sp>
      <p:sp>
        <p:nvSpPr>
          <p:cNvPr id="7" name="Text 5"/>
          <p:cNvSpPr/>
          <p:nvPr/>
        </p:nvSpPr>
        <p:spPr>
          <a:xfrm>
            <a:off x="589002" y="2951321"/>
            <a:ext cx="13452396" cy="269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 Extraction: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589002" y="3409950"/>
            <a:ext cx="13452396" cy="269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InceptionResNetV1 pre-trained on VGGFace2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589002" y="3738086"/>
            <a:ext cx="13452396" cy="269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512-dimensional face embeddings</a:t>
            </a:r>
            <a:endParaRPr lang="en-US" sz="1300" dirty="0"/>
          </a:p>
        </p:txBody>
      </p:sp>
      <p:sp>
        <p:nvSpPr>
          <p:cNvPr id="10" name="Text 8"/>
          <p:cNvSpPr/>
          <p:nvPr/>
        </p:nvSpPr>
        <p:spPr>
          <a:xfrm>
            <a:off x="589002" y="4066222"/>
            <a:ext cx="13452396" cy="269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Transfer learning approach</a:t>
            </a:r>
            <a:endParaRPr lang="en-US" sz="1300" dirty="0"/>
          </a:p>
        </p:txBody>
      </p:sp>
      <p:sp>
        <p:nvSpPr>
          <p:cNvPr id="11" name="Text 9"/>
          <p:cNvSpPr/>
          <p:nvPr/>
        </p:nvSpPr>
        <p:spPr>
          <a:xfrm>
            <a:off x="589002" y="4524851"/>
            <a:ext cx="13452396" cy="269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Authentication Process: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589002" y="4983480"/>
            <a:ext cx="13452396" cy="269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Embedding normalization and comparison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589002" y="5311616"/>
            <a:ext cx="13452396" cy="269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Cosine similarity for face matching</a:t>
            </a:r>
            <a:endParaRPr lang="en-US" sz="1300" dirty="0"/>
          </a:p>
        </p:txBody>
      </p:sp>
      <p:sp>
        <p:nvSpPr>
          <p:cNvPr id="14" name="Text 12"/>
          <p:cNvSpPr/>
          <p:nvPr/>
        </p:nvSpPr>
        <p:spPr>
          <a:xfrm>
            <a:off x="589002" y="5639753"/>
            <a:ext cx="13452396" cy="269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Threshold-based authentication (0.6)</a:t>
            </a:r>
            <a:endParaRPr lang="en-US" sz="1300" dirty="0"/>
          </a:p>
        </p:txBody>
      </p:sp>
      <p:pic>
        <p:nvPicPr>
          <p:cNvPr id="1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002" y="6098381"/>
            <a:ext cx="13452396" cy="673179"/>
          </a:xfrm>
          <a:prstGeom prst="rect">
            <a:avLst/>
          </a:prstGeom>
        </p:spPr>
      </p:pic>
      <p:sp>
        <p:nvSpPr>
          <p:cNvPr id="16" name="Text 13"/>
          <p:cNvSpPr/>
          <p:nvPr/>
        </p:nvSpPr>
        <p:spPr>
          <a:xfrm>
            <a:off x="757238" y="6939796"/>
            <a:ext cx="2313980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Visual:</a:t>
            </a:r>
            <a:endParaRPr lang="en-US" sz="1800" dirty="0"/>
          </a:p>
        </p:txBody>
      </p:sp>
      <p:sp>
        <p:nvSpPr>
          <p:cNvPr id="17" name="Text 14"/>
          <p:cNvSpPr/>
          <p:nvPr/>
        </p:nvSpPr>
        <p:spPr>
          <a:xfrm>
            <a:off x="757238" y="7330083"/>
            <a:ext cx="13115925" cy="269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Flow diagram of the recognition process</a:t>
            </a:r>
            <a:endParaRPr lang="en-US"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6143" y="452676"/>
            <a:ext cx="5987653" cy="5657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Results System Performance: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576143" y="1347668"/>
            <a:ext cx="13478113" cy="263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face detection and verification</a:t>
            </a:r>
            <a:endParaRPr lang="en-US" sz="1250" dirty="0"/>
          </a:p>
        </p:txBody>
      </p:sp>
      <p:sp>
        <p:nvSpPr>
          <p:cNvPr id="4" name="Text 2"/>
          <p:cNvSpPr/>
          <p:nvPr/>
        </p:nvSpPr>
        <p:spPr>
          <a:xfrm>
            <a:off x="576143" y="1668542"/>
            <a:ext cx="13478113" cy="263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Multiple user registration capability</a:t>
            </a:r>
            <a:endParaRPr lang="en-US" sz="1250" dirty="0"/>
          </a:p>
        </p:txBody>
      </p:sp>
      <p:sp>
        <p:nvSpPr>
          <p:cNvPr id="5" name="Text 3"/>
          <p:cNvSpPr/>
          <p:nvPr/>
        </p:nvSpPr>
        <p:spPr>
          <a:xfrm>
            <a:off x="576143" y="1989415"/>
            <a:ext cx="13478113" cy="263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Face verification accuracy metrics</a:t>
            </a:r>
            <a:endParaRPr lang="en-US" sz="1250" dirty="0"/>
          </a:p>
        </p:txBody>
      </p:sp>
      <p:sp>
        <p:nvSpPr>
          <p:cNvPr id="6" name="Text 4"/>
          <p:cNvSpPr/>
          <p:nvPr/>
        </p:nvSpPr>
        <p:spPr>
          <a:xfrm>
            <a:off x="576143" y="2437924"/>
            <a:ext cx="13478113" cy="263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 Demonstration:</a:t>
            </a:r>
            <a:endParaRPr lang="en-US" sz="1250" dirty="0"/>
          </a:p>
        </p:txBody>
      </p:sp>
      <p:sp>
        <p:nvSpPr>
          <p:cNvPr id="7" name="Text 5"/>
          <p:cNvSpPr/>
          <p:nvPr/>
        </p:nvSpPr>
        <p:spPr>
          <a:xfrm>
            <a:off x="576143" y="2886432"/>
            <a:ext cx="13478113" cy="263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registration interface</a:t>
            </a:r>
            <a:endParaRPr lang="en-US" sz="1250" dirty="0"/>
          </a:p>
        </p:txBody>
      </p:sp>
      <p:sp>
        <p:nvSpPr>
          <p:cNvPr id="8" name="Text 6"/>
          <p:cNvSpPr/>
          <p:nvPr/>
        </p:nvSpPr>
        <p:spPr>
          <a:xfrm>
            <a:off x="576143" y="3207306"/>
            <a:ext cx="13478113" cy="263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Authentication process</a:t>
            </a:r>
            <a:endParaRPr lang="en-US" sz="1250" dirty="0"/>
          </a:p>
        </p:txBody>
      </p:sp>
      <p:sp>
        <p:nvSpPr>
          <p:cNvPr id="9" name="Text 7"/>
          <p:cNvSpPr/>
          <p:nvPr/>
        </p:nvSpPr>
        <p:spPr>
          <a:xfrm>
            <a:off x="576143" y="3528179"/>
            <a:ext cx="13478113" cy="263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management system</a:t>
            </a:r>
            <a:endParaRPr lang="en-US" sz="1250" dirty="0"/>
          </a:p>
        </p:txBody>
      </p:sp>
      <p:pic>
        <p:nvPicPr>
          <p:cNvPr id="10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763" y="3957161"/>
            <a:ext cx="4399836" cy="4399836"/>
          </a:xfrm>
          <a:prstGeom prst="rect">
            <a:avLst/>
          </a:prstGeom>
        </p:spPr>
      </p:pic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282" y="3957161"/>
            <a:ext cx="4399836" cy="4399836"/>
          </a:xfrm>
          <a:prstGeom prst="rect">
            <a:avLst/>
          </a:prstGeom>
        </p:spPr>
      </p:pic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01" y="3957161"/>
            <a:ext cx="4399836" cy="43998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05188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Analysis</a:t>
            </a:r>
            <a:endParaRPr lang="en-US" sz="4900" dirty="0"/>
          </a:p>
        </p:txBody>
      </p:sp>
      <p:sp>
        <p:nvSpPr>
          <p:cNvPr id="3" name="Text 1"/>
          <p:cNvSpPr/>
          <p:nvPr/>
        </p:nvSpPr>
        <p:spPr>
          <a:xfrm>
            <a:off x="793790" y="273843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Strengths: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3564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Transfer learning reduces training requirements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7986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Multiple sample registration improves accuracy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2408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Simple interface with minimal setup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85894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Limitations: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4769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Lighting sensitivity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9191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Single-face focus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3613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Fixed threshold may require tuning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0915" y="511493"/>
            <a:ext cx="6078260" cy="639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Summary and Conclusion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650915" y="1522809"/>
            <a:ext cx="13328571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Achievements:</a:t>
            </a:r>
            <a:endParaRPr lang="en-US" sz="1450" dirty="0"/>
          </a:p>
        </p:txBody>
      </p:sp>
      <p:sp>
        <p:nvSpPr>
          <p:cNvPr id="4" name="Text 2"/>
          <p:cNvSpPr/>
          <p:nvPr/>
        </p:nvSpPr>
        <p:spPr>
          <a:xfrm>
            <a:off x="650915" y="2029539"/>
            <a:ext cx="13328571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Functional face authentication system</a:t>
            </a:r>
            <a:endParaRPr lang="en-US" sz="1450" dirty="0"/>
          </a:p>
        </p:txBody>
      </p:sp>
      <p:sp>
        <p:nvSpPr>
          <p:cNvPr id="5" name="Text 3"/>
          <p:cNvSpPr/>
          <p:nvPr/>
        </p:nvSpPr>
        <p:spPr>
          <a:xfrm>
            <a:off x="650915" y="2392085"/>
            <a:ext cx="13328571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User-friendly registration process</a:t>
            </a:r>
            <a:endParaRPr lang="en-US" sz="1450" dirty="0"/>
          </a:p>
        </p:txBody>
      </p:sp>
      <p:sp>
        <p:nvSpPr>
          <p:cNvPr id="6" name="Text 4"/>
          <p:cNvSpPr/>
          <p:nvPr/>
        </p:nvSpPr>
        <p:spPr>
          <a:xfrm>
            <a:off x="650915" y="2754630"/>
            <a:ext cx="13328571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Persistent storage of embeddings</a:t>
            </a:r>
            <a:endParaRPr lang="en-US" sz="1450" dirty="0"/>
          </a:p>
        </p:txBody>
      </p:sp>
      <p:sp>
        <p:nvSpPr>
          <p:cNvPr id="7" name="Text 5"/>
          <p:cNvSpPr/>
          <p:nvPr/>
        </p:nvSpPr>
        <p:spPr>
          <a:xfrm>
            <a:off x="650915" y="3261360"/>
            <a:ext cx="13328571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 Improvements:</a:t>
            </a:r>
            <a:endParaRPr lang="en-US" sz="1450" dirty="0"/>
          </a:p>
        </p:txBody>
      </p:sp>
      <p:sp>
        <p:nvSpPr>
          <p:cNvPr id="8" name="Text 6"/>
          <p:cNvSpPr/>
          <p:nvPr/>
        </p:nvSpPr>
        <p:spPr>
          <a:xfrm>
            <a:off x="650915" y="3768090"/>
            <a:ext cx="13328571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Multi-face recognition</a:t>
            </a:r>
            <a:endParaRPr lang="en-US" sz="1450" dirty="0"/>
          </a:p>
        </p:txBody>
      </p:sp>
      <p:sp>
        <p:nvSpPr>
          <p:cNvPr id="9" name="Text 7"/>
          <p:cNvSpPr/>
          <p:nvPr/>
        </p:nvSpPr>
        <p:spPr>
          <a:xfrm>
            <a:off x="650915" y="4130635"/>
            <a:ext cx="13328571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Anti-spoofing measures</a:t>
            </a:r>
            <a:endParaRPr lang="en-US" sz="1450" dirty="0"/>
          </a:p>
        </p:txBody>
      </p:sp>
      <p:sp>
        <p:nvSpPr>
          <p:cNvPr id="10" name="Text 8"/>
          <p:cNvSpPr/>
          <p:nvPr/>
        </p:nvSpPr>
        <p:spPr>
          <a:xfrm>
            <a:off x="650915" y="4493181"/>
            <a:ext cx="13328571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Adaptive thresholding</a:t>
            </a:r>
            <a:endParaRPr lang="en-US" sz="1450" dirty="0"/>
          </a:p>
        </p:txBody>
      </p:sp>
      <p:sp>
        <p:nvSpPr>
          <p:cNvPr id="11" name="Text 9"/>
          <p:cNvSpPr/>
          <p:nvPr/>
        </p:nvSpPr>
        <p:spPr>
          <a:xfrm>
            <a:off x="650915" y="4999911"/>
            <a:ext cx="13328571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Conclusion:</a:t>
            </a:r>
            <a:endParaRPr lang="en-US" sz="1450" dirty="0"/>
          </a:p>
        </p:txBody>
      </p:sp>
      <p:sp>
        <p:nvSpPr>
          <p:cNvPr id="12" name="Text 10"/>
          <p:cNvSpPr/>
          <p:nvPr/>
        </p:nvSpPr>
        <p:spPr>
          <a:xfrm>
            <a:off x="929878" y="5715833"/>
            <a:ext cx="13049607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Effective demonstration of modern deep learning for biometric authentication</a:t>
            </a:r>
            <a:endParaRPr lang="en-US" sz="1450" dirty="0"/>
          </a:p>
        </p:txBody>
      </p:sp>
      <p:sp>
        <p:nvSpPr>
          <p:cNvPr id="13" name="Shape 11"/>
          <p:cNvSpPr/>
          <p:nvPr/>
        </p:nvSpPr>
        <p:spPr>
          <a:xfrm>
            <a:off x="650915" y="5506641"/>
            <a:ext cx="22860" cy="715923"/>
          </a:xfrm>
          <a:prstGeom prst="rect">
            <a:avLst/>
          </a:prstGeom>
          <a:solidFill>
            <a:srgbClr val="6237C8"/>
          </a:solidFill>
          <a:ln/>
        </p:spPr>
      </p:sp>
      <p:sp>
        <p:nvSpPr>
          <p:cNvPr id="14" name="Shape 12"/>
          <p:cNvSpPr/>
          <p:nvPr/>
        </p:nvSpPr>
        <p:spPr>
          <a:xfrm>
            <a:off x="650915" y="6431756"/>
            <a:ext cx="13328571" cy="185976"/>
          </a:xfrm>
          <a:prstGeom prst="roundRect">
            <a:avLst>
              <a:gd name="adj" fmla="val 42007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836890" y="6803708"/>
            <a:ext cx="2557582" cy="3196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Visual:</a:t>
            </a:r>
            <a:endParaRPr lang="en-US" sz="2000" dirty="0"/>
          </a:p>
        </p:txBody>
      </p:sp>
      <p:sp>
        <p:nvSpPr>
          <p:cNvPr id="16" name="Text 14"/>
          <p:cNvSpPr/>
          <p:nvPr/>
        </p:nvSpPr>
        <p:spPr>
          <a:xfrm>
            <a:off x="836890" y="7234952"/>
            <a:ext cx="12956619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Final system architecture diagram</a:t>
            </a:r>
            <a:endParaRPr lang="en-US" sz="14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2025-06-12T08:34:49Z</dcterms:created>
  <dcterms:modified xsi:type="dcterms:W3CDTF">2025-06-12T08:34:49Z</dcterms:modified>
</cp:coreProperties>
</file>