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043" r:id="rId2"/>
    <p:sldId id="1071" r:id="rId3"/>
    <p:sldId id="1072" r:id="rId4"/>
    <p:sldId id="1073" r:id="rId5"/>
    <p:sldId id="1074" r:id="rId6"/>
    <p:sldId id="1075" r:id="rId7"/>
    <p:sldId id="1076" r:id="rId8"/>
    <p:sldId id="1204" r:id="rId9"/>
    <p:sldId id="1103" r:id="rId10"/>
    <p:sldId id="1205" r:id="rId11"/>
    <p:sldId id="1078" r:id="rId12"/>
    <p:sldId id="1079" r:id="rId13"/>
    <p:sldId id="1080" r:id="rId14"/>
    <p:sldId id="1082" r:id="rId15"/>
    <p:sldId id="12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729"/>
  </p:normalViewPr>
  <p:slideViewPr>
    <p:cSldViewPr snapToGrid="0" snapToObjects="1">
      <p:cViewPr varScale="1">
        <p:scale>
          <a:sx n="65" d="100"/>
          <a:sy n="65" d="100"/>
        </p:scale>
        <p:origin x="270" y="72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7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</a:t>
            </a:r>
            <a:r>
              <a:rPr lang="en-US" dirty="0" err="1"/>
              <a:t>rdt</a:t>
            </a:r>
            <a:r>
              <a:rPr lang="en-US" dirty="0"/>
              <a:t>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3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15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94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if RTT=30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msec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, 1KB pkt every 30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msec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: 33kB/sec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thruput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over 1 Gbps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network protocol limits use of physical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Let’s develop a formula for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62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9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0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1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0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915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9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67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</a:t>
            </a:r>
            <a:r>
              <a:rPr lang="en-US" dirty="0" err="1"/>
              <a:t>rdt</a:t>
            </a:r>
            <a:r>
              <a:rPr lang="en-US" dirty="0"/>
              <a:t>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20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Transport Layer: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 dirty="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691E7-EAAE-3346-9874-13E19E433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2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45938" cy="1239836"/>
            <a:chOff x="2638761" y="2958772"/>
            <a:chExt cx="1945938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8" y="3546478"/>
              <a:ext cx="1150609" cy="1536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isACK(rcvpkt,1)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1668F5-8EFC-FD4A-B0AD-080420B8D736}"/>
              </a:ext>
            </a:extLst>
          </p:cNvPr>
          <p:cNvGrpSpPr/>
          <p:nvPr/>
        </p:nvGrpSpPr>
        <p:grpSpPr>
          <a:xfrm>
            <a:off x="7977523" y="2372984"/>
            <a:ext cx="2447925" cy="741363"/>
            <a:chOff x="7977523" y="2372984"/>
            <a:chExt cx="2447925" cy="741363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B74E396-3DA3-0D47-9600-2A508F79F4AE}"/>
                </a:ext>
              </a:extLst>
            </p:cNvPr>
            <p:cNvSpPr/>
            <p:nvPr/>
          </p:nvSpPr>
          <p:spPr>
            <a:xfrm>
              <a:off x="8369605" y="2404148"/>
              <a:ext cx="73251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9D5058F-6374-D346-BFD4-860774A23D0C}"/>
                </a:ext>
              </a:extLst>
            </p:cNvPr>
            <p:cNvSpPr/>
            <p:nvPr/>
          </p:nvSpPr>
          <p:spPr>
            <a:xfrm>
              <a:off x="8358054" y="2870582"/>
              <a:ext cx="1037420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733C237-E2DA-D542-90DF-04CF6DA2943C}"/>
                </a:ext>
              </a:extLst>
            </p:cNvPr>
            <p:cNvGrpSpPr/>
            <p:nvPr/>
          </p:nvGrpSpPr>
          <p:grpSpPr>
            <a:xfrm>
              <a:off x="7977523" y="2372984"/>
              <a:ext cx="2447925" cy="741363"/>
              <a:chOff x="7977523" y="2372984"/>
              <a:chExt cx="2447925" cy="741363"/>
            </a:xfrm>
          </p:grpSpPr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A8AA3B66-8A2A-3B49-946B-88E9E731F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523" y="2431722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Text Box 32">
                <a:extLst>
                  <a:ext uri="{FF2B5EF4-FFF2-40B4-BE49-F238E27FC236}">
                    <a16:creationId xmlns:a16="http://schemas.microsoft.com/office/drawing/2014/main" id="{E3D7CC76-E8AA-AA49-ABBA-30FB422DF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9311" y="2609522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start_timer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F5C6AB1D-23FF-4443-9810-5311395B1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1536" y="2372984"/>
                <a:ext cx="11144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timeout</a:t>
                </a:r>
                <a:endPara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Line 34">
                <a:extLst>
                  <a:ext uri="{FF2B5EF4-FFF2-40B4-BE49-F238E27FC236}">
                    <a16:creationId xmlns:a16="http://schemas.microsoft.com/office/drawing/2014/main" id="{3BCAAD42-472A-8148-88E4-7D3F77DC8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0436" y="2626984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8514FA-BA8E-D943-AFC9-DD226418CDFF}"/>
              </a:ext>
            </a:extLst>
          </p:cNvPr>
          <p:cNvGrpSpPr/>
          <p:nvPr/>
        </p:nvGrpSpPr>
        <p:grpSpPr>
          <a:xfrm>
            <a:off x="8164848" y="4466897"/>
            <a:ext cx="1760538" cy="890587"/>
            <a:chOff x="8164848" y="4466897"/>
            <a:chExt cx="1760538" cy="890587"/>
          </a:xfrm>
        </p:grpSpPr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21CF03A5-6247-4A4D-98BD-C95EEB4D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848" y="44668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484B8E27-7DE4-CB47-A590-09E8450BC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3361" y="4946322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76FB8285-1E6A-C149-ACDD-D65AED4A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6636" y="4697084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Line 52">
              <a:extLst>
                <a:ext uri="{FF2B5EF4-FFF2-40B4-BE49-F238E27FC236}">
                  <a16:creationId xmlns:a16="http://schemas.microsoft.com/office/drawing/2014/main" id="{FDB9192F-D2B4-314B-A907-3B13FA86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948" y="4982834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C829E3-6E50-184B-81B3-EC50B4767377}"/>
              </a:ext>
            </a:extLst>
          </p:cNvPr>
          <p:cNvGrpSpPr/>
          <p:nvPr/>
        </p:nvGrpSpPr>
        <p:grpSpPr>
          <a:xfrm>
            <a:off x="7807661" y="1290309"/>
            <a:ext cx="2117725" cy="1144588"/>
            <a:chOff x="7807661" y="1290309"/>
            <a:chExt cx="2117725" cy="1144588"/>
          </a:xfrm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8783A91-2889-6D49-9155-F35869E8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661" y="1768147"/>
              <a:ext cx="871537" cy="666750"/>
            </a:xfrm>
            <a:custGeom>
              <a:avLst/>
              <a:gdLst>
                <a:gd name="T0" fmla="*/ 0 w 549"/>
                <a:gd name="T1" fmla="*/ 2147483647 h 420"/>
                <a:gd name="T2" fmla="*/ 2147483647 w 549"/>
                <a:gd name="T3" fmla="*/ 2147483647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9" h="420">
                  <a:moveTo>
                    <a:pt x="0" y="306"/>
                  </a:moveTo>
                  <a:cubicBezTo>
                    <a:pt x="78" y="0"/>
                    <a:pt x="549" y="315"/>
                    <a:pt x="87" y="42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12">
              <a:extLst>
                <a:ext uri="{FF2B5EF4-FFF2-40B4-BE49-F238E27FC236}">
                  <a16:creationId xmlns:a16="http://schemas.microsoft.com/office/drawing/2014/main" id="{B01D87F9-D3B9-694E-886A-C09A4372D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411" y="1290309"/>
              <a:ext cx="17049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(rcvpkt,1)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C888F6AB-BF4C-964C-B636-FA26DBB58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961" y="1991984"/>
              <a:ext cx="13509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 Box 53">
              <a:extLst>
                <a:ext uri="{FF2B5EF4-FFF2-40B4-BE49-F238E27FC236}">
                  <a16:creationId xmlns:a16="http://schemas.microsoft.com/office/drawing/2014/main" id="{8CBF020D-F9F7-8547-9CDC-153180321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6523" y="194118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F73E473-D8D9-5A4C-A7EE-F4558FFF6B0D}"/>
              </a:ext>
            </a:extLst>
          </p:cNvPr>
          <p:cNvGrpSpPr/>
          <p:nvPr/>
        </p:nvGrpSpPr>
        <p:grpSpPr>
          <a:xfrm>
            <a:off x="2775286" y="1876097"/>
            <a:ext cx="1549400" cy="890587"/>
            <a:chOff x="2775286" y="1876097"/>
            <a:chExt cx="1549400" cy="890587"/>
          </a:xfrm>
        </p:grpSpPr>
        <p:sp>
          <p:nvSpPr>
            <p:cNvPr id="99" name="Text Box 41">
              <a:extLst>
                <a:ext uri="{FF2B5EF4-FFF2-40B4-BE49-F238E27FC236}">
                  <a16:creationId xmlns:a16="http://schemas.microsoft.com/office/drawing/2014/main" id="{7500D6B3-E554-BE43-BA3B-2B5D8EDA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286" y="1968172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Line 45">
              <a:extLst>
                <a:ext uri="{FF2B5EF4-FFF2-40B4-BE49-F238E27FC236}">
                  <a16:creationId xmlns:a16="http://schemas.microsoft.com/office/drawing/2014/main" id="{2B03FA9C-455E-7848-98B1-6FE6D8F59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598" y="2253922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7A343767-85F1-3648-8F20-92F8EB9C9CB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45248" y="18760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54">
              <a:extLst>
                <a:ext uri="{FF2B5EF4-FFF2-40B4-BE49-F238E27FC236}">
                  <a16:creationId xmlns:a16="http://schemas.microsoft.com/office/drawing/2014/main" id="{1534562D-4479-5A4D-84B6-08652054F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023" y="22174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0F4E74-4AD1-1841-A169-2F112B1736DB}"/>
              </a:ext>
            </a:extLst>
          </p:cNvPr>
          <p:cNvGrpSpPr/>
          <p:nvPr/>
        </p:nvGrpSpPr>
        <p:grpSpPr>
          <a:xfrm>
            <a:off x="2367298" y="4307189"/>
            <a:ext cx="1973263" cy="725996"/>
            <a:chOff x="2367298" y="4307189"/>
            <a:chExt cx="1973263" cy="7259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362BA78-E18A-7D4D-AF99-520876B19387}"/>
                </a:ext>
              </a:extLst>
            </p:cNvPr>
            <p:cNvSpPr/>
            <p:nvPr/>
          </p:nvSpPr>
          <p:spPr>
            <a:xfrm>
              <a:off x="2418382" y="4342649"/>
              <a:ext cx="76965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FED6727-6FB3-674C-AEA1-A6238E143030}"/>
                </a:ext>
              </a:extLst>
            </p:cNvPr>
            <p:cNvSpPr/>
            <p:nvPr/>
          </p:nvSpPr>
          <p:spPr>
            <a:xfrm>
              <a:off x="2418337" y="4809347"/>
              <a:ext cx="909161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10A63C01-2F70-9440-BFFE-695DC6555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061" y="4506584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E4751D98-46BF-E946-A08A-A6011C8F6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298" y="4554209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Text Box 38">
              <a:extLst>
                <a:ext uri="{FF2B5EF4-FFF2-40B4-BE49-F238E27FC236}">
                  <a16:creationId xmlns:a16="http://schemas.microsoft.com/office/drawing/2014/main" id="{2672D5C9-CBC9-104B-A755-475CF44C9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86" y="4307189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timeout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39">
              <a:extLst>
                <a:ext uri="{FF2B5EF4-FFF2-40B4-BE49-F238E27FC236}">
                  <a16:creationId xmlns:a16="http://schemas.microsoft.com/office/drawing/2014/main" id="{3544B3A0-4F92-734D-9797-12F4E1F2C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773" y="45827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5F505-AA20-9E41-BC6C-D76DEB8319CC}"/>
              </a:ext>
            </a:extLst>
          </p:cNvPr>
          <p:cNvGrpSpPr/>
          <p:nvPr/>
        </p:nvGrpSpPr>
        <p:grpSpPr>
          <a:xfrm>
            <a:off x="3029286" y="4795509"/>
            <a:ext cx="1631950" cy="1428750"/>
            <a:chOff x="3029286" y="4795509"/>
            <a:chExt cx="1631950" cy="1428750"/>
          </a:xfrm>
        </p:grpSpPr>
        <p:sp>
          <p:nvSpPr>
            <p:cNvPr id="83" name="Text Box 25">
              <a:extLst>
                <a:ext uri="{FF2B5EF4-FFF2-40B4-BE49-F238E27FC236}">
                  <a16:creationId xmlns:a16="http://schemas.microsoft.com/office/drawing/2014/main" id="{811DFA52-8CA5-7E4E-AC44-4428D977D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286" y="5155872"/>
              <a:ext cx="16224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(rcvpkt,0)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Line 26">
              <a:extLst>
                <a:ext uri="{FF2B5EF4-FFF2-40B4-BE49-F238E27FC236}">
                  <a16:creationId xmlns:a16="http://schemas.microsoft.com/office/drawing/2014/main" id="{1EF37371-5507-6442-83AF-60C8BD73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473" y="5881359"/>
              <a:ext cx="12541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575C5970-3813-5745-B4AE-91D5DAA0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086" y="4795509"/>
              <a:ext cx="692150" cy="631825"/>
            </a:xfrm>
            <a:custGeom>
              <a:avLst/>
              <a:gdLst>
                <a:gd name="T0" fmla="*/ 2147483647 w 436"/>
                <a:gd name="T1" fmla="*/ 2147483647 h 398"/>
                <a:gd name="T2" fmla="*/ 2147483647 w 436"/>
                <a:gd name="T3" fmla="*/ 0 h 39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6" h="398">
                  <a:moveTo>
                    <a:pt x="436" y="101"/>
                  </a:moveTo>
                  <a:cubicBezTo>
                    <a:pt x="367" y="398"/>
                    <a:pt x="0" y="31"/>
                    <a:pt x="30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55">
              <a:extLst>
                <a:ext uri="{FF2B5EF4-FFF2-40B4-BE49-F238E27FC236}">
                  <a16:creationId xmlns:a16="http://schemas.microsoft.com/office/drawing/2014/main" id="{25E61481-833B-6040-B00D-1012EEB0C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248" y="58877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9AA3E79A-2611-F844-92F5-7AB7F51F61A6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6E5B91E-BBFD-F34D-BA3F-9A04F2B92A2B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4FE554-65E6-F444-AA3B-AD082AB372FD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A129D4A-C779-424D-B5D4-282E5C7184B2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Slide Number Placeholder 2">
            <a:extLst>
              <a:ext uri="{FF2B5EF4-FFF2-40B4-BE49-F238E27FC236}">
                <a16:creationId xmlns:a16="http://schemas.microsoft.com/office/drawing/2014/main" id="{7A5F6544-E291-2540-84CA-0893797A7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4235D7CC-76F0-404E-861B-E1B3C4CC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148" y="15124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8" name="Text Box 6">
            <a:extLst>
              <a:ext uri="{FF2B5EF4-FFF2-40B4-BE49-F238E27FC236}">
                <a16:creationId xmlns:a16="http://schemas.microsoft.com/office/drawing/2014/main" id="{953F5FAC-08AE-194D-B2CE-9B6B600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136" y="1507725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99" name="Text Box 8">
            <a:extLst>
              <a:ext uri="{FF2B5EF4-FFF2-40B4-BE49-F238E27FC236}">
                <a16:creationId xmlns:a16="http://schemas.microsoft.com/office/drawing/2014/main" id="{2DF62C54-7EE2-504E-9ED2-FD3BAEEB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1317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00" name="Text Box 10">
            <a:extLst>
              <a:ext uri="{FF2B5EF4-FFF2-40B4-BE49-F238E27FC236}">
                <a16:creationId xmlns:a16="http://schemas.microsoft.com/office/drawing/2014/main" id="{F5B1E309-F4E4-3E42-B8AD-EA1C2D48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661" y="39874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01" name="Text Box 11">
            <a:extLst>
              <a:ext uri="{FF2B5EF4-FFF2-40B4-BE49-F238E27FC236}">
                <a16:creationId xmlns:a16="http://schemas.microsoft.com/office/drawing/2014/main" id="{74D64A46-9479-E449-9C31-02C5EA83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86" y="24459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2" name="Text Box 12">
            <a:extLst>
              <a:ext uri="{FF2B5EF4-FFF2-40B4-BE49-F238E27FC236}">
                <a16:creationId xmlns:a16="http://schemas.microsoft.com/office/drawing/2014/main" id="{FBDCC4E2-EF23-6A40-BE13-E84BE9B5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3571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03" name="Text Box 13">
            <a:extLst>
              <a:ext uri="{FF2B5EF4-FFF2-40B4-BE49-F238E27FC236}">
                <a16:creationId xmlns:a16="http://schemas.microsoft.com/office/drawing/2014/main" id="{CF703E46-2D8D-D04C-903D-4C602583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41826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4" name="Text Box 14">
            <a:extLst>
              <a:ext uri="{FF2B5EF4-FFF2-40B4-BE49-F238E27FC236}">
                <a16:creationId xmlns:a16="http://schemas.microsoft.com/office/drawing/2014/main" id="{07E7A3F6-47D9-9847-BA58-BF9687C8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11" y="26951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05" name="Text Box 15">
            <a:extLst>
              <a:ext uri="{FF2B5EF4-FFF2-40B4-BE49-F238E27FC236}">
                <a16:creationId xmlns:a16="http://schemas.microsoft.com/office/drawing/2014/main" id="{7C6243EA-A0F0-0449-95A0-3D473292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378896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6" name="Text Box 17">
            <a:extLst>
              <a:ext uri="{FF2B5EF4-FFF2-40B4-BE49-F238E27FC236}">
                <a16:creationId xmlns:a16="http://schemas.microsoft.com/office/drawing/2014/main" id="{C58AD36B-83D7-F945-860A-84F900A5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29142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07" name="Text Box 18">
            <a:extLst>
              <a:ext uri="{FF2B5EF4-FFF2-40B4-BE49-F238E27FC236}">
                <a16:creationId xmlns:a16="http://schemas.microsoft.com/office/drawing/2014/main" id="{095222A4-B6FD-9943-8053-5736B6B3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8" y="3549250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08" name="Text Box 7">
            <a:extLst>
              <a:ext uri="{FF2B5EF4-FFF2-40B4-BE49-F238E27FC236}">
                <a16:creationId xmlns:a16="http://schemas.microsoft.com/office/drawing/2014/main" id="{6AF201BE-3F74-FC4D-95DC-C10707E5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023" y="19522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9" name="Text Box 9">
            <a:extLst>
              <a:ext uri="{FF2B5EF4-FFF2-40B4-BE49-F238E27FC236}">
                <a16:creationId xmlns:a16="http://schemas.microsoft.com/office/drawing/2014/main" id="{853C3A29-6F14-6A4A-ADF9-EDBEBC72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48" y="22348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10" name="Group 37">
            <a:extLst>
              <a:ext uri="{FF2B5EF4-FFF2-40B4-BE49-F238E27FC236}">
                <a16:creationId xmlns:a16="http://schemas.microsoft.com/office/drawing/2014/main" id="{09358D04-CB4E-924F-B392-361B873A9C36}"/>
              </a:ext>
            </a:extLst>
          </p:cNvPr>
          <p:cNvGrpSpPr>
            <a:grpSpLocks/>
          </p:cNvGrpSpPr>
          <p:nvPr/>
        </p:nvGrpSpPr>
        <p:grpSpPr bwMode="auto">
          <a:xfrm>
            <a:off x="2341048" y="2022075"/>
            <a:ext cx="1471613" cy="512762"/>
            <a:chOff x="850" y="1159"/>
            <a:chExt cx="927" cy="323"/>
          </a:xfrm>
        </p:grpSpPr>
        <p:sp>
          <p:nvSpPr>
            <p:cNvPr id="211" name="Line 19">
              <a:extLst>
                <a:ext uri="{FF2B5EF4-FFF2-40B4-BE49-F238E27FC236}">
                  <a16:creationId xmlns:a16="http://schemas.microsoft.com/office/drawing/2014/main" id="{E1536B10-88F6-7D46-8019-79777721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28">
              <a:extLst>
                <a:ext uri="{FF2B5EF4-FFF2-40B4-BE49-F238E27FC236}">
                  <a16:creationId xmlns:a16="http://schemas.microsoft.com/office/drawing/2014/main" id="{A675AD5E-AFEE-4949-B39C-59B23A449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3" name="Group 43">
            <a:extLst>
              <a:ext uri="{FF2B5EF4-FFF2-40B4-BE49-F238E27FC236}">
                <a16:creationId xmlns:a16="http://schemas.microsoft.com/office/drawing/2014/main" id="{166F1C07-BDF7-5D4C-9BC8-70CDD30FC5D1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758800"/>
            <a:ext cx="1471613" cy="487362"/>
            <a:chOff x="846" y="2253"/>
            <a:chExt cx="927" cy="307"/>
          </a:xfrm>
        </p:grpSpPr>
        <p:sp>
          <p:nvSpPr>
            <p:cNvPr id="214" name="Line 24">
              <a:extLst>
                <a:ext uri="{FF2B5EF4-FFF2-40B4-BE49-F238E27FC236}">
                  <a16:creationId xmlns:a16="http://schemas.microsoft.com/office/drawing/2014/main" id="{65D4B99D-08A4-684C-BFAA-D46F7BDF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Text Box 29">
              <a:extLst>
                <a:ext uri="{FF2B5EF4-FFF2-40B4-BE49-F238E27FC236}">
                  <a16:creationId xmlns:a16="http://schemas.microsoft.com/office/drawing/2014/main" id="{E39C763F-76C0-A342-980A-D2DA1340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6" name="Group 39">
            <a:extLst>
              <a:ext uri="{FF2B5EF4-FFF2-40B4-BE49-F238E27FC236}">
                <a16:creationId xmlns:a16="http://schemas.microsoft.com/office/drawing/2014/main" id="{E7B3DCA6-7A30-6E4A-B749-D291EA9179F9}"/>
              </a:ext>
            </a:extLst>
          </p:cNvPr>
          <p:cNvGrpSpPr>
            <a:grpSpLocks/>
          </p:cNvGrpSpPr>
          <p:nvPr/>
        </p:nvGrpSpPr>
        <p:grpSpPr bwMode="auto">
          <a:xfrm>
            <a:off x="2348986" y="2896787"/>
            <a:ext cx="1471612" cy="504825"/>
            <a:chOff x="855" y="1710"/>
            <a:chExt cx="927" cy="318"/>
          </a:xfrm>
        </p:grpSpPr>
        <p:sp>
          <p:nvSpPr>
            <p:cNvPr id="217" name="Line 23">
              <a:extLst>
                <a:ext uri="{FF2B5EF4-FFF2-40B4-BE49-F238E27FC236}">
                  <a16:creationId xmlns:a16="http://schemas.microsoft.com/office/drawing/2014/main" id="{F48A2643-A8C6-1A4D-95B1-E19CDFD6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30">
              <a:extLst>
                <a:ext uri="{FF2B5EF4-FFF2-40B4-BE49-F238E27FC236}">
                  <a16:creationId xmlns:a16="http://schemas.microsoft.com/office/drawing/2014/main" id="{7B926EE6-52D5-3840-851B-CF35806F0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19" name="Group 40">
            <a:extLst>
              <a:ext uri="{FF2B5EF4-FFF2-40B4-BE49-F238E27FC236}">
                <a16:creationId xmlns:a16="http://schemas.microsoft.com/office/drawing/2014/main" id="{A3009243-363B-554D-BAFE-7119F17A8E3E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361925"/>
            <a:ext cx="1471613" cy="471487"/>
            <a:chOff x="846" y="2003"/>
            <a:chExt cx="927" cy="297"/>
          </a:xfrm>
        </p:grpSpPr>
        <p:sp>
          <p:nvSpPr>
            <p:cNvPr id="220" name="Line 26">
              <a:extLst>
                <a:ext uri="{FF2B5EF4-FFF2-40B4-BE49-F238E27FC236}">
                  <a16:creationId xmlns:a16="http://schemas.microsoft.com/office/drawing/2014/main" id="{D3AA85D2-AF11-984A-9EAB-8E45BC86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Text Box 31">
              <a:extLst>
                <a:ext uri="{FF2B5EF4-FFF2-40B4-BE49-F238E27FC236}">
                  <a16:creationId xmlns:a16="http://schemas.microsoft.com/office/drawing/2014/main" id="{7037D874-E673-BB42-9499-C5B48BC33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22" name="Group 38">
            <a:extLst>
              <a:ext uri="{FF2B5EF4-FFF2-40B4-BE49-F238E27FC236}">
                <a16:creationId xmlns:a16="http://schemas.microsoft.com/office/drawing/2014/main" id="{132C8471-3B30-C44D-B74D-246FC786F37F}"/>
              </a:ext>
            </a:extLst>
          </p:cNvPr>
          <p:cNvGrpSpPr>
            <a:grpSpLocks/>
          </p:cNvGrpSpPr>
          <p:nvPr/>
        </p:nvGrpSpPr>
        <p:grpSpPr bwMode="auto">
          <a:xfrm>
            <a:off x="2326761" y="2522137"/>
            <a:ext cx="1471612" cy="455613"/>
            <a:chOff x="841" y="1474"/>
            <a:chExt cx="927" cy="287"/>
          </a:xfrm>
        </p:grpSpPr>
        <p:sp>
          <p:nvSpPr>
            <p:cNvPr id="223" name="Line 25">
              <a:extLst>
                <a:ext uri="{FF2B5EF4-FFF2-40B4-BE49-F238E27FC236}">
                  <a16:creationId xmlns:a16="http://schemas.microsoft.com/office/drawing/2014/main" id="{6959994A-0B95-094C-9702-6ACA4337E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Text Box 32">
              <a:extLst>
                <a:ext uri="{FF2B5EF4-FFF2-40B4-BE49-F238E27FC236}">
                  <a16:creationId xmlns:a16="http://schemas.microsoft.com/office/drawing/2014/main" id="{DCF9302E-EEF0-B04C-A3CA-B6C1A008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6DBBBBE3-388C-C24B-A7D7-89C703BC089D}"/>
              </a:ext>
            </a:extLst>
          </p:cNvPr>
          <p:cNvGrpSpPr>
            <a:grpSpLocks/>
          </p:cNvGrpSpPr>
          <p:nvPr/>
        </p:nvGrpSpPr>
        <p:grpSpPr bwMode="auto">
          <a:xfrm>
            <a:off x="2320411" y="4214412"/>
            <a:ext cx="1471612" cy="461963"/>
            <a:chOff x="837" y="2540"/>
            <a:chExt cx="927" cy="291"/>
          </a:xfrm>
        </p:grpSpPr>
        <p:sp>
          <p:nvSpPr>
            <p:cNvPr id="226" name="Line 27">
              <a:extLst>
                <a:ext uri="{FF2B5EF4-FFF2-40B4-BE49-F238E27FC236}">
                  <a16:creationId xmlns:a16="http://schemas.microsoft.com/office/drawing/2014/main" id="{7E664FD8-996B-124A-B106-386F80EF5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7" name="Text Box 33">
              <a:extLst>
                <a:ext uri="{FF2B5EF4-FFF2-40B4-BE49-F238E27FC236}">
                  <a16:creationId xmlns:a16="http://schemas.microsoft.com/office/drawing/2014/main" id="{E9D2F746-6389-2444-A5E1-6FB42FF57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28" name="Text Box 45">
            <a:extLst>
              <a:ext uri="{FF2B5EF4-FFF2-40B4-BE49-F238E27FC236}">
                <a16:creationId xmlns:a16="http://schemas.microsoft.com/office/drawing/2014/main" id="{0A93A727-0C76-DB44-9B3D-D9D92A7D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86" y="5293912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loss</a:t>
            </a:r>
          </a:p>
        </p:txBody>
      </p:sp>
      <p:sp>
        <p:nvSpPr>
          <p:cNvPr id="229" name="Text Box 46">
            <a:extLst>
              <a:ext uri="{FF2B5EF4-FFF2-40B4-BE49-F238E27FC236}">
                <a16:creationId xmlns:a16="http://schemas.microsoft.com/office/drawing/2014/main" id="{B77F9079-0CCA-744D-9DFE-229523FF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959" y="14616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0" name="Text Box 47">
            <a:extLst>
              <a:ext uri="{FF2B5EF4-FFF2-40B4-BE49-F238E27FC236}">
                <a16:creationId xmlns:a16="http://schemas.microsoft.com/office/drawing/2014/main" id="{B39810E0-29DE-BE4C-BF65-C4554F0C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946" y="1456925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31" name="Text Box 48">
            <a:extLst>
              <a:ext uri="{FF2B5EF4-FFF2-40B4-BE49-F238E27FC236}">
                <a16:creationId xmlns:a16="http://schemas.microsoft.com/office/drawing/2014/main" id="{C93070BC-AD37-CE48-8113-A4251366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34" y="4373162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32" name="Text Box 49">
            <a:extLst>
              <a:ext uri="{FF2B5EF4-FFF2-40B4-BE49-F238E27FC236}">
                <a16:creationId xmlns:a16="http://schemas.microsoft.com/office/drawing/2014/main" id="{BAC5BE6B-684D-294E-91C5-DD7058B1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471" y="52145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33" name="Text Box 50">
            <a:extLst>
              <a:ext uri="{FF2B5EF4-FFF2-40B4-BE49-F238E27FC236}">
                <a16:creationId xmlns:a16="http://schemas.microsoft.com/office/drawing/2014/main" id="{38A95A95-ECA6-1F4F-BB93-8A237B9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296" y="23951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4" name="Text Box 51">
            <a:extLst>
              <a:ext uri="{FF2B5EF4-FFF2-40B4-BE49-F238E27FC236}">
                <a16:creationId xmlns:a16="http://schemas.microsoft.com/office/drawing/2014/main" id="{E34E5A4F-7761-E54D-9493-85E43D4F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45843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35" name="Text Box 52">
            <a:extLst>
              <a:ext uri="{FF2B5EF4-FFF2-40B4-BE49-F238E27FC236}">
                <a16:creationId xmlns:a16="http://schemas.microsoft.com/office/drawing/2014/main" id="{D16E11FB-EE35-2140-B6B1-8BA74CDF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54098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6" name="Text Box 53">
            <a:extLst>
              <a:ext uri="{FF2B5EF4-FFF2-40B4-BE49-F238E27FC236}">
                <a16:creationId xmlns:a16="http://schemas.microsoft.com/office/drawing/2014/main" id="{7C3E4221-F85D-7A47-8A21-C9CAD5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521" y="26443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37" name="Text Box 54">
            <a:extLst>
              <a:ext uri="{FF2B5EF4-FFF2-40B4-BE49-F238E27FC236}">
                <a16:creationId xmlns:a16="http://schemas.microsoft.com/office/drawing/2014/main" id="{5EBBB81F-0421-D749-BA75-69B42968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501610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38" name="Text Box 55">
            <a:extLst>
              <a:ext uri="{FF2B5EF4-FFF2-40B4-BE49-F238E27FC236}">
                <a16:creationId xmlns:a16="http://schemas.microsoft.com/office/drawing/2014/main" id="{D284D67E-01F5-D942-9024-5147EB6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28634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39" name="Text Box 56">
            <a:extLst>
              <a:ext uri="{FF2B5EF4-FFF2-40B4-BE49-F238E27FC236}">
                <a16:creationId xmlns:a16="http://schemas.microsoft.com/office/drawing/2014/main" id="{A96E3C21-E923-6641-9449-C311D500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409" y="4776387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40" name="Text Box 57">
            <a:extLst>
              <a:ext uri="{FF2B5EF4-FFF2-40B4-BE49-F238E27FC236}">
                <a16:creationId xmlns:a16="http://schemas.microsoft.com/office/drawing/2014/main" id="{B3857487-8C16-8749-B6F0-A61DA784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834" y="19014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41" name="Text Box 58">
            <a:extLst>
              <a:ext uri="{FF2B5EF4-FFF2-40B4-BE49-F238E27FC236}">
                <a16:creationId xmlns:a16="http://schemas.microsoft.com/office/drawing/2014/main" id="{09BE22F1-E2C7-F840-9EDB-010AB997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359" y="21840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42" name="Group 59">
            <a:extLst>
              <a:ext uri="{FF2B5EF4-FFF2-40B4-BE49-F238E27FC236}">
                <a16:creationId xmlns:a16="http://schemas.microsoft.com/office/drawing/2014/main" id="{E96023CD-98EA-4D46-A675-AEE190E94DA3}"/>
              </a:ext>
            </a:extLst>
          </p:cNvPr>
          <p:cNvGrpSpPr>
            <a:grpSpLocks/>
          </p:cNvGrpSpPr>
          <p:nvPr/>
        </p:nvGrpSpPr>
        <p:grpSpPr bwMode="auto">
          <a:xfrm>
            <a:off x="8057859" y="1971275"/>
            <a:ext cx="1471612" cy="512762"/>
            <a:chOff x="850" y="1159"/>
            <a:chExt cx="927" cy="323"/>
          </a:xfrm>
        </p:grpSpPr>
        <p:sp>
          <p:nvSpPr>
            <p:cNvPr id="243" name="Line 60">
              <a:extLst>
                <a:ext uri="{FF2B5EF4-FFF2-40B4-BE49-F238E27FC236}">
                  <a16:creationId xmlns:a16="http://schemas.microsoft.com/office/drawing/2014/main" id="{3DC88CCC-5C5E-6A40-BBC7-416C5ED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Text Box 61">
              <a:extLst>
                <a:ext uri="{FF2B5EF4-FFF2-40B4-BE49-F238E27FC236}">
                  <a16:creationId xmlns:a16="http://schemas.microsoft.com/office/drawing/2014/main" id="{15663F65-17E3-8A4B-A7CB-12678A320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5" name="Group 62">
            <a:extLst>
              <a:ext uri="{FF2B5EF4-FFF2-40B4-BE49-F238E27FC236}">
                <a16:creationId xmlns:a16="http://schemas.microsoft.com/office/drawing/2014/main" id="{A3E86C2E-1598-F746-90BA-375EC32E7F63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985937"/>
            <a:ext cx="1471612" cy="487363"/>
            <a:chOff x="846" y="2253"/>
            <a:chExt cx="927" cy="307"/>
          </a:xfrm>
        </p:grpSpPr>
        <p:sp>
          <p:nvSpPr>
            <p:cNvPr id="246" name="Line 63">
              <a:extLst>
                <a:ext uri="{FF2B5EF4-FFF2-40B4-BE49-F238E27FC236}">
                  <a16:creationId xmlns:a16="http://schemas.microsoft.com/office/drawing/2014/main" id="{0290E24F-CA8A-7D41-AD89-945F9061C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64">
              <a:extLst>
                <a:ext uri="{FF2B5EF4-FFF2-40B4-BE49-F238E27FC236}">
                  <a16:creationId xmlns:a16="http://schemas.microsoft.com/office/drawing/2014/main" id="{95787234-AC16-C64F-BAAF-6116E3A1C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8" name="Group 68">
            <a:extLst>
              <a:ext uri="{FF2B5EF4-FFF2-40B4-BE49-F238E27FC236}">
                <a16:creationId xmlns:a16="http://schemas.microsoft.com/office/drawing/2014/main" id="{8F7C7CC8-14B9-8842-9B0D-6DB644B899AA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589062"/>
            <a:ext cx="1471612" cy="471488"/>
            <a:chOff x="846" y="2003"/>
            <a:chExt cx="927" cy="297"/>
          </a:xfrm>
        </p:grpSpPr>
        <p:sp>
          <p:nvSpPr>
            <p:cNvPr id="249" name="Line 69">
              <a:extLst>
                <a:ext uri="{FF2B5EF4-FFF2-40B4-BE49-F238E27FC236}">
                  <a16:creationId xmlns:a16="http://schemas.microsoft.com/office/drawing/2014/main" id="{DC51DCB8-7F03-FF43-8481-0BB950FB4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70">
              <a:extLst>
                <a:ext uri="{FF2B5EF4-FFF2-40B4-BE49-F238E27FC236}">
                  <a16:creationId xmlns:a16="http://schemas.microsoft.com/office/drawing/2014/main" id="{2CACB117-AF7D-BF48-9824-6A98B369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51" name="Group 71">
            <a:extLst>
              <a:ext uri="{FF2B5EF4-FFF2-40B4-BE49-F238E27FC236}">
                <a16:creationId xmlns:a16="http://schemas.microsoft.com/office/drawing/2014/main" id="{F9559054-8E07-D140-B2BF-83D78FFEDE1F}"/>
              </a:ext>
            </a:extLst>
          </p:cNvPr>
          <p:cNvGrpSpPr>
            <a:grpSpLocks/>
          </p:cNvGrpSpPr>
          <p:nvPr/>
        </p:nvGrpSpPr>
        <p:grpSpPr bwMode="auto">
          <a:xfrm>
            <a:off x="8043571" y="2471337"/>
            <a:ext cx="1471613" cy="455613"/>
            <a:chOff x="841" y="1474"/>
            <a:chExt cx="927" cy="287"/>
          </a:xfrm>
        </p:grpSpPr>
        <p:sp>
          <p:nvSpPr>
            <p:cNvPr id="252" name="Line 72">
              <a:extLst>
                <a:ext uri="{FF2B5EF4-FFF2-40B4-BE49-F238E27FC236}">
                  <a16:creationId xmlns:a16="http://schemas.microsoft.com/office/drawing/2014/main" id="{EC1868E2-1895-8348-966C-93D06CFC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Text Box 73">
              <a:extLst>
                <a:ext uri="{FF2B5EF4-FFF2-40B4-BE49-F238E27FC236}">
                  <a16:creationId xmlns:a16="http://schemas.microsoft.com/office/drawing/2014/main" id="{DF711AA0-D78D-444E-9703-4A59DF12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54" name="Group 74">
            <a:extLst>
              <a:ext uri="{FF2B5EF4-FFF2-40B4-BE49-F238E27FC236}">
                <a16:creationId xmlns:a16="http://schemas.microsoft.com/office/drawing/2014/main" id="{07374028-39C8-2B49-A708-435D85A50ED2}"/>
              </a:ext>
            </a:extLst>
          </p:cNvPr>
          <p:cNvGrpSpPr>
            <a:grpSpLocks/>
          </p:cNvGrpSpPr>
          <p:nvPr/>
        </p:nvGrpSpPr>
        <p:grpSpPr bwMode="auto">
          <a:xfrm>
            <a:off x="8037221" y="5436787"/>
            <a:ext cx="1471613" cy="466725"/>
            <a:chOff x="837" y="2537"/>
            <a:chExt cx="927" cy="294"/>
          </a:xfrm>
        </p:grpSpPr>
        <p:sp>
          <p:nvSpPr>
            <p:cNvPr id="255" name="Line 75">
              <a:extLst>
                <a:ext uri="{FF2B5EF4-FFF2-40B4-BE49-F238E27FC236}">
                  <a16:creationId xmlns:a16="http://schemas.microsoft.com/office/drawing/2014/main" id="{1B77C38B-89D8-4841-83E6-E0FE3FC2B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Text Box 76">
              <a:extLst>
                <a:ext uri="{FF2B5EF4-FFF2-40B4-BE49-F238E27FC236}">
                  <a16:creationId xmlns:a16="http://schemas.microsoft.com/office/drawing/2014/main" id="{5D036972-8C50-0C4C-9765-18BFA21A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57" name="Text Box 78">
            <a:extLst>
              <a:ext uri="{FF2B5EF4-FFF2-40B4-BE49-F238E27FC236}">
                <a16:creationId xmlns:a16="http://schemas.microsoft.com/office/drawing/2014/main" id="{369CE47E-1D71-7744-95BB-CAB6F57A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4" y="6207345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packet loss</a:t>
            </a:r>
          </a:p>
        </p:txBody>
      </p:sp>
      <p:grpSp>
        <p:nvGrpSpPr>
          <p:cNvPr id="258" name="Group 81">
            <a:extLst>
              <a:ext uri="{FF2B5EF4-FFF2-40B4-BE49-F238E27FC236}">
                <a16:creationId xmlns:a16="http://schemas.microsoft.com/office/drawing/2014/main" id="{58D1FC7F-D1DB-9742-BCDA-95EAEA7F7541}"/>
              </a:ext>
            </a:extLst>
          </p:cNvPr>
          <p:cNvGrpSpPr>
            <a:grpSpLocks/>
          </p:cNvGrpSpPr>
          <p:nvPr/>
        </p:nvGrpSpPr>
        <p:grpSpPr bwMode="auto">
          <a:xfrm>
            <a:off x="8065796" y="2845987"/>
            <a:ext cx="1157288" cy="738188"/>
            <a:chOff x="3726" y="1687"/>
            <a:chExt cx="729" cy="465"/>
          </a:xfrm>
        </p:grpSpPr>
        <p:sp>
          <p:nvSpPr>
            <p:cNvPr id="259" name="Line 66">
              <a:extLst>
                <a:ext uri="{FF2B5EF4-FFF2-40B4-BE49-F238E27FC236}">
                  <a16:creationId xmlns:a16="http://schemas.microsoft.com/office/drawing/2014/main" id="{8586B367-BD51-F743-AED9-6217A75B9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Text Box 67">
              <a:extLst>
                <a:ext uri="{FF2B5EF4-FFF2-40B4-BE49-F238E27FC236}">
                  <a16:creationId xmlns:a16="http://schemas.microsoft.com/office/drawing/2014/main" id="{45395DCC-EA5A-E34D-854F-760FBAD5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261" name="Text Box 79">
              <a:extLst>
                <a:ext uri="{FF2B5EF4-FFF2-40B4-BE49-F238E27FC236}">
                  <a16:creationId xmlns:a16="http://schemas.microsoft.com/office/drawing/2014/main" id="{28259E79-639E-E24B-A02E-4313B3CA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62" name="Text Box 80">
              <a:extLst>
                <a:ext uri="{FF2B5EF4-FFF2-40B4-BE49-F238E27FC236}">
                  <a16:creationId xmlns:a16="http://schemas.microsoft.com/office/drawing/2014/main" id="{8928A415-686E-1940-B399-6DD126A2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263" name="Group 86">
            <a:extLst>
              <a:ext uri="{FF2B5EF4-FFF2-40B4-BE49-F238E27FC236}">
                <a16:creationId xmlns:a16="http://schemas.microsoft.com/office/drawing/2014/main" id="{0751228C-C56A-4145-9744-AA4B5D7B422B}"/>
              </a:ext>
            </a:extLst>
          </p:cNvPr>
          <p:cNvGrpSpPr>
            <a:grpSpLocks/>
          </p:cNvGrpSpPr>
          <p:nvPr/>
        </p:nvGrpSpPr>
        <p:grpSpPr bwMode="auto">
          <a:xfrm>
            <a:off x="7946734" y="3149200"/>
            <a:ext cx="122237" cy="1033462"/>
            <a:chOff x="3651" y="1878"/>
            <a:chExt cx="78" cy="963"/>
          </a:xfrm>
        </p:grpSpPr>
        <p:sp>
          <p:nvSpPr>
            <p:cNvPr id="264" name="Line 82">
              <a:extLst>
                <a:ext uri="{FF2B5EF4-FFF2-40B4-BE49-F238E27FC236}">
                  <a16:creationId xmlns:a16="http://schemas.microsoft.com/office/drawing/2014/main" id="{3C08A3AA-5F97-BA41-9BF4-A9FAFC6B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Line 84">
              <a:extLst>
                <a:ext uri="{FF2B5EF4-FFF2-40B4-BE49-F238E27FC236}">
                  <a16:creationId xmlns:a16="http://schemas.microsoft.com/office/drawing/2014/main" id="{4B808BC0-C4AA-8A47-AD7A-9C138A93A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Line 85">
              <a:extLst>
                <a:ext uri="{FF2B5EF4-FFF2-40B4-BE49-F238E27FC236}">
                  <a16:creationId xmlns:a16="http://schemas.microsoft.com/office/drawing/2014/main" id="{2D5E6195-4AC0-E644-96BD-40B80CE7C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67" name="Group 88">
            <a:extLst>
              <a:ext uri="{FF2B5EF4-FFF2-40B4-BE49-F238E27FC236}">
                <a16:creationId xmlns:a16="http://schemas.microsoft.com/office/drawing/2014/main" id="{932E32A0-5C3E-3046-BAAA-21A55DF9DD28}"/>
              </a:ext>
            </a:extLst>
          </p:cNvPr>
          <p:cNvGrpSpPr>
            <a:grpSpLocks/>
          </p:cNvGrpSpPr>
          <p:nvPr/>
        </p:nvGrpSpPr>
        <p:grpSpPr bwMode="auto">
          <a:xfrm>
            <a:off x="8075321" y="4138212"/>
            <a:ext cx="1471613" cy="504825"/>
            <a:chOff x="855" y="1710"/>
            <a:chExt cx="927" cy="318"/>
          </a:xfrm>
        </p:grpSpPr>
        <p:sp>
          <p:nvSpPr>
            <p:cNvPr id="268" name="Line 89">
              <a:extLst>
                <a:ext uri="{FF2B5EF4-FFF2-40B4-BE49-F238E27FC236}">
                  <a16:creationId xmlns:a16="http://schemas.microsoft.com/office/drawing/2014/main" id="{B54BB22F-1388-EC44-AB1D-26D45131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Text Box 90">
              <a:extLst>
                <a:ext uri="{FF2B5EF4-FFF2-40B4-BE49-F238E27FC236}">
                  <a16:creationId xmlns:a16="http://schemas.microsoft.com/office/drawing/2014/main" id="{0D178261-4D19-EB46-A4F7-AB511FAB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70" name="Group 92">
            <a:extLst>
              <a:ext uri="{FF2B5EF4-FFF2-40B4-BE49-F238E27FC236}">
                <a16:creationId xmlns:a16="http://schemas.microsoft.com/office/drawing/2014/main" id="{2F31B7A3-D271-8245-A7D0-64CC20F4CE34}"/>
              </a:ext>
            </a:extLst>
          </p:cNvPr>
          <p:cNvGrpSpPr>
            <a:grpSpLocks/>
          </p:cNvGrpSpPr>
          <p:nvPr/>
        </p:nvGrpSpPr>
        <p:grpSpPr bwMode="auto">
          <a:xfrm>
            <a:off x="6643396" y="3761975"/>
            <a:ext cx="1377950" cy="731837"/>
            <a:chOff x="2802" y="2348"/>
            <a:chExt cx="868" cy="461"/>
          </a:xfrm>
        </p:grpSpPr>
        <p:pic>
          <p:nvPicPr>
            <p:cNvPr id="271" name="Picture 87" descr="alarm_clock_ringing">
              <a:extLst>
                <a:ext uri="{FF2B5EF4-FFF2-40B4-BE49-F238E27FC236}">
                  <a16:creationId xmlns:a16="http://schemas.microsoft.com/office/drawing/2014/main" id="{DE9E1E05-3488-EE4B-92F6-451228ABA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91">
              <a:extLst>
                <a:ext uri="{FF2B5EF4-FFF2-40B4-BE49-F238E27FC236}">
                  <a16:creationId xmlns:a16="http://schemas.microsoft.com/office/drawing/2014/main" id="{1CAC9FAC-E321-AF48-8EE2-DEA4784F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F263271F-70B3-0945-8ECC-7ADB5445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4" grpId="0"/>
      <p:bldP spid="205" grpId="0"/>
      <p:bldP spid="206" grpId="0"/>
      <p:bldP spid="207" grpId="0"/>
      <p:bldP spid="232" grpId="0"/>
      <p:bldP spid="233" grpId="0"/>
      <p:bldP spid="234" grpId="0"/>
      <p:bldP spid="236" grpId="0"/>
      <p:bldP spid="237" grpId="0"/>
      <p:bldP spid="238" grpId="0"/>
      <p:bldP spid="2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5" name="Text Box 6">
            <a:extLst>
              <a:ext uri="{FF2B5EF4-FFF2-40B4-BE49-F238E27FC236}">
                <a16:creationId xmlns:a16="http://schemas.microsoft.com/office/drawing/2014/main" id="{5A635095-B168-6547-905F-EEE95C49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116226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196" name="Text Box 9">
            <a:extLst>
              <a:ext uri="{FF2B5EF4-FFF2-40B4-BE49-F238E27FC236}">
                <a16:creationId xmlns:a16="http://schemas.microsoft.com/office/drawing/2014/main" id="{1E7311AC-A147-DB41-AA1F-73BD95A3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3416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73" name="Text Box 14">
            <a:extLst>
              <a:ext uri="{FF2B5EF4-FFF2-40B4-BE49-F238E27FC236}">
                <a16:creationId xmlns:a16="http://schemas.microsoft.com/office/drawing/2014/main" id="{409D0892-9C8F-2149-B834-184894F3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20" y="4532276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274" name="Group 23">
            <a:extLst>
              <a:ext uri="{FF2B5EF4-FFF2-40B4-BE49-F238E27FC236}">
                <a16:creationId xmlns:a16="http://schemas.microsoft.com/office/drawing/2014/main" id="{8D20C6C0-28A0-C246-9D35-B42FDBBFDD8A}"/>
              </a:ext>
            </a:extLst>
          </p:cNvPr>
          <p:cNvGrpSpPr>
            <a:grpSpLocks/>
          </p:cNvGrpSpPr>
          <p:nvPr/>
        </p:nvGrpSpPr>
        <p:grpSpPr bwMode="auto">
          <a:xfrm>
            <a:off x="2340033" y="2889213"/>
            <a:ext cx="1471612" cy="504825"/>
            <a:chOff x="855" y="1710"/>
            <a:chExt cx="927" cy="318"/>
          </a:xfrm>
        </p:grpSpPr>
        <p:sp>
          <p:nvSpPr>
            <p:cNvPr id="275" name="Line 24">
              <a:extLst>
                <a:ext uri="{FF2B5EF4-FFF2-40B4-BE49-F238E27FC236}">
                  <a16:creationId xmlns:a16="http://schemas.microsoft.com/office/drawing/2014/main" id="{AB2C7FF5-194E-424E-A678-F27614F6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Text Box 25">
              <a:extLst>
                <a:ext uri="{FF2B5EF4-FFF2-40B4-BE49-F238E27FC236}">
                  <a16:creationId xmlns:a16="http://schemas.microsoft.com/office/drawing/2014/main" id="{91B56F05-73A0-CA48-A68C-D3D878B4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277" name="Text Box 36">
            <a:extLst>
              <a:ext uri="{FF2B5EF4-FFF2-40B4-BE49-F238E27FC236}">
                <a16:creationId xmlns:a16="http://schemas.microsoft.com/office/drawing/2014/main" id="{A10D19C6-F703-1A41-91CC-A3820207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8" y="15080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78" name="Text Box 37">
            <a:extLst>
              <a:ext uri="{FF2B5EF4-FFF2-40B4-BE49-F238E27FC236}">
                <a16:creationId xmlns:a16="http://schemas.microsoft.com/office/drawing/2014/main" id="{4D23E56F-4BAF-244A-8268-3064BA9B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95" y="1503326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79" name="Text Box 38">
            <a:extLst>
              <a:ext uri="{FF2B5EF4-FFF2-40B4-BE49-F238E27FC236}">
                <a16:creationId xmlns:a16="http://schemas.microsoft.com/office/drawing/2014/main" id="{BCD18C35-AE28-B84F-8B95-BD8971D6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95" y="426398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80" name="Text Box 39">
            <a:extLst>
              <a:ext uri="{FF2B5EF4-FFF2-40B4-BE49-F238E27FC236}">
                <a16:creationId xmlns:a16="http://schemas.microsoft.com/office/drawing/2014/main" id="{E1A9B504-FFF2-AA46-A3DC-EBAD335B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120" y="52609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81" name="Text Box 40">
            <a:extLst>
              <a:ext uri="{FF2B5EF4-FFF2-40B4-BE49-F238E27FC236}">
                <a16:creationId xmlns:a16="http://schemas.microsoft.com/office/drawing/2014/main" id="{A05E70F9-FA7E-6B48-AC70-41697A63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945" y="2441538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2" name="Text Box 41">
            <a:extLst>
              <a:ext uri="{FF2B5EF4-FFF2-40B4-BE49-F238E27FC236}">
                <a16:creationId xmlns:a16="http://schemas.microsoft.com/office/drawing/2014/main" id="{E564A8A2-3558-EE42-9AC7-2523324B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95" y="46862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83" name="Text Box 42">
            <a:extLst>
              <a:ext uri="{FF2B5EF4-FFF2-40B4-BE49-F238E27FC236}">
                <a16:creationId xmlns:a16="http://schemas.microsoft.com/office/drawing/2014/main" id="{DEF916D1-809A-BA40-A5B1-34E2FDDE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70" y="545620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4" name="Text Box 43">
            <a:extLst>
              <a:ext uri="{FF2B5EF4-FFF2-40B4-BE49-F238E27FC236}">
                <a16:creationId xmlns:a16="http://schemas.microsoft.com/office/drawing/2014/main" id="{5231F227-2FF2-3443-8341-ED4D7B87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70" y="2690776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85" name="Text Box 44">
            <a:extLst>
              <a:ext uri="{FF2B5EF4-FFF2-40B4-BE49-F238E27FC236}">
                <a16:creationId xmlns:a16="http://schemas.microsoft.com/office/drawing/2014/main" id="{57F09442-8520-6346-9555-BA6B88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506250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6" name="Text Box 45">
            <a:extLst>
              <a:ext uri="{FF2B5EF4-FFF2-40B4-BE49-F238E27FC236}">
                <a16:creationId xmlns:a16="http://schemas.microsoft.com/office/drawing/2014/main" id="{6246AD45-20D9-A842-8A93-203B089C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290985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87" name="Text Box 46">
            <a:extLst>
              <a:ext uri="{FF2B5EF4-FFF2-40B4-BE49-F238E27FC236}">
                <a16:creationId xmlns:a16="http://schemas.microsoft.com/office/drawing/2014/main" id="{B3446ADC-6E33-9A4A-8580-704E895E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58" y="48227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88" name="Text Box 47">
            <a:extLst>
              <a:ext uri="{FF2B5EF4-FFF2-40B4-BE49-F238E27FC236}">
                <a16:creationId xmlns:a16="http://schemas.microsoft.com/office/drawing/2014/main" id="{1584F6F9-F103-DA4E-8931-3BF82548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83" y="1947826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9" name="Text Box 48">
            <a:extLst>
              <a:ext uri="{FF2B5EF4-FFF2-40B4-BE49-F238E27FC236}">
                <a16:creationId xmlns:a16="http://schemas.microsoft.com/office/drawing/2014/main" id="{383B815A-927A-6E4B-999F-39A6ADC8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08" y="22304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90" name="Group 49">
            <a:extLst>
              <a:ext uri="{FF2B5EF4-FFF2-40B4-BE49-F238E27FC236}">
                <a16:creationId xmlns:a16="http://schemas.microsoft.com/office/drawing/2014/main" id="{8562259A-164F-BC42-B6F5-14769677AAE8}"/>
              </a:ext>
            </a:extLst>
          </p:cNvPr>
          <p:cNvGrpSpPr>
            <a:grpSpLocks/>
          </p:cNvGrpSpPr>
          <p:nvPr/>
        </p:nvGrpSpPr>
        <p:grpSpPr bwMode="auto">
          <a:xfrm>
            <a:off x="2330508" y="2017676"/>
            <a:ext cx="1471612" cy="512762"/>
            <a:chOff x="850" y="1159"/>
            <a:chExt cx="927" cy="323"/>
          </a:xfrm>
        </p:grpSpPr>
        <p:sp>
          <p:nvSpPr>
            <p:cNvPr id="291" name="Line 50">
              <a:extLst>
                <a:ext uri="{FF2B5EF4-FFF2-40B4-BE49-F238E27FC236}">
                  <a16:creationId xmlns:a16="http://schemas.microsoft.com/office/drawing/2014/main" id="{DED07D6B-2A85-524C-803C-3B4D7CAF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51">
              <a:extLst>
                <a:ext uri="{FF2B5EF4-FFF2-40B4-BE49-F238E27FC236}">
                  <a16:creationId xmlns:a16="http://schemas.microsoft.com/office/drawing/2014/main" id="{CD69A5B9-BD2D-004E-9C70-23F87476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3" name="Group 52">
            <a:extLst>
              <a:ext uri="{FF2B5EF4-FFF2-40B4-BE49-F238E27FC236}">
                <a16:creationId xmlns:a16="http://schemas.microsoft.com/office/drawing/2014/main" id="{4B96DCED-77AA-4D43-95F9-63AB2DDBE966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5032338"/>
            <a:ext cx="1471612" cy="487363"/>
            <a:chOff x="846" y="2253"/>
            <a:chExt cx="927" cy="307"/>
          </a:xfrm>
        </p:grpSpPr>
        <p:sp>
          <p:nvSpPr>
            <p:cNvPr id="294" name="Line 53">
              <a:extLst>
                <a:ext uri="{FF2B5EF4-FFF2-40B4-BE49-F238E27FC236}">
                  <a16:creationId xmlns:a16="http://schemas.microsoft.com/office/drawing/2014/main" id="{AAD90053-D3F5-F24C-92AC-BBDD51806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5" name="Text Box 54">
              <a:extLst>
                <a:ext uri="{FF2B5EF4-FFF2-40B4-BE49-F238E27FC236}">
                  <a16:creationId xmlns:a16="http://schemas.microsoft.com/office/drawing/2014/main" id="{D8FC3F0C-42E9-D444-ACA6-A378F3C2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6" name="Group 55">
            <a:extLst>
              <a:ext uri="{FF2B5EF4-FFF2-40B4-BE49-F238E27FC236}">
                <a16:creationId xmlns:a16="http://schemas.microsoft.com/office/drawing/2014/main" id="{24203F03-FCBF-6540-BB8B-EC539536546D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4635463"/>
            <a:ext cx="1471612" cy="471488"/>
            <a:chOff x="846" y="2003"/>
            <a:chExt cx="927" cy="297"/>
          </a:xfrm>
        </p:grpSpPr>
        <p:sp>
          <p:nvSpPr>
            <p:cNvPr id="297" name="Line 56">
              <a:extLst>
                <a:ext uri="{FF2B5EF4-FFF2-40B4-BE49-F238E27FC236}">
                  <a16:creationId xmlns:a16="http://schemas.microsoft.com/office/drawing/2014/main" id="{503FC297-DE1B-4C41-A8CE-1137B0A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8" name="Text Box 57">
              <a:extLst>
                <a:ext uri="{FF2B5EF4-FFF2-40B4-BE49-F238E27FC236}">
                  <a16:creationId xmlns:a16="http://schemas.microsoft.com/office/drawing/2014/main" id="{8F988178-9347-4A46-8B60-8D8AF00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99" name="Group 58">
            <a:extLst>
              <a:ext uri="{FF2B5EF4-FFF2-40B4-BE49-F238E27FC236}">
                <a16:creationId xmlns:a16="http://schemas.microsoft.com/office/drawing/2014/main" id="{1CE09882-0DDF-F14F-827F-637288F4016A}"/>
              </a:ext>
            </a:extLst>
          </p:cNvPr>
          <p:cNvGrpSpPr>
            <a:grpSpLocks/>
          </p:cNvGrpSpPr>
          <p:nvPr/>
        </p:nvGrpSpPr>
        <p:grpSpPr bwMode="auto">
          <a:xfrm>
            <a:off x="2316220" y="2517738"/>
            <a:ext cx="1471613" cy="455613"/>
            <a:chOff x="841" y="1474"/>
            <a:chExt cx="927" cy="287"/>
          </a:xfrm>
        </p:grpSpPr>
        <p:sp>
          <p:nvSpPr>
            <p:cNvPr id="300" name="Line 59">
              <a:extLst>
                <a:ext uri="{FF2B5EF4-FFF2-40B4-BE49-F238E27FC236}">
                  <a16:creationId xmlns:a16="http://schemas.microsoft.com/office/drawing/2014/main" id="{B7E84F08-D45F-3E4B-BF03-DAEF18A24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60">
              <a:extLst>
                <a:ext uri="{FF2B5EF4-FFF2-40B4-BE49-F238E27FC236}">
                  <a16:creationId xmlns:a16="http://schemas.microsoft.com/office/drawing/2014/main" id="{CE717B46-7D6B-DF45-A6E9-79E5D502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302" name="Group 61">
            <a:extLst>
              <a:ext uri="{FF2B5EF4-FFF2-40B4-BE49-F238E27FC236}">
                <a16:creationId xmlns:a16="http://schemas.microsoft.com/office/drawing/2014/main" id="{3E6AD5AC-94ED-974B-873C-94815E36AD2F}"/>
              </a:ext>
            </a:extLst>
          </p:cNvPr>
          <p:cNvGrpSpPr>
            <a:grpSpLocks/>
          </p:cNvGrpSpPr>
          <p:nvPr/>
        </p:nvGrpSpPr>
        <p:grpSpPr bwMode="auto">
          <a:xfrm>
            <a:off x="2309870" y="5487951"/>
            <a:ext cx="1471613" cy="461962"/>
            <a:chOff x="837" y="2540"/>
            <a:chExt cx="927" cy="291"/>
          </a:xfrm>
        </p:grpSpPr>
        <p:sp>
          <p:nvSpPr>
            <p:cNvPr id="303" name="Line 62">
              <a:extLst>
                <a:ext uri="{FF2B5EF4-FFF2-40B4-BE49-F238E27FC236}">
                  <a16:creationId xmlns:a16="http://schemas.microsoft.com/office/drawing/2014/main" id="{38E324B9-A111-5A40-AC68-D6C9C91F6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63">
              <a:extLst>
                <a:ext uri="{FF2B5EF4-FFF2-40B4-BE49-F238E27FC236}">
                  <a16:creationId xmlns:a16="http://schemas.microsoft.com/office/drawing/2014/main" id="{7A059B4B-B11C-B640-906E-CE9430C8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05" name="Text Box 64">
            <a:extLst>
              <a:ext uri="{FF2B5EF4-FFF2-40B4-BE49-F238E27FC236}">
                <a16:creationId xmlns:a16="http://schemas.microsoft.com/office/drawing/2014/main" id="{B354EC4B-A0CC-554E-9AF4-6B26CE89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58" y="6200738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(c) ACK loss</a:t>
            </a:r>
          </a:p>
        </p:txBody>
      </p:sp>
      <p:grpSp>
        <p:nvGrpSpPr>
          <p:cNvPr id="306" name="Group 81">
            <a:extLst>
              <a:ext uri="{FF2B5EF4-FFF2-40B4-BE49-F238E27FC236}">
                <a16:creationId xmlns:a16="http://schemas.microsoft.com/office/drawing/2014/main" id="{F0BA1E0C-D158-AD48-808B-0CA4BE37C566}"/>
              </a:ext>
            </a:extLst>
          </p:cNvPr>
          <p:cNvGrpSpPr>
            <a:grpSpLocks/>
          </p:cNvGrpSpPr>
          <p:nvPr/>
        </p:nvGrpSpPr>
        <p:grpSpPr bwMode="auto">
          <a:xfrm>
            <a:off x="2595620" y="3289263"/>
            <a:ext cx="1212850" cy="719138"/>
            <a:chOff x="1324" y="1931"/>
            <a:chExt cx="764" cy="453"/>
          </a:xfrm>
        </p:grpSpPr>
        <p:sp>
          <p:nvSpPr>
            <p:cNvPr id="307" name="Line 27">
              <a:extLst>
                <a:ext uri="{FF2B5EF4-FFF2-40B4-BE49-F238E27FC236}">
                  <a16:creationId xmlns:a16="http://schemas.microsoft.com/office/drawing/2014/main" id="{22D759EC-1570-E14E-A705-1C29B01A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8" name="Text Box 28">
              <a:extLst>
                <a:ext uri="{FF2B5EF4-FFF2-40B4-BE49-F238E27FC236}">
                  <a16:creationId xmlns:a16="http://schemas.microsoft.com/office/drawing/2014/main" id="{EC8706FB-0F57-5F44-9CC9-6AD3D0C5C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  <p:sp>
          <p:nvSpPr>
            <p:cNvPr id="309" name="Text Box 68">
              <a:extLst>
                <a:ext uri="{FF2B5EF4-FFF2-40B4-BE49-F238E27FC236}">
                  <a16:creationId xmlns:a16="http://schemas.microsoft.com/office/drawing/2014/main" id="{FA39AC61-1540-1D40-8578-6A512366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10" name="Text Box 69">
              <a:extLst>
                <a:ext uri="{FF2B5EF4-FFF2-40B4-BE49-F238E27FC236}">
                  <a16:creationId xmlns:a16="http://schemas.microsoft.com/office/drawing/2014/main" id="{DD1F8E52-8BD2-B048-B07C-1EE5ECD6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311" name="Group 70">
            <a:extLst>
              <a:ext uri="{FF2B5EF4-FFF2-40B4-BE49-F238E27FC236}">
                <a16:creationId xmlns:a16="http://schemas.microsoft.com/office/drawing/2014/main" id="{0F4BECD0-A491-8F40-BFEC-E8C9A042D61A}"/>
              </a:ext>
            </a:extLst>
          </p:cNvPr>
          <p:cNvGrpSpPr>
            <a:grpSpLocks/>
          </p:cNvGrpSpPr>
          <p:nvPr/>
        </p:nvGrpSpPr>
        <p:grpSpPr bwMode="auto">
          <a:xfrm>
            <a:off x="2219383" y="3195601"/>
            <a:ext cx="122237" cy="1033462"/>
            <a:chOff x="3651" y="1878"/>
            <a:chExt cx="78" cy="963"/>
          </a:xfrm>
        </p:grpSpPr>
        <p:sp>
          <p:nvSpPr>
            <p:cNvPr id="312" name="Line 71">
              <a:extLst>
                <a:ext uri="{FF2B5EF4-FFF2-40B4-BE49-F238E27FC236}">
                  <a16:creationId xmlns:a16="http://schemas.microsoft.com/office/drawing/2014/main" id="{3800A286-BA79-AD44-9BC2-67E3AA25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Line 72">
              <a:extLst>
                <a:ext uri="{FF2B5EF4-FFF2-40B4-BE49-F238E27FC236}">
                  <a16:creationId xmlns:a16="http://schemas.microsoft.com/office/drawing/2014/main" id="{EECA67B2-EE21-9647-A7E2-99B65DF6B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73">
              <a:extLst>
                <a:ext uri="{FF2B5EF4-FFF2-40B4-BE49-F238E27FC236}">
                  <a16:creationId xmlns:a16="http://schemas.microsoft.com/office/drawing/2014/main" id="{C7DAF5BE-8E96-1645-A520-09432F543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74">
            <a:extLst>
              <a:ext uri="{FF2B5EF4-FFF2-40B4-BE49-F238E27FC236}">
                <a16:creationId xmlns:a16="http://schemas.microsoft.com/office/drawing/2014/main" id="{1BEFF8A5-9012-6D4A-9013-3C02315FB8E9}"/>
              </a:ext>
            </a:extLst>
          </p:cNvPr>
          <p:cNvGrpSpPr>
            <a:grpSpLocks/>
          </p:cNvGrpSpPr>
          <p:nvPr/>
        </p:nvGrpSpPr>
        <p:grpSpPr bwMode="auto">
          <a:xfrm>
            <a:off x="2347970" y="4184613"/>
            <a:ext cx="1471613" cy="504825"/>
            <a:chOff x="855" y="1710"/>
            <a:chExt cx="927" cy="318"/>
          </a:xfrm>
        </p:grpSpPr>
        <p:sp>
          <p:nvSpPr>
            <p:cNvPr id="316" name="Line 75">
              <a:extLst>
                <a:ext uri="{FF2B5EF4-FFF2-40B4-BE49-F238E27FC236}">
                  <a16:creationId xmlns:a16="http://schemas.microsoft.com/office/drawing/2014/main" id="{31B804E1-5043-E048-A6C7-2C9ABAF1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Text Box 76">
              <a:extLst>
                <a:ext uri="{FF2B5EF4-FFF2-40B4-BE49-F238E27FC236}">
                  <a16:creationId xmlns:a16="http://schemas.microsoft.com/office/drawing/2014/main" id="{F8255321-E596-D34A-BD87-A23F4355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18" name="Group 77">
            <a:extLst>
              <a:ext uri="{FF2B5EF4-FFF2-40B4-BE49-F238E27FC236}">
                <a16:creationId xmlns:a16="http://schemas.microsoft.com/office/drawing/2014/main" id="{D0861418-8DD8-9E45-9C41-C33C40AF1238}"/>
              </a:ext>
            </a:extLst>
          </p:cNvPr>
          <p:cNvGrpSpPr>
            <a:grpSpLocks/>
          </p:cNvGrpSpPr>
          <p:nvPr/>
        </p:nvGrpSpPr>
        <p:grpSpPr bwMode="auto">
          <a:xfrm>
            <a:off x="916045" y="3808376"/>
            <a:ext cx="1377950" cy="731837"/>
            <a:chOff x="2802" y="2348"/>
            <a:chExt cx="868" cy="461"/>
          </a:xfrm>
        </p:grpSpPr>
        <p:pic>
          <p:nvPicPr>
            <p:cNvPr id="319" name="Picture 78" descr="alarm_clock_ringing">
              <a:extLst>
                <a:ext uri="{FF2B5EF4-FFF2-40B4-BE49-F238E27FC236}">
                  <a16:creationId xmlns:a16="http://schemas.microsoft.com/office/drawing/2014/main" id="{CA0CA6DF-4FBE-6743-93FF-E0C9F335D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Text Box 79">
              <a:extLst>
                <a:ext uri="{FF2B5EF4-FFF2-40B4-BE49-F238E27FC236}">
                  <a16:creationId xmlns:a16="http://schemas.microsoft.com/office/drawing/2014/main" id="{82C9EDC8-20F1-B14C-A40E-35B14CA33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321" name="Text Box 82">
            <a:extLst>
              <a:ext uri="{FF2B5EF4-FFF2-40B4-BE49-F238E27FC236}">
                <a16:creationId xmlns:a16="http://schemas.microsoft.com/office/drawing/2014/main" id="{C3BC6622-0188-3B48-9C96-F9E517E26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6447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22" name="Text Box 83">
            <a:extLst>
              <a:ext uri="{FF2B5EF4-FFF2-40B4-BE49-F238E27FC236}">
                <a16:creationId xmlns:a16="http://schemas.microsoft.com/office/drawing/2014/main" id="{E5238B09-CD9D-F446-B43E-64ED2305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8701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323" name="Text Box 84">
            <a:extLst>
              <a:ext uri="{FF2B5EF4-FFF2-40B4-BE49-F238E27FC236}">
                <a16:creationId xmlns:a16="http://schemas.microsoft.com/office/drawing/2014/main" id="{E3231EF7-5B96-594B-87F0-6BCB45F9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63" y="4166394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324" name="Group 85">
            <a:extLst>
              <a:ext uri="{FF2B5EF4-FFF2-40B4-BE49-F238E27FC236}">
                <a16:creationId xmlns:a16="http://schemas.microsoft.com/office/drawing/2014/main" id="{66501723-D8A6-084B-9A24-1F0DB083080C}"/>
              </a:ext>
            </a:extLst>
          </p:cNvPr>
          <p:cNvGrpSpPr>
            <a:grpSpLocks/>
          </p:cNvGrpSpPr>
          <p:nvPr/>
        </p:nvGrpSpPr>
        <p:grpSpPr bwMode="auto">
          <a:xfrm>
            <a:off x="8023963" y="2517742"/>
            <a:ext cx="1471612" cy="404813"/>
            <a:chOff x="855" y="1773"/>
            <a:chExt cx="927" cy="255"/>
          </a:xfrm>
        </p:grpSpPr>
        <p:sp>
          <p:nvSpPr>
            <p:cNvPr id="325" name="Line 86">
              <a:extLst>
                <a:ext uri="{FF2B5EF4-FFF2-40B4-BE49-F238E27FC236}">
                  <a16:creationId xmlns:a16="http://schemas.microsoft.com/office/drawing/2014/main" id="{359487AF-0120-2342-A4AE-46F977FFF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Text Box 87">
              <a:extLst>
                <a:ext uri="{FF2B5EF4-FFF2-40B4-BE49-F238E27FC236}">
                  <a16:creationId xmlns:a16="http://schemas.microsoft.com/office/drawing/2014/main" id="{FFBC575A-0945-E543-9B9D-B6458E74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73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327" name="Text Box 88">
            <a:extLst>
              <a:ext uri="{FF2B5EF4-FFF2-40B4-BE49-F238E27FC236}">
                <a16:creationId xmlns:a16="http://schemas.microsoft.com/office/drawing/2014/main" id="{14273DE0-71B8-4647-B8BB-454BDE0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38" y="10366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328" name="Text Box 89">
            <a:extLst>
              <a:ext uri="{FF2B5EF4-FFF2-40B4-BE49-F238E27FC236}">
                <a16:creationId xmlns:a16="http://schemas.microsoft.com/office/drawing/2014/main" id="{AE034630-EC82-F846-80B5-78E6A28D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525" y="10318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329" name="Text Box 90">
            <a:extLst>
              <a:ext uri="{FF2B5EF4-FFF2-40B4-BE49-F238E27FC236}">
                <a16:creationId xmlns:a16="http://schemas.microsoft.com/office/drawing/2014/main" id="{EC7192DE-620F-2C47-A0BA-1234EA1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5" y="38865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pkt1</a:t>
            </a:r>
          </a:p>
        </p:txBody>
      </p:sp>
      <p:sp>
        <p:nvSpPr>
          <p:cNvPr id="330" name="Text Box 92">
            <a:extLst>
              <a:ext uri="{FF2B5EF4-FFF2-40B4-BE49-F238E27FC236}">
                <a16:creationId xmlns:a16="http://schemas.microsoft.com/office/drawing/2014/main" id="{98A83875-EF54-F448-ABB1-BD64BDA4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875" y="19700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331" name="Text Box 95">
            <a:extLst>
              <a:ext uri="{FF2B5EF4-FFF2-40B4-BE49-F238E27FC236}">
                <a16:creationId xmlns:a16="http://schemas.microsoft.com/office/drawing/2014/main" id="{37B1F438-FDEF-B347-8509-9B348C62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22192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332" name="Text Box 97">
            <a:extLst>
              <a:ext uri="{FF2B5EF4-FFF2-40B4-BE49-F238E27FC236}">
                <a16:creationId xmlns:a16="http://schemas.microsoft.com/office/drawing/2014/main" id="{81910B15-5127-7D44-BEAC-A0E4CE19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525" y="243836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333" name="Text Box 99">
            <a:extLst>
              <a:ext uri="{FF2B5EF4-FFF2-40B4-BE49-F238E27FC236}">
                <a16:creationId xmlns:a16="http://schemas.microsoft.com/office/drawing/2014/main" id="{D1B7D9CA-3570-4040-A714-50B92DB3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13" y="147633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334" name="Text Box 100">
            <a:extLst>
              <a:ext uri="{FF2B5EF4-FFF2-40B4-BE49-F238E27FC236}">
                <a16:creationId xmlns:a16="http://schemas.microsoft.com/office/drawing/2014/main" id="{3B58509A-B160-2248-9833-A4B82A2E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38" y="1758913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335" name="Group 101">
            <a:extLst>
              <a:ext uri="{FF2B5EF4-FFF2-40B4-BE49-F238E27FC236}">
                <a16:creationId xmlns:a16="http://schemas.microsoft.com/office/drawing/2014/main" id="{C65F9F6B-9C52-A645-BBA1-4B4911D27DAB}"/>
              </a:ext>
            </a:extLst>
          </p:cNvPr>
          <p:cNvGrpSpPr>
            <a:grpSpLocks/>
          </p:cNvGrpSpPr>
          <p:nvPr/>
        </p:nvGrpSpPr>
        <p:grpSpPr bwMode="auto">
          <a:xfrm>
            <a:off x="8014438" y="1658899"/>
            <a:ext cx="1471612" cy="400050"/>
            <a:chOff x="850" y="1230"/>
            <a:chExt cx="927" cy="252"/>
          </a:xfrm>
        </p:grpSpPr>
        <p:sp>
          <p:nvSpPr>
            <p:cNvPr id="336" name="Line 102">
              <a:extLst>
                <a:ext uri="{FF2B5EF4-FFF2-40B4-BE49-F238E27FC236}">
                  <a16:creationId xmlns:a16="http://schemas.microsoft.com/office/drawing/2014/main" id="{5A223C03-CC68-654E-9A77-795B0F83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03">
              <a:extLst>
                <a:ext uri="{FF2B5EF4-FFF2-40B4-BE49-F238E27FC236}">
                  <a16:creationId xmlns:a16="http://schemas.microsoft.com/office/drawing/2014/main" id="{591D93B9-CEB9-B448-93B7-CBCC3D56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230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338" name="Group 110">
            <a:extLst>
              <a:ext uri="{FF2B5EF4-FFF2-40B4-BE49-F238E27FC236}">
                <a16:creationId xmlns:a16="http://schemas.microsoft.com/office/drawing/2014/main" id="{5327191E-BAE7-194F-AD6B-E343DF47D015}"/>
              </a:ext>
            </a:extLst>
          </p:cNvPr>
          <p:cNvGrpSpPr>
            <a:grpSpLocks/>
          </p:cNvGrpSpPr>
          <p:nvPr/>
        </p:nvGrpSpPr>
        <p:grpSpPr bwMode="auto">
          <a:xfrm>
            <a:off x="8000150" y="2131982"/>
            <a:ext cx="1471613" cy="369888"/>
            <a:chOff x="841" y="1528"/>
            <a:chExt cx="927" cy="233"/>
          </a:xfrm>
        </p:grpSpPr>
        <p:sp>
          <p:nvSpPr>
            <p:cNvPr id="339" name="Line 111">
              <a:extLst>
                <a:ext uri="{FF2B5EF4-FFF2-40B4-BE49-F238E27FC236}">
                  <a16:creationId xmlns:a16="http://schemas.microsoft.com/office/drawing/2014/main" id="{AC100DD9-0DC5-4040-8A3A-1923DC14B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Text Box 112">
              <a:extLst>
                <a:ext uri="{FF2B5EF4-FFF2-40B4-BE49-F238E27FC236}">
                  <a16:creationId xmlns:a16="http://schemas.microsoft.com/office/drawing/2014/main" id="{BD326CF1-CC46-8A42-BB2F-F6ECEEBE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528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41" name="Text Box 116">
            <a:extLst>
              <a:ext uri="{FF2B5EF4-FFF2-40B4-BE49-F238E27FC236}">
                <a16:creationId xmlns:a16="http://schemas.microsoft.com/office/drawing/2014/main" id="{C179E490-5BA4-5340-B780-1B5B090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6200644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(d) premature timeout/ delayed ACK</a:t>
            </a:r>
          </a:p>
        </p:txBody>
      </p:sp>
      <p:grpSp>
        <p:nvGrpSpPr>
          <p:cNvPr id="342" name="Group 122">
            <a:extLst>
              <a:ext uri="{FF2B5EF4-FFF2-40B4-BE49-F238E27FC236}">
                <a16:creationId xmlns:a16="http://schemas.microsoft.com/office/drawing/2014/main" id="{688804A7-0649-2A4D-B422-8C5736350BF8}"/>
              </a:ext>
            </a:extLst>
          </p:cNvPr>
          <p:cNvGrpSpPr>
            <a:grpSpLocks/>
          </p:cNvGrpSpPr>
          <p:nvPr/>
        </p:nvGrpSpPr>
        <p:grpSpPr bwMode="auto">
          <a:xfrm>
            <a:off x="7903313" y="2724113"/>
            <a:ext cx="122237" cy="1033463"/>
            <a:chOff x="3651" y="1878"/>
            <a:chExt cx="78" cy="963"/>
          </a:xfrm>
        </p:grpSpPr>
        <p:sp>
          <p:nvSpPr>
            <p:cNvPr id="343" name="Line 123">
              <a:extLst>
                <a:ext uri="{FF2B5EF4-FFF2-40B4-BE49-F238E27FC236}">
                  <a16:creationId xmlns:a16="http://schemas.microsoft.com/office/drawing/2014/main" id="{BF323BE9-D061-6D4A-B1D7-D5E84F9B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Line 124">
              <a:extLst>
                <a:ext uri="{FF2B5EF4-FFF2-40B4-BE49-F238E27FC236}">
                  <a16:creationId xmlns:a16="http://schemas.microsoft.com/office/drawing/2014/main" id="{10D5C035-1EBE-4A4B-B8F1-CF66C5C41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Line 125">
              <a:extLst>
                <a:ext uri="{FF2B5EF4-FFF2-40B4-BE49-F238E27FC236}">
                  <a16:creationId xmlns:a16="http://schemas.microsoft.com/office/drawing/2014/main" id="{0EBA7DAD-11A2-F14D-A517-3B3F7222A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26">
            <a:extLst>
              <a:ext uri="{FF2B5EF4-FFF2-40B4-BE49-F238E27FC236}">
                <a16:creationId xmlns:a16="http://schemas.microsoft.com/office/drawing/2014/main" id="{B70BA022-65A5-4B43-BE01-DB5029C7BB0A}"/>
              </a:ext>
            </a:extLst>
          </p:cNvPr>
          <p:cNvGrpSpPr>
            <a:grpSpLocks/>
          </p:cNvGrpSpPr>
          <p:nvPr/>
        </p:nvGrpSpPr>
        <p:grpSpPr bwMode="auto">
          <a:xfrm>
            <a:off x="8031900" y="3854417"/>
            <a:ext cx="1471613" cy="363538"/>
            <a:chOff x="855" y="1799"/>
            <a:chExt cx="927" cy="229"/>
          </a:xfrm>
        </p:grpSpPr>
        <p:sp>
          <p:nvSpPr>
            <p:cNvPr id="347" name="Line 127">
              <a:extLst>
                <a:ext uri="{FF2B5EF4-FFF2-40B4-BE49-F238E27FC236}">
                  <a16:creationId xmlns:a16="http://schemas.microsoft.com/office/drawing/2014/main" id="{AD191456-37D1-A040-995D-0B74A7DC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Text Box 128">
              <a:extLst>
                <a:ext uri="{FF2B5EF4-FFF2-40B4-BE49-F238E27FC236}">
                  <a16:creationId xmlns:a16="http://schemas.microsoft.com/office/drawing/2014/main" id="{84500C9D-A61F-374E-AC7B-DB3E0262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49" name="Group 129">
            <a:extLst>
              <a:ext uri="{FF2B5EF4-FFF2-40B4-BE49-F238E27FC236}">
                <a16:creationId xmlns:a16="http://schemas.microsoft.com/office/drawing/2014/main" id="{06ADBC4E-4170-0642-9773-7507C6CC3A52}"/>
              </a:ext>
            </a:extLst>
          </p:cNvPr>
          <p:cNvGrpSpPr>
            <a:grpSpLocks/>
          </p:cNvGrpSpPr>
          <p:nvPr/>
        </p:nvGrpSpPr>
        <p:grpSpPr bwMode="auto">
          <a:xfrm>
            <a:off x="6599975" y="3336888"/>
            <a:ext cx="1377950" cy="731838"/>
            <a:chOff x="2802" y="2348"/>
            <a:chExt cx="868" cy="461"/>
          </a:xfrm>
        </p:grpSpPr>
        <p:pic>
          <p:nvPicPr>
            <p:cNvPr id="350" name="Picture 130" descr="alarm_clock_ringing">
              <a:extLst>
                <a:ext uri="{FF2B5EF4-FFF2-40B4-BE49-F238E27FC236}">
                  <a16:creationId xmlns:a16="http://schemas.microsoft.com/office/drawing/2014/main" id="{52E16AA2-A1DE-B149-8FC7-03FD3D9B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" name="Text Box 131">
              <a:extLst>
                <a:ext uri="{FF2B5EF4-FFF2-40B4-BE49-F238E27FC236}">
                  <a16:creationId xmlns:a16="http://schemas.microsoft.com/office/drawing/2014/main" id="{0A05FBC0-8C50-6F4D-9F72-5369556DE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grpSp>
        <p:nvGrpSpPr>
          <p:cNvPr id="352" name="Group 133">
            <a:extLst>
              <a:ext uri="{FF2B5EF4-FFF2-40B4-BE49-F238E27FC236}">
                <a16:creationId xmlns:a16="http://schemas.microsoft.com/office/drawing/2014/main" id="{4FAA3600-FCAA-8B42-84D1-FB85323188F4}"/>
              </a:ext>
            </a:extLst>
          </p:cNvPr>
          <p:cNvGrpSpPr>
            <a:grpSpLocks/>
          </p:cNvGrpSpPr>
          <p:nvPr/>
        </p:nvGrpSpPr>
        <p:grpSpPr bwMode="auto">
          <a:xfrm>
            <a:off x="8580889" y="2976526"/>
            <a:ext cx="911514" cy="752475"/>
            <a:chOff x="4186" y="1705"/>
            <a:chExt cx="598" cy="453"/>
          </a:xfrm>
        </p:grpSpPr>
        <p:sp>
          <p:nvSpPr>
            <p:cNvPr id="353" name="Line 118">
              <a:extLst>
                <a:ext uri="{FF2B5EF4-FFF2-40B4-BE49-F238E27FC236}">
                  <a16:creationId xmlns:a16="http://schemas.microsoft.com/office/drawing/2014/main" id="{AE11BC12-265B-1C4B-8FAB-0FA75A29E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Line 132">
              <a:extLst>
                <a:ext uri="{FF2B5EF4-FFF2-40B4-BE49-F238E27FC236}">
                  <a16:creationId xmlns:a16="http://schemas.microsoft.com/office/drawing/2014/main" id="{BFF7F0A8-A357-7748-BD1E-51A7A3E59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119">
              <a:extLst>
                <a:ext uri="{FF2B5EF4-FFF2-40B4-BE49-F238E27FC236}">
                  <a16:creationId xmlns:a16="http://schemas.microsoft.com/office/drawing/2014/main" id="{D0B7F72D-FD32-8D47-B9FD-0C7A1B80B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846"/>
              <a:ext cx="460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sp>
        <p:nvSpPr>
          <p:cNvPr id="356" name="Line 136">
            <a:extLst>
              <a:ext uri="{FF2B5EF4-FFF2-40B4-BE49-F238E27FC236}">
                <a16:creationId xmlns:a16="http://schemas.microsoft.com/office/drawing/2014/main" id="{61D6DAB1-4B37-C740-BD43-4568C5241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363" y="3521038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E4C24E-2B71-FB43-956D-60F8AEF3370B}"/>
              </a:ext>
            </a:extLst>
          </p:cNvPr>
          <p:cNvGrpSpPr/>
          <p:nvPr/>
        </p:nvGrpSpPr>
        <p:grpSpPr>
          <a:xfrm>
            <a:off x="8012670" y="4309460"/>
            <a:ext cx="2667702" cy="714018"/>
            <a:chOff x="8162097" y="4679496"/>
            <a:chExt cx="2667702" cy="714018"/>
          </a:xfrm>
        </p:grpSpPr>
        <p:grpSp>
          <p:nvGrpSpPr>
            <p:cNvPr id="362" name="Group 150">
              <a:extLst>
                <a:ext uri="{FF2B5EF4-FFF2-40B4-BE49-F238E27FC236}">
                  <a16:creationId xmlns:a16="http://schemas.microsoft.com/office/drawing/2014/main" id="{8A649C16-501A-A644-A5FA-AE7129DDC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097" y="4974413"/>
              <a:ext cx="1471613" cy="419101"/>
              <a:chOff x="2229" y="3467"/>
              <a:chExt cx="927" cy="264"/>
            </a:xfrm>
          </p:grpSpPr>
          <p:sp>
            <p:nvSpPr>
              <p:cNvPr id="382" name="Line 108">
                <a:extLst>
                  <a:ext uri="{FF2B5EF4-FFF2-40B4-BE49-F238E27FC236}">
                    <a16:creationId xmlns:a16="http://schemas.microsoft.com/office/drawing/2014/main" id="{DB733CF3-EAC6-CC4F-B21E-9FB8C5502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Text Box 109">
                <a:extLst>
                  <a:ext uri="{FF2B5EF4-FFF2-40B4-BE49-F238E27FC236}">
                    <a16:creationId xmlns:a16="http://schemas.microsoft.com/office/drawing/2014/main" id="{BB517B3D-28EB-8444-8C05-95403AFF5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519"/>
                <a:ext cx="386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ack1</a:t>
                </a:r>
              </a:p>
            </p:txBody>
          </p:sp>
        </p:grpSp>
        <p:sp>
          <p:nvSpPr>
            <p:cNvPr id="358" name="Text Box 93">
              <a:extLst>
                <a:ext uri="{FF2B5EF4-FFF2-40B4-BE49-F238E27FC236}">
                  <a16:creationId xmlns:a16="http://schemas.microsoft.com/office/drawing/2014/main" id="{0A5BAC0E-26A7-304A-9845-BD850E80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824" y="4679496"/>
              <a:ext cx="11969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21A72-3E29-1946-B909-D85D4A552D56}"/>
              </a:ext>
            </a:extLst>
          </p:cNvPr>
          <p:cNvGrpSpPr/>
          <p:nvPr/>
        </p:nvGrpSpPr>
        <p:grpSpPr>
          <a:xfrm>
            <a:off x="6804583" y="4153524"/>
            <a:ext cx="3833816" cy="1104906"/>
            <a:chOff x="6954010" y="4523560"/>
            <a:chExt cx="3833816" cy="1104906"/>
          </a:xfrm>
        </p:grpSpPr>
        <p:grpSp>
          <p:nvGrpSpPr>
            <p:cNvPr id="364" name="Group 137">
              <a:extLst>
                <a:ext uri="{FF2B5EF4-FFF2-40B4-BE49-F238E27FC236}">
                  <a16:creationId xmlns:a16="http://schemas.microsoft.com/office/drawing/2014/main" id="{3BF75B33-1A77-E24B-AABE-7E5C56D0D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010" y="4523560"/>
              <a:ext cx="1174750" cy="609601"/>
              <a:chOff x="2830" y="3285"/>
              <a:chExt cx="740" cy="384"/>
            </a:xfrm>
          </p:grpSpPr>
          <p:sp>
            <p:nvSpPr>
              <p:cNvPr id="378" name="Text Box 134">
                <a:extLst>
                  <a:ext uri="{FF2B5EF4-FFF2-40B4-BE49-F238E27FC236}">
                    <a16:creationId xmlns:a16="http://schemas.microsoft.com/office/drawing/2014/main" id="{057A15E3-B733-174D-BE7C-2996FC26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3438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pkt0</a:t>
                </a:r>
              </a:p>
            </p:txBody>
          </p:sp>
          <p:sp>
            <p:nvSpPr>
              <p:cNvPr id="379" name="Text Box 135">
                <a:extLst>
                  <a:ext uri="{FF2B5EF4-FFF2-40B4-BE49-F238E27FC236}">
                    <a16:creationId xmlns:a16="http://schemas.microsoft.com/office/drawing/2014/main" id="{D294B6DF-F9F6-C245-9C1E-7E3DCD5BF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ack1</a:t>
                </a:r>
              </a:p>
            </p:txBody>
          </p:sp>
        </p:grpSp>
        <p:grpSp>
          <p:nvGrpSpPr>
            <p:cNvPr id="365" name="Group 138">
              <a:extLst>
                <a:ext uri="{FF2B5EF4-FFF2-40B4-BE49-F238E27FC236}">
                  <a16:creationId xmlns:a16="http://schemas.microsoft.com/office/drawing/2014/main" id="{CAC9BF03-EEEF-2846-B090-FAE6750AF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3197" y="4747083"/>
              <a:ext cx="1547813" cy="446403"/>
              <a:chOff x="850" y="1229"/>
              <a:chExt cx="927" cy="253"/>
            </a:xfrm>
          </p:grpSpPr>
          <p:sp>
            <p:nvSpPr>
              <p:cNvPr id="376" name="Line 139">
                <a:extLst>
                  <a:ext uri="{FF2B5EF4-FFF2-40B4-BE49-F238E27FC236}">
                    <a16:creationId xmlns:a16="http://schemas.microsoft.com/office/drawing/2014/main" id="{908F9E2B-E1F1-0444-8DD2-B8396679E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140">
                <a:extLst>
                  <a:ext uri="{FF2B5EF4-FFF2-40B4-BE49-F238E27FC236}">
                    <a16:creationId xmlns:a16="http://schemas.microsoft.com/office/drawing/2014/main" id="{74AAB4FF-F9B2-8644-9770-40F6B7F6D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1229"/>
                <a:ext cx="34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6" name="Group 142">
              <a:extLst>
                <a:ext uri="{FF2B5EF4-FFF2-40B4-BE49-F238E27FC236}">
                  <a16:creationId xmlns:a16="http://schemas.microsoft.com/office/drawing/2014/main" id="{61F81DDD-D8CA-1E44-9759-5F540FE71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2913" y="5037915"/>
              <a:ext cx="1204913" cy="590551"/>
              <a:chOff x="4762" y="2985"/>
              <a:chExt cx="759" cy="372"/>
            </a:xfrm>
          </p:grpSpPr>
          <p:sp>
            <p:nvSpPr>
              <p:cNvPr id="374" name="Text Box 143">
                <a:extLst>
                  <a:ext uri="{FF2B5EF4-FFF2-40B4-BE49-F238E27FC236}">
                    <a16:creationId xmlns:a16="http://schemas.microsoft.com/office/drawing/2014/main" id="{6C499832-2FEA-2247-A1D4-C7CE568C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985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pkt0</a:t>
                </a:r>
              </a:p>
            </p:txBody>
          </p:sp>
          <p:sp>
            <p:nvSpPr>
              <p:cNvPr id="375" name="Text Box 144">
                <a:extLst>
                  <a:ext uri="{FF2B5EF4-FFF2-40B4-BE49-F238E27FC236}">
                    <a16:creationId xmlns:a16="http://schemas.microsoft.com/office/drawing/2014/main" id="{23A45435-E6D5-7641-819A-FA71E59CB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7" y="3126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ack0</a:t>
                </a:r>
              </a:p>
            </p:txBody>
          </p:sp>
        </p:grpSp>
      </p:grpSp>
      <p:grpSp>
        <p:nvGrpSpPr>
          <p:cNvPr id="367" name="Group 149">
            <a:extLst>
              <a:ext uri="{FF2B5EF4-FFF2-40B4-BE49-F238E27FC236}">
                <a16:creationId xmlns:a16="http://schemas.microsoft.com/office/drawing/2014/main" id="{69EE8DE9-3381-624C-9ABB-652457E2824C}"/>
              </a:ext>
            </a:extLst>
          </p:cNvPr>
          <p:cNvGrpSpPr>
            <a:grpSpLocks/>
          </p:cNvGrpSpPr>
          <p:nvPr/>
        </p:nvGrpSpPr>
        <p:grpSpPr bwMode="auto">
          <a:xfrm>
            <a:off x="8034892" y="4967903"/>
            <a:ext cx="1457325" cy="488950"/>
            <a:chOff x="3839" y="2850"/>
            <a:chExt cx="918" cy="308"/>
          </a:xfrm>
        </p:grpSpPr>
        <p:sp>
          <p:nvSpPr>
            <p:cNvPr id="372" name="Line 146">
              <a:extLst>
                <a:ext uri="{FF2B5EF4-FFF2-40B4-BE49-F238E27FC236}">
                  <a16:creationId xmlns:a16="http://schemas.microsoft.com/office/drawing/2014/main" id="{B42EE784-BAAA-7648-8C27-518F3E7E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2850"/>
              <a:ext cx="918" cy="3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Text Box 147">
              <a:extLst>
                <a:ext uri="{FF2B5EF4-FFF2-40B4-BE49-F238E27FC236}">
                  <a16:creationId xmlns:a16="http://schemas.microsoft.com/office/drawing/2014/main" id="{0E52013C-7BAA-344E-9018-CA884EE4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873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EF03F5C0-9E1B-6F4D-827D-841E2D21FDD8}"/>
              </a:ext>
            </a:extLst>
          </p:cNvPr>
          <p:cNvGrpSpPr>
            <a:grpSpLocks/>
          </p:cNvGrpSpPr>
          <p:nvPr/>
        </p:nvGrpSpPr>
        <p:grpSpPr bwMode="auto">
          <a:xfrm>
            <a:off x="8026461" y="5469606"/>
            <a:ext cx="1471612" cy="363538"/>
            <a:chOff x="855" y="1799"/>
            <a:chExt cx="927" cy="229"/>
          </a:xfrm>
        </p:grpSpPr>
        <p:sp>
          <p:nvSpPr>
            <p:cNvPr id="121" name="Line 86">
              <a:extLst>
                <a:ext uri="{FF2B5EF4-FFF2-40B4-BE49-F238E27FC236}">
                  <a16:creationId xmlns:a16="http://schemas.microsoft.com/office/drawing/2014/main" id="{CFBE0624-2276-5A40-AD6C-765B8E1D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87">
              <a:extLst>
                <a:ext uri="{FF2B5EF4-FFF2-40B4-BE49-F238E27FC236}">
                  <a16:creationId xmlns:a16="http://schemas.microsoft.com/office/drawing/2014/main" id="{6E5D70F9-C765-DD43-99D5-1E3FD4E8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39F4C-0ABF-C94E-A0DB-A97913E78570}"/>
              </a:ext>
            </a:extLst>
          </p:cNvPr>
          <p:cNvGrpSpPr/>
          <p:nvPr/>
        </p:nvGrpSpPr>
        <p:grpSpPr>
          <a:xfrm>
            <a:off x="6993934" y="4806637"/>
            <a:ext cx="1022350" cy="553607"/>
            <a:chOff x="6289259" y="5452590"/>
            <a:chExt cx="1022350" cy="553607"/>
          </a:xfrm>
        </p:grpSpPr>
        <p:sp>
          <p:nvSpPr>
            <p:cNvPr id="359" name="Text Box 96">
              <a:extLst>
                <a:ext uri="{FF2B5EF4-FFF2-40B4-BE49-F238E27FC236}">
                  <a16:creationId xmlns:a16="http://schemas.microsoft.com/office/drawing/2014/main" id="{0B9EBE4A-F7AC-D14C-AD4E-0FA449FA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123" y="5698420"/>
              <a:ext cx="81945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(ignore)</a:t>
              </a:r>
            </a:p>
          </p:txBody>
        </p:sp>
        <p:sp>
          <p:nvSpPr>
            <p:cNvPr id="123" name="Text Box 98">
              <a:extLst>
                <a:ext uri="{FF2B5EF4-FFF2-40B4-BE49-F238E27FC236}">
                  <a16:creationId xmlns:a16="http://schemas.microsoft.com/office/drawing/2014/main" id="{0DE35C6C-6D99-814C-B88E-A2943030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9259" y="5452590"/>
              <a:ext cx="1022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ack1</a:t>
              </a:r>
            </a:p>
          </p:txBody>
        </p:sp>
      </p:grpSp>
      <p:sp>
        <p:nvSpPr>
          <p:cNvPr id="113" name="Slide Number Placeholder 2">
            <a:extLst>
              <a:ext uri="{FF2B5EF4-FFF2-40B4-BE49-F238E27FC236}">
                <a16:creationId xmlns:a16="http://schemas.microsoft.com/office/drawing/2014/main" id="{7706DBAD-0F0D-AC43-90D8-C4A8FC723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73" grpId="0"/>
      <p:bldP spid="280" grpId="0"/>
      <p:bldP spid="281" grpId="0"/>
      <p:bldP spid="282" grpId="0"/>
      <p:bldP spid="284" grpId="0"/>
      <p:bldP spid="285" grpId="0"/>
      <p:bldP spid="286" grpId="0"/>
      <p:bldP spid="287" grpId="0"/>
      <p:bldP spid="322" grpId="0"/>
      <p:bldP spid="323" grpId="0"/>
      <p:bldP spid="330" grpId="0"/>
      <p:bldP spid="331" grpId="0"/>
      <p:bldP spid="3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Performance of rdt3.0 </a:t>
            </a:r>
            <a:r>
              <a:rPr lang="en-US" sz="3200" dirty="0"/>
              <a:t>(stop-and-wait)</a:t>
            </a:r>
            <a:endParaRPr lang="en-US" sz="4400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FDDA46F1-23DA-904A-99AA-BA36ED7A6857}"/>
              </a:ext>
            </a:extLst>
          </p:cNvPr>
          <p:cNvSpPr txBox="1">
            <a:spLocks noChangeArrowheads="1"/>
          </p:cNvSpPr>
          <p:nvPr/>
        </p:nvSpPr>
        <p:spPr>
          <a:xfrm>
            <a:off x="870314" y="2451713"/>
            <a:ext cx="10532792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1 Gbps link, 15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prop. delay, 8000 bit packet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04DE9E77-9329-F04E-A15C-5F38550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27" y="1472895"/>
            <a:ext cx="107525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 </a:t>
            </a:r>
            <a:r>
              <a:rPr kumimoji="0" lang="en-US" alt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utilization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fraction of time sender busy sending</a:t>
            </a:r>
          </a:p>
        </p:txBody>
      </p:sp>
      <p:grpSp>
        <p:nvGrpSpPr>
          <p:cNvPr id="125" name="Group 24">
            <a:extLst>
              <a:ext uri="{FF2B5EF4-FFF2-40B4-BE49-F238E27FC236}">
                <a16:creationId xmlns:a16="http://schemas.microsoft.com/office/drawing/2014/main" id="{276312A9-6509-DC4A-B34D-FF403C6ACCF6}"/>
              </a:ext>
            </a:extLst>
          </p:cNvPr>
          <p:cNvGrpSpPr>
            <a:grpSpLocks/>
          </p:cNvGrpSpPr>
          <p:nvPr/>
        </p:nvGrpSpPr>
        <p:grpSpPr bwMode="auto">
          <a:xfrm>
            <a:off x="1782678" y="3526869"/>
            <a:ext cx="5724525" cy="812800"/>
            <a:chOff x="137" y="1675"/>
            <a:chExt cx="3606" cy="512"/>
          </a:xfrm>
        </p:grpSpPr>
        <p:sp>
          <p:nvSpPr>
            <p:cNvPr id="126" name="Text Box 10">
              <a:extLst>
                <a:ext uri="{FF2B5EF4-FFF2-40B4-BE49-F238E27FC236}">
                  <a16:creationId xmlns:a16="http://schemas.microsoft.com/office/drawing/2014/main" id="{F8134D58-7EAB-C542-A474-3D41F6C9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=</a:t>
              </a:r>
            </a:p>
          </p:txBody>
        </p:sp>
        <p:grpSp>
          <p:nvGrpSpPr>
            <p:cNvPr id="127" name="Group 14">
              <a:extLst>
                <a:ext uri="{FF2B5EF4-FFF2-40B4-BE49-F238E27FC236}">
                  <a16:creationId xmlns:a16="http://schemas.microsoft.com/office/drawing/2014/main" id="{A1CD218D-EFB4-7747-AA6F-A8CADF318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136" name="Text Box 11">
                <a:extLst>
                  <a:ext uri="{FF2B5EF4-FFF2-40B4-BE49-F238E27FC236}">
                    <a16:creationId xmlns:a16="http://schemas.microsoft.com/office/drawing/2014/main" id="{212B965A-7A53-E448-A951-4473C08E3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37" name="Text Box 12">
                <a:extLst>
                  <a:ext uri="{FF2B5EF4-FFF2-40B4-BE49-F238E27FC236}">
                    <a16:creationId xmlns:a16="http://schemas.microsoft.com/office/drawing/2014/main" id="{C0714D4B-8571-E443-B70B-3B39AC0A6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</a:t>
                </a:r>
              </a:p>
            </p:txBody>
          </p:sp>
          <p:sp>
            <p:nvSpPr>
              <p:cNvPr id="138" name="Line 13">
                <a:extLst>
                  <a:ext uri="{FF2B5EF4-FFF2-40B4-BE49-F238E27FC236}">
                    <a16:creationId xmlns:a16="http://schemas.microsoft.com/office/drawing/2014/main" id="{487E8E54-B689-7340-8E19-EEBA8D6E7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28" name="Group 19">
              <a:extLst>
                <a:ext uri="{FF2B5EF4-FFF2-40B4-BE49-F238E27FC236}">
                  <a16:creationId xmlns:a16="http://schemas.microsoft.com/office/drawing/2014/main" id="{458C4EA2-733B-9843-BEDB-1D21ADD2E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32" name="Text Box 6">
                <a:extLst>
                  <a:ext uri="{FF2B5EF4-FFF2-40B4-BE49-F238E27FC236}">
                    <a16:creationId xmlns:a16="http://schemas.microsoft.com/office/drawing/2014/main" id="{9DB04C83-679A-3C40-AE3F-F5626A9A4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" name="Text Box 16">
                <a:extLst>
                  <a:ext uri="{FF2B5EF4-FFF2-40B4-BE49-F238E27FC236}">
                    <a16:creationId xmlns:a16="http://schemas.microsoft.com/office/drawing/2014/main" id="{9A4E21FE-242E-F24A-8DFD-378A92E72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134" name="Text Box 17">
                <a:extLst>
                  <a:ext uri="{FF2B5EF4-FFF2-40B4-BE49-F238E27FC236}">
                    <a16:creationId xmlns:a16="http://schemas.microsoft.com/office/drawing/2014/main" id="{261ED350-3F07-A542-906D-6B34A19F5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bits/sec</a:t>
                </a:r>
              </a:p>
            </p:txBody>
          </p:sp>
          <p:sp>
            <p:nvSpPr>
              <p:cNvPr id="135" name="Line 18">
                <a:extLst>
                  <a:ext uri="{FF2B5EF4-FFF2-40B4-BE49-F238E27FC236}">
                    <a16:creationId xmlns:a16="http://schemas.microsoft.com/office/drawing/2014/main" id="{EDB1D7D2-C87C-9F49-A2A1-833D85EAB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9" name="Text Box 20">
              <a:extLst>
                <a:ext uri="{FF2B5EF4-FFF2-40B4-BE49-F238E27FC236}">
                  <a16:creationId xmlns:a16="http://schemas.microsoft.com/office/drawing/2014/main" id="{93AC931A-E76C-A440-8E87-B489914F3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14ADD697-C49B-F141-9DE7-07AC5BD2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108AD146-F5D0-F14B-AF3A-D8ADCB55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0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 microsecs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B3DFFB42-6FBF-BC4B-ABC2-8ADE611947F8}"/>
              </a:ext>
            </a:extLst>
          </p:cNvPr>
          <p:cNvSpPr txBox="1">
            <a:spLocks noChangeArrowheads="1"/>
          </p:cNvSpPr>
          <p:nvPr/>
        </p:nvSpPr>
        <p:spPr>
          <a:xfrm>
            <a:off x="829076" y="3163511"/>
            <a:ext cx="9723349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0275" marR="0" lvl="1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transmit packet into channel: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5A944CFA-EDBD-154A-A022-BFEE848C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2" grpId="0"/>
      <p:bldP spid="2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7F652-670F-A845-B285-3845722C99C1}"/>
              </a:ext>
            </a:extLst>
          </p:cNvPr>
          <p:cNvGrpSpPr/>
          <p:nvPr/>
        </p:nvGrpSpPr>
        <p:grpSpPr>
          <a:xfrm>
            <a:off x="3188111" y="1436688"/>
            <a:ext cx="8729662" cy="3249612"/>
            <a:chOff x="1660525" y="1638643"/>
            <a:chExt cx="8729662" cy="3249612"/>
          </a:xfrm>
        </p:grpSpPr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65EF62F5-AF0F-154C-9C6E-93BB5189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2194268"/>
              <a:ext cx="2227262" cy="92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9C568413-E7C8-034A-A01A-070E583EF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525" y="1989480"/>
              <a:ext cx="323215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transmitted, t = 0</a:t>
              </a: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1F5607F9-D0CE-8742-843E-05AFCDCA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637" y="1975193"/>
              <a:ext cx="23813" cy="2913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5AC1D3D-9418-5F46-82ED-FBA189A7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987893"/>
              <a:ext cx="22225" cy="2890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1AA39350-7ADC-E840-B7FD-CAF65C7E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0" y="1638643"/>
              <a:ext cx="885825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388F41A8-01FA-884F-8140-E9FD1F2C6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50" y="1638643"/>
              <a:ext cx="946150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receiver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4E1B3F21-B373-CA48-9AD5-5632396C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2189505"/>
              <a:ext cx="219075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89DD14FE-5B5B-3B43-8920-2EDFA30D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2212" y="4300880"/>
              <a:ext cx="2192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0833BE20-CC42-354E-8D97-D533E108B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2212" y="3357905"/>
              <a:ext cx="2209800" cy="92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6DCE969D-C1B5-6B4F-8E82-11FE1720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7" y="2187918"/>
              <a:ext cx="2232025" cy="11557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71ECF681-371C-214F-B431-3EBF5FCA5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1879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D5FC9E24-2362-D949-AD1B-27FDE1813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4292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8E885B36-6DC7-A647-8328-79BA2FEF9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6637" y="4288180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F450D6B2-ED0C-2A4C-8BFC-156E65F4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0" y="3102318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08BE5E72-86FD-8A42-9396-059DB3F7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162" y="2926105"/>
              <a:ext cx="24257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arrives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22">
              <a:extLst>
                <a:ext uri="{FF2B5EF4-FFF2-40B4-BE49-F238E27FC236}">
                  <a16:creationId xmlns:a16="http://schemas.microsoft.com/office/drawing/2014/main" id="{B416D5CF-1045-E44E-A7DD-0F2BA9A2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2012" y="3351555"/>
              <a:ext cx="127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EA1933E4-20F7-C442-A192-A24ACB88B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5512" y="3178518"/>
              <a:ext cx="3114675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last packet bit arrives, send ACK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E280E208-423C-5A4D-B4AD-4087BED29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662" y="3961155"/>
              <a:ext cx="268605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ACK arrives, send next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packet, 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 = RTT + L / 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A4A7A1DD-E270-2148-B390-9D3198E6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4296118"/>
              <a:ext cx="1419225" cy="577850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2147483647 h 592"/>
                <a:gd name="T4" fmla="*/ 2147483647 w 1845"/>
                <a:gd name="T5" fmla="*/ 2147483647 h 592"/>
                <a:gd name="T6" fmla="*/ 0 w 1845"/>
                <a:gd name="T7" fmla="*/ 21474836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26">
              <a:extLst>
                <a:ext uri="{FF2B5EF4-FFF2-40B4-BE49-F238E27FC236}">
                  <a16:creationId xmlns:a16="http://schemas.microsoft.com/office/drawing/2014/main" id="{9CA64688-75A8-D347-9FA8-19BC93D4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100" y="4288180"/>
              <a:ext cx="1281112" cy="534988"/>
              <a:chOff x="12315" y="13225"/>
              <a:chExt cx="2775" cy="913"/>
            </a:xfrm>
          </p:grpSpPr>
          <p:sp>
            <p:nvSpPr>
              <p:cNvPr id="73" name="Line 27">
                <a:extLst>
                  <a:ext uri="{FF2B5EF4-FFF2-40B4-BE49-F238E27FC236}">
                    <a16:creationId xmlns:a16="http://schemas.microsoft.com/office/drawing/2014/main" id="{3615449C-C628-4A4E-8FD9-6CEA1CB5A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:a16="http://schemas.microsoft.com/office/drawing/2014/main" id="{BC197F6C-E6E2-CC4F-B4CD-24052A68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C09632D7-180D-4B4F-9D42-55DC28E6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4529480"/>
              <a:ext cx="317500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0C325B2C-A250-0F40-9312-8A731645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0" y="4653305"/>
              <a:ext cx="541337" cy="23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44B575B-9218-5E41-8DF6-C242B94C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sp>
        <p:nvSpPr>
          <p:cNvPr id="50" name="Line 3">
            <a:extLst>
              <a:ext uri="{FF2B5EF4-FFF2-40B4-BE49-F238E27FC236}">
                <a16:creationId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3.0 protocol performance stinks!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 limits performance of underlying infrastructure (channel)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sender, handling garbled ACK/NAKs</a:t>
            </a:r>
            <a:endParaRPr lang="en-US" sz="4400" dirty="0"/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F4C9F03D-E67B-234E-BA55-D7E8F7DDD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777" y="2435427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Text Box 4">
            <a:extLst>
              <a:ext uri="{FF2B5EF4-FFF2-40B4-BE49-F238E27FC236}">
                <a16:creationId xmlns:a16="http://schemas.microsoft.com/office/drawing/2014/main" id="{512826EB-423D-0E49-8FDB-270557859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752" y="251144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Wait for call 0 from above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6251CAAF-59B3-6049-8269-0136EB3BA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139" y="2390977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1" name="Group 10">
            <a:extLst>
              <a:ext uri="{FF2B5EF4-FFF2-40B4-BE49-F238E27FC236}">
                <a16:creationId xmlns:a16="http://schemas.microsoft.com/office/drawing/2014/main" id="{BA1E332A-47D4-2B43-8C9F-38C21B1C7E8C}"/>
              </a:ext>
            </a:extLst>
          </p:cNvPr>
          <p:cNvGrpSpPr>
            <a:grpSpLocks/>
          </p:cNvGrpSpPr>
          <p:nvPr/>
        </p:nvGrpSpPr>
        <p:grpSpPr bwMode="auto">
          <a:xfrm>
            <a:off x="6492339" y="2383039"/>
            <a:ext cx="1089025" cy="865188"/>
            <a:chOff x="2848" y="1499"/>
            <a:chExt cx="660" cy="510"/>
          </a:xfrm>
        </p:grpSpPr>
        <p:sp>
          <p:nvSpPr>
            <p:cNvPr id="62" name="Oval 11">
              <a:extLst>
                <a:ext uri="{FF2B5EF4-FFF2-40B4-BE49-F238E27FC236}">
                  <a16:creationId xmlns:a16="http://schemas.microsoft.com/office/drawing/2014/main" id="{9DE4F784-AF0C-E34C-81A2-913DC58F1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2">
              <a:extLst>
                <a:ext uri="{FF2B5EF4-FFF2-40B4-BE49-F238E27FC236}">
                  <a16:creationId xmlns:a16="http://schemas.microsoft.com/office/drawing/2014/main" id="{0E862915-5D53-444E-973B-D7C43BF97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8" y="1551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 0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BA1DA02-294B-934E-8385-25257F63BA6D}"/>
              </a:ext>
            </a:extLst>
          </p:cNvPr>
          <p:cNvGrpSpPr/>
          <p:nvPr/>
        </p:nvGrpSpPr>
        <p:grpSpPr>
          <a:xfrm>
            <a:off x="4914364" y="1394027"/>
            <a:ext cx="3694113" cy="1087437"/>
            <a:chOff x="4914364" y="1394027"/>
            <a:chExt cx="3694113" cy="1087437"/>
          </a:xfrm>
        </p:grpSpPr>
        <p:sp>
          <p:nvSpPr>
            <p:cNvPr id="49" name="Text Box 5">
              <a:extLst>
                <a:ext uri="{FF2B5EF4-FFF2-40B4-BE49-F238E27FC236}">
                  <a16:creationId xmlns:a16="http://schemas.microsoft.com/office/drawing/2014/main" id="{87E331C0-8956-B94A-9617-A05FF5ABFB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364" y="1706764"/>
              <a:ext cx="36941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0C87B1-30A2-CF4B-8F5E-B415D876E20D}"/>
                </a:ext>
              </a:extLst>
            </p:cNvPr>
            <p:cNvGrpSpPr/>
            <p:nvPr/>
          </p:nvGrpSpPr>
          <p:grpSpPr>
            <a:xfrm>
              <a:off x="4928652" y="1394027"/>
              <a:ext cx="2852737" cy="1087437"/>
              <a:chOff x="4928652" y="1394027"/>
              <a:chExt cx="2852737" cy="1087437"/>
            </a:xfrm>
          </p:grpSpPr>
          <p:sp>
            <p:nvSpPr>
              <p:cNvPr id="50" name="Text Box 6">
                <a:extLst>
                  <a:ext uri="{FF2B5EF4-FFF2-40B4-BE49-F238E27FC236}">
                    <a16:creationId xmlns:a16="http://schemas.microsoft.com/office/drawing/2014/main" id="{8B74C9CA-A3E5-1442-BBC9-D8DC3707E2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28652" y="1394027"/>
                <a:ext cx="2111375" cy="3000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rdt_send(data)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7">
                <a:extLst>
                  <a:ext uri="{FF2B5EF4-FFF2-40B4-BE49-F238E27FC236}">
                    <a16:creationId xmlns:a16="http://schemas.microsoft.com/office/drawing/2014/main" id="{70072A5C-7BD3-1347-8EE9-8CEAFBB1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127" y="1759152"/>
                <a:ext cx="27352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0B9BE592-AD70-2042-904B-EEC5293B29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5215989" y="2260802"/>
                <a:ext cx="1482725" cy="220662"/>
              </a:xfrm>
              <a:custGeom>
                <a:avLst/>
                <a:gdLst>
                  <a:gd name="T0" fmla="*/ 0 w 2835"/>
                  <a:gd name="T1" fmla="*/ 0 h 525"/>
                  <a:gd name="T2" fmla="*/ 2147483647 w 2835"/>
                  <a:gd name="T3" fmla="*/ 0 h 52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835" h="525">
                    <a:moveTo>
                      <a:pt x="0" y="0"/>
                    </a:moveTo>
                    <a:cubicBezTo>
                      <a:pt x="60" y="525"/>
                      <a:pt x="2835" y="495"/>
                      <a:pt x="2835" y="0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9449F5B-E30E-EB4E-8D88-CA2F8497E472}"/>
              </a:ext>
            </a:extLst>
          </p:cNvPr>
          <p:cNvGrpSpPr/>
          <p:nvPr/>
        </p:nvGrpSpPr>
        <p:grpSpPr>
          <a:xfrm>
            <a:off x="7379752" y="1999849"/>
            <a:ext cx="3513428" cy="1207103"/>
            <a:chOff x="7379752" y="1999849"/>
            <a:chExt cx="3513428" cy="1207103"/>
          </a:xfrm>
        </p:grpSpPr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441BD95E-662D-EC44-934A-74A441B70166}"/>
                </a:ext>
              </a:extLst>
            </p:cNvPr>
            <p:cNvSpPr>
              <a:spLocks/>
            </p:cNvSpPr>
            <p:nvPr/>
          </p:nvSpPr>
          <p:spPr bwMode="auto">
            <a:xfrm rot="20242820">
              <a:off x="7379752" y="2244927"/>
              <a:ext cx="466725" cy="685800"/>
            </a:xfrm>
            <a:custGeom>
              <a:avLst/>
              <a:gdLst>
                <a:gd name="T0" fmla="*/ 0 w 735"/>
                <a:gd name="T1" fmla="*/ 2147483647 h 1080"/>
                <a:gd name="T2" fmla="*/ 0 w 735"/>
                <a:gd name="T3" fmla="*/ 2147483647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Text Box 15">
              <a:extLst>
                <a:ext uri="{FF2B5EF4-FFF2-40B4-BE49-F238E27FC236}">
                  <a16:creationId xmlns:a16="http://schemas.microsoft.com/office/drawing/2014/main" id="{4B2E9E68-BA62-3348-B352-724365F81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2239" y="2806902"/>
              <a:ext cx="2262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16">
              <a:extLst>
                <a:ext uri="{FF2B5EF4-FFF2-40B4-BE49-F238E27FC236}">
                  <a16:creationId xmlns:a16="http://schemas.microsoft.com/office/drawing/2014/main" id="{8B1473FF-396D-124F-BBF5-94242E43A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671" y="1999849"/>
              <a:ext cx="3178509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(corrupt(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isNAK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17">
              <a:extLst>
                <a:ext uri="{FF2B5EF4-FFF2-40B4-BE49-F238E27FC236}">
                  <a16:creationId xmlns:a16="http://schemas.microsoft.com/office/drawing/2014/main" id="{9508C46B-C13D-114D-A7F0-B06456265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5364" y="2846589"/>
              <a:ext cx="14335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D86620-4FC8-1B4F-B3F3-482BB43DB050}"/>
              </a:ext>
            </a:extLst>
          </p:cNvPr>
          <p:cNvGrpSpPr/>
          <p:nvPr/>
        </p:nvGrpSpPr>
        <p:grpSpPr>
          <a:xfrm>
            <a:off x="5155664" y="4908752"/>
            <a:ext cx="3763963" cy="984250"/>
            <a:chOff x="5155664" y="4908752"/>
            <a:chExt cx="3763963" cy="984250"/>
          </a:xfrm>
        </p:grpSpPr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BD6C0BB1-99C8-4749-986C-88E4780E3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614" y="4908752"/>
              <a:ext cx="1606550" cy="247650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Text Box 21">
              <a:extLst>
                <a:ext uri="{FF2B5EF4-FFF2-40B4-BE49-F238E27FC236}">
                  <a16:creationId xmlns:a16="http://schemas.microsoft.com/office/drawing/2014/main" id="{71FAC561-AE6B-3048-917F-15508B28A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5664" y="5492952"/>
              <a:ext cx="37639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15BBCB1C-B6A9-344E-9CA2-0BBB0CAD2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514" y="5154814"/>
              <a:ext cx="238918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3">
              <a:extLst>
                <a:ext uri="{FF2B5EF4-FFF2-40B4-BE49-F238E27FC236}">
                  <a16:creationId xmlns:a16="http://schemas.microsoft.com/office/drawing/2014/main" id="{0C2DB497-B042-9046-9811-10519C1E7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139" y="5507239"/>
              <a:ext cx="29035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8CECDF8-D246-4049-B950-BA60CB64C4FE}"/>
              </a:ext>
            </a:extLst>
          </p:cNvPr>
          <p:cNvGrpSpPr/>
          <p:nvPr/>
        </p:nvGrpSpPr>
        <p:grpSpPr>
          <a:xfrm>
            <a:off x="1859796" y="4491239"/>
            <a:ext cx="2821206" cy="1349375"/>
            <a:chOff x="1859796" y="4491239"/>
            <a:chExt cx="2821206" cy="1349375"/>
          </a:xfrm>
        </p:grpSpPr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5AA1EA36-A375-E043-A8A6-573B3CDB17AB}"/>
                </a:ext>
              </a:extLst>
            </p:cNvPr>
            <p:cNvSpPr>
              <a:spLocks/>
            </p:cNvSpPr>
            <p:nvPr/>
          </p:nvSpPr>
          <p:spPr bwMode="auto">
            <a:xfrm rot="14610547">
              <a:off x="3969802" y="4732539"/>
              <a:ext cx="952500" cy="469900"/>
            </a:xfrm>
            <a:custGeom>
              <a:avLst/>
              <a:gdLst>
                <a:gd name="T0" fmla="*/ 2147483647 w 1500"/>
                <a:gd name="T1" fmla="*/ 2147483647 h 740"/>
                <a:gd name="T2" fmla="*/ 2147483647 w 1500"/>
                <a:gd name="T3" fmla="*/ 2147483647 h 74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00" h="740">
                  <a:moveTo>
                    <a:pt x="361" y="671"/>
                  </a:moveTo>
                  <a:cubicBezTo>
                    <a:pt x="0" y="0"/>
                    <a:pt x="1500" y="90"/>
                    <a:pt x="1017" y="74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26">
              <a:extLst>
                <a:ext uri="{FF2B5EF4-FFF2-40B4-BE49-F238E27FC236}">
                  <a16:creationId xmlns:a16="http://schemas.microsoft.com/office/drawing/2014/main" id="{C0C2767A-6838-D340-B9F9-D72D920A7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889" y="5564389"/>
              <a:ext cx="18192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28A57471-B5B0-D741-A10E-89210112F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796" y="4726939"/>
              <a:ext cx="2391034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(corrupt(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isNAK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)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8">
              <a:extLst>
                <a:ext uri="{FF2B5EF4-FFF2-40B4-BE49-F238E27FC236}">
                  <a16:creationId xmlns:a16="http://schemas.microsoft.com/office/drawing/2014/main" id="{5E70559D-E25D-834D-BB11-04C3EEB77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377" y="5572327"/>
              <a:ext cx="1557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2" name="Group 31">
            <a:extLst>
              <a:ext uri="{FF2B5EF4-FFF2-40B4-BE49-F238E27FC236}">
                <a16:creationId xmlns:a16="http://schemas.microsoft.com/office/drawing/2014/main" id="{81C031FC-110D-E943-BFA4-8F8C747060C6}"/>
              </a:ext>
            </a:extLst>
          </p:cNvPr>
          <p:cNvGrpSpPr>
            <a:grpSpLocks/>
          </p:cNvGrpSpPr>
          <p:nvPr/>
        </p:nvGrpSpPr>
        <p:grpSpPr bwMode="auto">
          <a:xfrm>
            <a:off x="6643152" y="4329314"/>
            <a:ext cx="1117600" cy="823913"/>
            <a:chOff x="4156" y="2812"/>
            <a:chExt cx="704" cy="519"/>
          </a:xfrm>
        </p:grpSpPr>
        <p:sp>
          <p:nvSpPr>
            <p:cNvPr id="83" name="Oval 32">
              <a:extLst>
                <a:ext uri="{FF2B5EF4-FFF2-40B4-BE49-F238E27FC236}">
                  <a16:creationId xmlns:a16="http://schemas.microsoft.com/office/drawing/2014/main" id="{DBC13DE2-6448-6042-A76F-1AA9FA583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33">
              <a:extLst>
                <a:ext uri="{FF2B5EF4-FFF2-40B4-BE49-F238E27FC236}">
                  <a16:creationId xmlns:a16="http://schemas.microsoft.com/office/drawing/2014/main" id="{E29BDAD6-5FEC-F24F-BE6F-CD21C3CA8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call 1 from above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34">
            <a:extLst>
              <a:ext uri="{FF2B5EF4-FFF2-40B4-BE49-F238E27FC236}">
                <a16:creationId xmlns:a16="http://schemas.microsoft.com/office/drawing/2014/main" id="{A719D103-2F81-5E46-A5A0-A41FEB02DBAE}"/>
              </a:ext>
            </a:extLst>
          </p:cNvPr>
          <p:cNvGrpSpPr>
            <a:grpSpLocks/>
          </p:cNvGrpSpPr>
          <p:nvPr/>
        </p:nvGrpSpPr>
        <p:grpSpPr bwMode="auto">
          <a:xfrm>
            <a:off x="4453989" y="4275339"/>
            <a:ext cx="1046163" cy="823913"/>
            <a:chOff x="4916" y="3266"/>
            <a:chExt cx="659" cy="519"/>
          </a:xfrm>
        </p:grpSpPr>
        <p:sp>
          <p:nvSpPr>
            <p:cNvPr id="86" name="Oval 35">
              <a:extLst>
                <a:ext uri="{FF2B5EF4-FFF2-40B4-BE49-F238E27FC236}">
                  <a16:creationId xmlns:a16="http://schemas.microsoft.com/office/drawing/2014/main" id="{452B4C18-F351-424F-9F61-578D01454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36">
              <a:extLst>
                <a:ext uri="{FF2B5EF4-FFF2-40B4-BE49-F238E27FC236}">
                  <a16:creationId xmlns:a16="http://schemas.microsoft.com/office/drawing/2014/main" id="{6D1F24C4-2629-794A-B55E-60C945FDC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 or NAK 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5D53C9-4BB8-5043-8DC5-F0E5CF4CABAD}"/>
              </a:ext>
            </a:extLst>
          </p:cNvPr>
          <p:cNvGrpSpPr/>
          <p:nvPr/>
        </p:nvGrpSpPr>
        <p:grpSpPr>
          <a:xfrm>
            <a:off x="7340064" y="2989464"/>
            <a:ext cx="3184984" cy="1470025"/>
            <a:chOff x="7340064" y="2989464"/>
            <a:chExt cx="3184984" cy="1470025"/>
          </a:xfrm>
        </p:grpSpPr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9CD05C47-D1BA-A640-9C82-600A98940CDA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6760626" y="3568902"/>
              <a:ext cx="1363663" cy="204788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F253FA80-34F7-E440-9662-0A8A9E206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9435" y="3255707"/>
              <a:ext cx="2995613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</p:txBody>
        </p:sp>
        <p:sp>
          <p:nvSpPr>
            <p:cNvPr id="76" name="Line 25">
              <a:extLst>
                <a:ext uri="{FF2B5EF4-FFF2-40B4-BE49-F238E27FC236}">
                  <a16:creationId xmlns:a16="http://schemas.microsoft.com/office/drawing/2014/main" id="{66DBD07B-79D8-0F4A-A6FF-59EB09F77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1527" y="411341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7">
              <a:extLst>
                <a:ext uri="{FF2B5EF4-FFF2-40B4-BE49-F238E27FC236}">
                  <a16:creationId xmlns:a16="http://schemas.microsoft.com/office/drawing/2014/main" id="{3EF62ED3-CC68-F04E-85DE-74B808ECD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4114" y="412293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D39DAE-4584-FA45-975F-927834C99F4E}"/>
              </a:ext>
            </a:extLst>
          </p:cNvPr>
          <p:cNvGrpSpPr/>
          <p:nvPr/>
        </p:nvGrpSpPr>
        <p:grpSpPr>
          <a:xfrm>
            <a:off x="768495" y="3049789"/>
            <a:ext cx="3918857" cy="1284288"/>
            <a:chOff x="768495" y="3049789"/>
            <a:chExt cx="3918857" cy="1284288"/>
          </a:xfrm>
        </p:grpSpPr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E4C63A38-513E-6D46-AD73-8B315DEB4A9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92027" y="3621289"/>
              <a:ext cx="1266825" cy="12382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9">
              <a:extLst>
                <a:ext uri="{FF2B5EF4-FFF2-40B4-BE49-F238E27FC236}">
                  <a16:creationId xmlns:a16="http://schemas.microsoft.com/office/drawing/2014/main" id="{10C84F04-9916-C447-98C1-9B431D507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495" y="3141125"/>
              <a:ext cx="3623727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3CE13E4F-EE16-CD4F-B855-807B9A4D3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802" y="3983239"/>
              <a:ext cx="1738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Text Box 38">
              <a:extLst>
                <a:ext uri="{FF2B5EF4-FFF2-40B4-BE49-F238E27FC236}">
                  <a16:creationId xmlns:a16="http://schemas.microsoft.com/office/drawing/2014/main" id="{82E244E2-C5AE-4445-BF1E-C90A2091B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4302" y="399752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46" name="Slide Number Placeholder 2">
            <a:extLst>
              <a:ext uri="{FF2B5EF4-FFF2-40B4-BE49-F238E27FC236}">
                <a16:creationId xmlns:a16="http://schemas.microsoft.com/office/drawing/2014/main" id="{B69BA466-748A-4F41-808A-2B33C515B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receiver, handling garbled ACK/NAKs</a:t>
            </a:r>
            <a:endParaRPr lang="en-US" sz="4400" dirty="0"/>
          </a:p>
        </p:txBody>
      </p:sp>
      <p:grpSp>
        <p:nvGrpSpPr>
          <p:cNvPr id="138" name="Group 3">
            <a:extLst>
              <a:ext uri="{FF2B5EF4-FFF2-40B4-BE49-F238E27FC236}">
                <a16:creationId xmlns:a16="http://schemas.microsoft.com/office/drawing/2014/main" id="{C1CD05A1-04E4-FC48-B0C5-45F2AACDECEF}"/>
              </a:ext>
            </a:extLst>
          </p:cNvPr>
          <p:cNvGrpSpPr>
            <a:grpSpLocks/>
          </p:cNvGrpSpPr>
          <p:nvPr/>
        </p:nvGrpSpPr>
        <p:grpSpPr bwMode="auto">
          <a:xfrm>
            <a:off x="4764244" y="3345999"/>
            <a:ext cx="817563" cy="795338"/>
            <a:chOff x="963" y="1131"/>
            <a:chExt cx="515" cy="501"/>
          </a:xfrm>
        </p:grpSpPr>
        <p:sp>
          <p:nvSpPr>
            <p:cNvPr id="139" name="Oval 4">
              <a:extLst>
                <a:ext uri="{FF2B5EF4-FFF2-40B4-BE49-F238E27FC236}">
                  <a16:creationId xmlns:a16="http://schemas.microsoft.com/office/drawing/2014/main" id="{1AA1B3B3-9BE5-B941-861C-6A95AE61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Text Box 5">
              <a:extLst>
                <a:ext uri="{FF2B5EF4-FFF2-40B4-BE49-F238E27FC236}">
                  <a16:creationId xmlns:a16="http://schemas.microsoft.com/office/drawing/2014/main" id="{E4E7D8C2-369B-AA4D-BFEC-61A1CB9BB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from below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1" name="Line 6">
            <a:extLst>
              <a:ext uri="{FF2B5EF4-FFF2-40B4-BE49-F238E27FC236}">
                <a16:creationId xmlns:a16="http://schemas.microsoft.com/office/drawing/2014/main" id="{8BBFC15E-678E-0147-A56E-4A3A32B91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732" y="2276024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FABB75-14DE-C74F-9D57-A9DEB7587596}"/>
              </a:ext>
            </a:extLst>
          </p:cNvPr>
          <p:cNvGrpSpPr/>
          <p:nvPr/>
        </p:nvGrpSpPr>
        <p:grpSpPr>
          <a:xfrm>
            <a:off x="4688044" y="4161974"/>
            <a:ext cx="3862388" cy="2187575"/>
            <a:chOff x="4688044" y="4161974"/>
            <a:chExt cx="3862388" cy="2187575"/>
          </a:xfrm>
        </p:grpSpPr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57F6D8C5-C177-EA4A-8A0D-C9ECA2E44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232" y="4161974"/>
              <a:ext cx="1590675" cy="688975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Text Box 12">
              <a:extLst>
                <a:ext uri="{FF2B5EF4-FFF2-40B4-BE49-F238E27FC236}">
                  <a16:creationId xmlns:a16="http://schemas.microsoft.com/office/drawing/2014/main" id="{39FBA62B-425E-884D-B8D0-53837C719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8044" y="4742999"/>
              <a:ext cx="35814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&amp;&amp; has_seq1(rcvpkt)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Line 13">
              <a:extLst>
                <a:ext uri="{FF2B5EF4-FFF2-40B4-BE49-F238E27FC236}">
                  <a16:creationId xmlns:a16="http://schemas.microsoft.com/office/drawing/2014/main" id="{1082C30A-F447-2048-A881-DB9032822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719" y="5300212"/>
              <a:ext cx="28987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Text Box 14">
              <a:extLst>
                <a:ext uri="{FF2B5EF4-FFF2-40B4-BE49-F238E27FC236}">
                  <a16:creationId xmlns:a16="http://schemas.microsoft.com/office/drawing/2014/main" id="{29182A79-7B96-1B4E-B5FE-E02DEA7CE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569" y="5355774"/>
              <a:ext cx="3852863" cy="993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15">
            <a:extLst>
              <a:ext uri="{FF2B5EF4-FFF2-40B4-BE49-F238E27FC236}">
                <a16:creationId xmlns:a16="http://schemas.microsoft.com/office/drawing/2014/main" id="{A479FFEA-FE33-2B4E-8918-3A674DE0585E}"/>
              </a:ext>
            </a:extLst>
          </p:cNvPr>
          <p:cNvGrpSpPr>
            <a:grpSpLocks/>
          </p:cNvGrpSpPr>
          <p:nvPr/>
        </p:nvGrpSpPr>
        <p:grpSpPr bwMode="auto">
          <a:xfrm>
            <a:off x="6462869" y="3380924"/>
            <a:ext cx="825500" cy="796925"/>
            <a:chOff x="4398" y="3133"/>
            <a:chExt cx="520" cy="502"/>
          </a:xfrm>
        </p:grpSpPr>
        <p:sp>
          <p:nvSpPr>
            <p:cNvPr id="151" name="Oval 16">
              <a:extLst>
                <a:ext uri="{FF2B5EF4-FFF2-40B4-BE49-F238E27FC236}">
                  <a16:creationId xmlns:a16="http://schemas.microsoft.com/office/drawing/2014/main" id="{6D36849B-325C-BB44-97CF-6F19DE4D9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17">
              <a:extLst>
                <a:ext uri="{FF2B5EF4-FFF2-40B4-BE49-F238E27FC236}">
                  <a16:creationId xmlns:a16="http://schemas.microsoft.com/office/drawing/2014/main" id="{B8F092A3-F065-5542-858A-5CCD86506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 from below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3EE5B1-79C6-6A42-B7CC-0473574A8080}"/>
              </a:ext>
            </a:extLst>
          </p:cNvPr>
          <p:cNvGrpSpPr/>
          <p:nvPr/>
        </p:nvGrpSpPr>
        <p:grpSpPr>
          <a:xfrm>
            <a:off x="4849969" y="1277487"/>
            <a:ext cx="3981450" cy="2101850"/>
            <a:chOff x="4849969" y="1277487"/>
            <a:chExt cx="3981450" cy="2101850"/>
          </a:xfrm>
        </p:grpSpPr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5956BEBC-4701-3244-B0E2-D13AA47CCD9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281769" y="2593524"/>
              <a:ext cx="1590675" cy="785813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2A2B9E-82C1-DF40-942B-E0130357CCCD}"/>
                </a:ext>
              </a:extLst>
            </p:cNvPr>
            <p:cNvGrpSpPr/>
            <p:nvPr/>
          </p:nvGrpSpPr>
          <p:grpSpPr>
            <a:xfrm>
              <a:off x="4849969" y="1277487"/>
              <a:ext cx="3981450" cy="1231900"/>
              <a:chOff x="4849969" y="1277487"/>
              <a:chExt cx="3981450" cy="1231900"/>
            </a:xfrm>
          </p:grpSpPr>
          <p:sp>
            <p:nvSpPr>
              <p:cNvPr id="154" name="Text Box 19">
                <a:extLst>
                  <a:ext uri="{FF2B5EF4-FFF2-40B4-BE49-F238E27FC236}">
                    <a16:creationId xmlns:a16="http://schemas.microsoft.com/office/drawing/2014/main" id="{CCF30C45-BBF0-FD4D-9104-16CC43E99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9969" y="1277487"/>
                <a:ext cx="398145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notcorrupt(rcvpkt)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&amp;&amp; has_seq0(rcvpkt) </a:t>
                </a:r>
                <a:endPara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Line 20">
                <a:extLst>
                  <a:ext uri="{FF2B5EF4-FFF2-40B4-BE49-F238E27FC236}">
                    <a16:creationId xmlns:a16="http://schemas.microsoft.com/office/drawing/2014/main" id="{C92F6C31-A846-0748-B2A3-BB4C9B519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9507" y="1847399"/>
                <a:ext cx="19145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Text Box 21">
                <a:extLst>
                  <a:ext uri="{FF2B5EF4-FFF2-40B4-BE49-F238E27FC236}">
                    <a16:creationId xmlns:a16="http://schemas.microsoft.com/office/drawing/2014/main" id="{2563B9BF-FC09-7947-B99A-A4DD70E1D7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2669" y="1804537"/>
                <a:ext cx="3475038" cy="704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extract(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rcvpkt,data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deliver_data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(data)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make_pkt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(ACK, 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chksum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B61178-E4F0-604F-AB5E-F5831FB7128A}"/>
              </a:ext>
            </a:extLst>
          </p:cNvPr>
          <p:cNvGrpSpPr/>
          <p:nvPr/>
        </p:nvGrpSpPr>
        <p:grpSpPr>
          <a:xfrm>
            <a:off x="7162957" y="2655437"/>
            <a:ext cx="3706812" cy="1181100"/>
            <a:chOff x="7162957" y="2655437"/>
            <a:chExt cx="3706812" cy="1181100"/>
          </a:xfrm>
        </p:grpSpPr>
        <p:sp>
          <p:nvSpPr>
            <p:cNvPr id="143" name="Text Box 8">
              <a:extLst>
                <a:ext uri="{FF2B5EF4-FFF2-40B4-BE49-F238E27FC236}">
                  <a16:creationId xmlns:a16="http://schemas.microsoft.com/office/drawing/2014/main" id="{A21CD6E7-B2BE-A349-915D-B57A67904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407" y="2952299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make_pkt(NAK,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3D087F38-543B-C34D-B7BE-6B89BE2E7B5B}"/>
                </a:ext>
              </a:extLst>
            </p:cNvPr>
            <p:cNvSpPr>
              <a:spLocks/>
            </p:cNvSpPr>
            <p:nvPr/>
          </p:nvSpPr>
          <p:spPr bwMode="auto">
            <a:xfrm rot="20238987">
              <a:off x="7162957" y="2972937"/>
              <a:ext cx="839787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Text Box 23">
              <a:extLst>
                <a:ext uri="{FF2B5EF4-FFF2-40B4-BE49-F238E27FC236}">
                  <a16:creationId xmlns:a16="http://schemas.microsoft.com/office/drawing/2014/main" id="{DDF68430-2E9C-884F-8086-CA60927C1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194" y="2655437"/>
              <a:ext cx="287178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(corrupt(rcvpkt)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9" name="Line 24">
              <a:extLst>
                <a:ext uri="{FF2B5EF4-FFF2-40B4-BE49-F238E27FC236}">
                  <a16:creationId xmlns:a16="http://schemas.microsoft.com/office/drawing/2014/main" id="{D2CC787C-2255-A845-AD3E-70CEB47C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1307" y="2966587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6F6D3B-6D30-394F-ADF3-836AA573CD16}"/>
              </a:ext>
            </a:extLst>
          </p:cNvPr>
          <p:cNvGrpSpPr/>
          <p:nvPr/>
        </p:nvGrpSpPr>
        <p:grpSpPr>
          <a:xfrm>
            <a:off x="7186769" y="3665087"/>
            <a:ext cx="3554413" cy="1162050"/>
            <a:chOff x="7186769" y="3665087"/>
            <a:chExt cx="3554413" cy="1162050"/>
          </a:xfrm>
        </p:grpSpPr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863BE306-B92E-0D41-8022-3AC94A1F0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5582" y="3665087"/>
              <a:ext cx="262413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not corrupt(rcvpkt) &amp;&amp;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has_seq0(rcvpkt)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10">
              <a:extLst>
                <a:ext uri="{FF2B5EF4-FFF2-40B4-BE49-F238E27FC236}">
                  <a16:creationId xmlns:a16="http://schemas.microsoft.com/office/drawing/2014/main" id="{4D8DB833-9730-9A45-AE05-260A7F50D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9719" y="4363587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44226EF2-4DB5-4A44-84C3-50A9A97F405E}"/>
                </a:ext>
              </a:extLst>
            </p:cNvPr>
            <p:cNvSpPr>
              <a:spLocks/>
            </p:cNvSpPr>
            <p:nvPr/>
          </p:nvSpPr>
          <p:spPr bwMode="auto">
            <a:xfrm rot="1020547">
              <a:off x="7186769" y="36968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0" name="Text Box 25">
              <a:extLst>
                <a:ext uri="{FF2B5EF4-FFF2-40B4-BE49-F238E27FC236}">
                  <a16:creationId xmlns:a16="http://schemas.microsoft.com/office/drawing/2014/main" id="{389C4316-C6A1-6149-8DFC-130B841DA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1132" y="4417562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256823-0B67-DD4E-A7B9-605255FA34C2}"/>
              </a:ext>
            </a:extLst>
          </p:cNvPr>
          <p:cNvGrpSpPr/>
          <p:nvPr/>
        </p:nvGrpSpPr>
        <p:grpSpPr>
          <a:xfrm>
            <a:off x="1919444" y="3633337"/>
            <a:ext cx="2971800" cy="1150937"/>
            <a:chOff x="1919444" y="3633337"/>
            <a:chExt cx="2971800" cy="1150937"/>
          </a:xfrm>
        </p:grpSpPr>
        <p:sp>
          <p:nvSpPr>
            <p:cNvPr id="161" name="Text Box 26">
              <a:extLst>
                <a:ext uri="{FF2B5EF4-FFF2-40B4-BE49-F238E27FC236}">
                  <a16:creationId xmlns:a16="http://schemas.microsoft.com/office/drawing/2014/main" id="{ACB1E596-56BD-034F-BB66-4DA583949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444" y="3644449"/>
              <a:ext cx="2624138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not corrupt(rcvpkt) &amp;&amp;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has_seq1(rcvpkt)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Line 27">
              <a:extLst>
                <a:ext uri="{FF2B5EF4-FFF2-40B4-BE49-F238E27FC236}">
                  <a16:creationId xmlns:a16="http://schemas.microsoft.com/office/drawing/2014/main" id="{67A0F00F-84BF-E042-8147-9C34AABEE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3582" y="4352474"/>
              <a:ext cx="1938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5" name="Text Box 30">
              <a:extLst>
                <a:ext uri="{FF2B5EF4-FFF2-40B4-BE49-F238E27FC236}">
                  <a16:creationId xmlns:a16="http://schemas.microsoft.com/office/drawing/2014/main" id="{2795743C-B771-D245-AED8-771117828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194" y="4374699"/>
              <a:ext cx="29400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Freeform 32">
              <a:extLst>
                <a:ext uri="{FF2B5EF4-FFF2-40B4-BE49-F238E27FC236}">
                  <a16:creationId xmlns:a16="http://schemas.microsoft.com/office/drawing/2014/main" id="{1E683D9A-8417-BA48-A53B-EEFB96D0B5CE}"/>
                </a:ext>
              </a:extLst>
            </p:cNvPr>
            <p:cNvSpPr>
              <a:spLocks/>
            </p:cNvSpPr>
            <p:nvPr/>
          </p:nvSpPr>
          <p:spPr bwMode="auto">
            <a:xfrm rot="20579453" flipH="1">
              <a:off x="3960969" y="36333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1AF017-5F2C-A146-BF02-EC8C570DCE87}"/>
              </a:ext>
            </a:extLst>
          </p:cNvPr>
          <p:cNvGrpSpPr/>
          <p:nvPr/>
        </p:nvGrpSpPr>
        <p:grpSpPr>
          <a:xfrm>
            <a:off x="1867057" y="2591937"/>
            <a:ext cx="3087687" cy="1257300"/>
            <a:chOff x="1867057" y="2591937"/>
            <a:chExt cx="3087687" cy="1257300"/>
          </a:xfrm>
        </p:grpSpPr>
        <p:sp>
          <p:nvSpPr>
            <p:cNvPr id="163" name="Text Box 28">
              <a:extLst>
                <a:ext uri="{FF2B5EF4-FFF2-40B4-BE49-F238E27FC236}">
                  <a16:creationId xmlns:a16="http://schemas.microsoft.com/office/drawing/2014/main" id="{9D2A8CCC-BEB9-A242-89C2-1A10D7FDB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7057" y="2591937"/>
              <a:ext cx="2871787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(corrupt(rcvpkt)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Line 29">
              <a:extLst>
                <a:ext uri="{FF2B5EF4-FFF2-40B4-BE49-F238E27FC236}">
                  <a16:creationId xmlns:a16="http://schemas.microsoft.com/office/drawing/2014/main" id="{78EDC414-17DA-964B-A17F-A1BDC2DCE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5169" y="2966587"/>
              <a:ext cx="19383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31">
              <a:extLst>
                <a:ext uri="{FF2B5EF4-FFF2-40B4-BE49-F238E27FC236}">
                  <a16:creationId xmlns:a16="http://schemas.microsoft.com/office/drawing/2014/main" id="{CAC3A516-419E-4F4A-95ED-4CF413F4D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382" y="2933249"/>
              <a:ext cx="302736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make_pkt(NAK,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Freeform 33">
              <a:extLst>
                <a:ext uri="{FF2B5EF4-FFF2-40B4-BE49-F238E27FC236}">
                  <a16:creationId xmlns:a16="http://schemas.microsoft.com/office/drawing/2014/main" id="{C9A1B12C-9183-8C4D-9DF0-A7E0C472A15B}"/>
                </a:ext>
              </a:extLst>
            </p:cNvPr>
            <p:cNvSpPr>
              <a:spLocks/>
            </p:cNvSpPr>
            <p:nvPr/>
          </p:nvSpPr>
          <p:spPr bwMode="auto">
            <a:xfrm rot="1361013" flipH="1">
              <a:off x="3948269" y="2985637"/>
              <a:ext cx="839788" cy="863600"/>
            </a:xfrm>
            <a:custGeom>
              <a:avLst/>
              <a:gdLst>
                <a:gd name="T0" fmla="*/ 2147483647 w 619"/>
                <a:gd name="T1" fmla="*/ 2147483647 h 1815"/>
                <a:gd name="T2" fmla="*/ 0 w 619"/>
                <a:gd name="T3" fmla="*/ 2147483647 h 18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1" name="Slide Number Placeholder 2">
            <a:extLst>
              <a:ext uri="{FF2B5EF4-FFF2-40B4-BE49-F238E27FC236}">
                <a16:creationId xmlns:a16="http://schemas.microsoft.com/office/drawing/2014/main" id="{AEE3DD85-1A48-8443-9ED5-CEDD24C7F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rdt2.1: discussion</a:t>
            </a:r>
            <a:endParaRPr lang="en-US" sz="4400" dirty="0"/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4DBF4802-B282-F141-BA7A-BF4F98FB2E8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55502"/>
            <a:ext cx="529731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 added to pkt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seq.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(0,1) will suffice.  Why?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must check if received ACK/NAK corrupted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twice as many states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state must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remember” whether “expected” pkt should have seq # of 0 or 1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BEBB060B-A254-E240-9526-00C3EB96E136}"/>
              </a:ext>
            </a:extLst>
          </p:cNvPr>
          <p:cNvSpPr txBox="1">
            <a:spLocks noChangeArrowheads="1"/>
          </p:cNvSpPr>
          <p:nvPr/>
        </p:nvSpPr>
        <p:spPr>
          <a:xfrm>
            <a:off x="6543540" y="1355502"/>
            <a:ext cx="484976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must check if received packet is duplicate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 indicates whether 0 or 1 is expected pkt seq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receiver can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know if its last ACK/NAK received OK at sender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BE880F-C2E4-0642-AE62-E70C2E899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rdt2.2: a NAK-free protocol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BA8C5E8-28A5-424A-B91B-D36BE3AFCEC5}"/>
              </a:ext>
            </a:extLst>
          </p:cNvPr>
          <p:cNvSpPr txBox="1">
            <a:spLocks noChangeArrowheads="1"/>
          </p:cNvSpPr>
          <p:nvPr/>
        </p:nvSpPr>
        <p:spPr>
          <a:xfrm>
            <a:off x="606648" y="1714500"/>
            <a:ext cx="10978703" cy="338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same functionality as rdt2.1, using ACKs only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of NAK, receiver sends ACK for last pkt received OK</a:t>
            </a:r>
          </a:p>
          <a:p>
            <a:pPr marL="808038" marR="0" lvl="1" indent="-2190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must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explicitly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include seq # of pkt being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460375" marR="0" lvl="0" indent="-2809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duplicate ACK at sender results in same action as NAK: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retransmit current pkt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719ED-B423-3644-A6E8-F9BF7FA75BB0}"/>
              </a:ext>
            </a:extLst>
          </p:cNvPr>
          <p:cNvSpPr txBox="1"/>
          <p:nvPr/>
        </p:nvSpPr>
        <p:spPr>
          <a:xfrm>
            <a:off x="798690" y="4623515"/>
            <a:ext cx="9063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we will see, TCP uses this approach to be NAK-free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7705518-50B7-6645-9746-6EF1FD05E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3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rdt2.2: sender, receiver fragments</a:t>
            </a:r>
            <a:endParaRPr lang="en-US" sz="4400" dirty="0"/>
          </a:p>
        </p:txBody>
      </p:sp>
      <p:grpSp>
        <p:nvGrpSpPr>
          <p:cNvPr id="45" name="Group 3">
            <a:extLst>
              <a:ext uri="{FF2B5EF4-FFF2-40B4-BE49-F238E27FC236}">
                <a16:creationId xmlns:a16="http://schemas.microsoft.com/office/drawing/2014/main" id="{44C8BE99-8D47-E84F-BBFA-C24F85149C9B}"/>
              </a:ext>
            </a:extLst>
          </p:cNvPr>
          <p:cNvGrpSpPr>
            <a:grpSpLocks/>
          </p:cNvGrpSpPr>
          <p:nvPr/>
        </p:nvGrpSpPr>
        <p:grpSpPr bwMode="auto">
          <a:xfrm>
            <a:off x="3740933" y="1183947"/>
            <a:ext cx="6508750" cy="2841625"/>
            <a:chOff x="1529" y="780"/>
            <a:chExt cx="4100" cy="1790"/>
          </a:xfrm>
        </p:grpSpPr>
        <p:grpSp>
          <p:nvGrpSpPr>
            <p:cNvPr id="46" name="Group 4">
              <a:extLst>
                <a:ext uri="{FF2B5EF4-FFF2-40B4-BE49-F238E27FC236}">
                  <a16:creationId xmlns:a16="http://schemas.microsoft.com/office/drawing/2014/main" id="{B559F62B-A8CC-314C-9FFF-E4BE95186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1" y="1399"/>
              <a:ext cx="669" cy="528"/>
              <a:chOff x="1441" y="2062"/>
              <a:chExt cx="669" cy="528"/>
            </a:xfrm>
          </p:grpSpPr>
          <p:sp>
            <p:nvSpPr>
              <p:cNvPr id="63" name="Oval 5">
                <a:extLst>
                  <a:ext uri="{FF2B5EF4-FFF2-40B4-BE49-F238E27FC236}">
                    <a16:creationId xmlns:a16="http://schemas.microsoft.com/office/drawing/2014/main" id="{62508AC8-0382-1842-A725-28AD6849B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4" name="Text Box 6">
                <a:extLst>
                  <a:ext uri="{FF2B5EF4-FFF2-40B4-BE49-F238E27FC236}">
                    <a16:creationId xmlns:a16="http://schemas.microsoft.com/office/drawing/2014/main" id="{1C6CF7DE-4208-0546-B6D6-E98910387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call 0 from above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7" name="Text Box 7">
              <a:extLst>
                <a:ext uri="{FF2B5EF4-FFF2-40B4-BE49-F238E27FC236}">
                  <a16:creationId xmlns:a16="http://schemas.microsoft.com/office/drawing/2014/main" id="{487FB5C4-F933-D746-9E6B-EB36683D9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Text Box 8">
              <a:extLst>
                <a:ext uri="{FF2B5EF4-FFF2-40B4-BE49-F238E27FC236}">
                  <a16:creationId xmlns:a16="http://schemas.microsoft.com/office/drawing/2014/main" id="{3AA6880E-F456-D948-8214-9C93DC52D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Line 9">
              <a:extLst>
                <a:ext uri="{FF2B5EF4-FFF2-40B4-BE49-F238E27FC236}">
                  <a16:creationId xmlns:a16="http://schemas.microsoft.com/office/drawing/2014/main" id="{7356AE7C-383F-CD4D-A8D4-0D863BEC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AABAA468-88B5-FD4A-933F-BEE3E0E80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1B01ED8E-ABE5-DB46-A6A7-6A5FF2599E9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09A24A5A-3284-ED40-94E5-9F6FD9D580F8}"/>
                </a:ext>
              </a:extLst>
            </p:cNvPr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Text Box 13">
              <a:extLst>
                <a:ext uri="{FF2B5EF4-FFF2-40B4-BE49-F238E27FC236}">
                  <a16:creationId xmlns:a16="http://schemas.microsoft.com/office/drawing/2014/main" id="{735F1B93-CE98-BB48-B7B4-F46E52A4B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14">
              <a:extLst>
                <a:ext uri="{FF2B5EF4-FFF2-40B4-BE49-F238E27FC236}">
                  <a16:creationId xmlns:a16="http://schemas.microsoft.com/office/drawing/2014/main" id="{1358189F-C49B-9547-B76A-603CC629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corrupt(rcvpkt)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isACK(rcvpkt,1)</a:t>
              </a: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96FCE930-1E3E-9749-A456-2BE07EE34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FF0C2363-5AAB-A541-81DC-66A163930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17">
              <a:extLst>
                <a:ext uri="{FF2B5EF4-FFF2-40B4-BE49-F238E27FC236}">
                  <a16:creationId xmlns:a16="http://schemas.microsoft.com/office/drawing/2014/main" id="{A50A3675-BB4B-2C49-9E0C-E3B6864FC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isACK(rcvpkt,0)</a:t>
              </a:r>
              <a:r>
                <a: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8">
              <a:extLst>
                <a:ext uri="{FF2B5EF4-FFF2-40B4-BE49-F238E27FC236}">
                  <a16:creationId xmlns:a16="http://schemas.microsoft.com/office/drawing/2014/main" id="{398A4307-79FC-E54C-B8A4-CCE6DE226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9">
              <a:extLst>
                <a:ext uri="{FF2B5EF4-FFF2-40B4-BE49-F238E27FC236}">
                  <a16:creationId xmlns:a16="http://schemas.microsoft.com/office/drawing/2014/main" id="{C0094035-BD90-5741-A641-F8D8DD3C7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" y="1365"/>
              <a:ext cx="669" cy="528"/>
              <a:chOff x="1441" y="2062"/>
              <a:chExt cx="669" cy="528"/>
            </a:xfrm>
          </p:grpSpPr>
          <p:sp>
            <p:nvSpPr>
              <p:cNvPr id="61" name="Oval 20">
                <a:extLst>
                  <a:ext uri="{FF2B5EF4-FFF2-40B4-BE49-F238E27FC236}">
                    <a16:creationId xmlns:a16="http://schemas.microsoft.com/office/drawing/2014/main" id="{86E2B18C-13F1-BA46-BE50-CDE79E0D4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Text Box 21">
                <a:extLst>
                  <a:ext uri="{FF2B5EF4-FFF2-40B4-BE49-F238E27FC236}">
                    <a16:creationId xmlns:a16="http://schemas.microsoft.com/office/drawing/2014/main" id="{26734C2A-3109-3D4C-BAB8-AB1B111CE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Wait for ACK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</a:t>
                </a: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0" name="Text Box 22">
              <a:extLst>
                <a:ext uri="{FF2B5EF4-FFF2-40B4-BE49-F238E27FC236}">
                  <a16:creationId xmlns:a16="http://schemas.microsoft.com/office/drawing/2014/main" id="{A3A125D1-1D1E-2E4D-AE79-0DE766971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FSM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fragment</a:t>
              </a:r>
            </a:p>
          </p:txBody>
        </p:sp>
      </p:grpSp>
      <p:sp>
        <p:nvSpPr>
          <p:cNvPr id="65" name="Line 23">
            <a:extLst>
              <a:ext uri="{FF2B5EF4-FFF2-40B4-BE49-F238E27FC236}">
                <a16:creationId xmlns:a16="http://schemas.microsoft.com/office/drawing/2014/main" id="{E71BBDED-78BE-4142-9E45-4E7E4B24F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8808" y="2549197"/>
            <a:ext cx="7883525" cy="275748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66" name="Group 24">
            <a:extLst>
              <a:ext uri="{FF2B5EF4-FFF2-40B4-BE49-F238E27FC236}">
                <a16:creationId xmlns:a16="http://schemas.microsoft.com/office/drawing/2014/main" id="{2E138519-EBF4-3B44-AD97-E2407D82A043}"/>
              </a:ext>
            </a:extLst>
          </p:cNvPr>
          <p:cNvGrpSpPr>
            <a:grpSpLocks/>
          </p:cNvGrpSpPr>
          <p:nvPr/>
        </p:nvGrpSpPr>
        <p:grpSpPr bwMode="auto">
          <a:xfrm>
            <a:off x="1313645" y="3769985"/>
            <a:ext cx="7234238" cy="2535237"/>
            <a:chOff x="0" y="2409"/>
            <a:chExt cx="4557" cy="1597"/>
          </a:xfrm>
        </p:grpSpPr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C7F7CA42-D362-5647-A3B4-192876672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&amp;&amp; has_seq1(rcvpkt) 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26">
              <a:extLst>
                <a:ext uri="{FF2B5EF4-FFF2-40B4-BE49-F238E27FC236}">
                  <a16:creationId xmlns:a16="http://schemas.microsoft.com/office/drawing/2014/main" id="{2AC2EAAE-2D47-A740-B364-15C85D65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extract(rcvpkt,data)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deliver_data(data)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make_pkt(ACK1, chksum)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D8482BD5-532F-3042-8803-E3C8BD739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71" name="Group 28">
                <a:extLst>
                  <a:ext uri="{FF2B5EF4-FFF2-40B4-BE49-F238E27FC236}">
                    <a16:creationId xmlns:a16="http://schemas.microsoft.com/office/drawing/2014/main" id="{67FF8A8B-97EA-7D4F-A57C-A7614B5802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80" name="Oval 29">
                  <a:extLst>
                    <a:ext uri="{FF2B5EF4-FFF2-40B4-BE49-F238E27FC236}">
                      <a16:creationId xmlns:a16="http://schemas.microsoft.com/office/drawing/2014/main" id="{8D4E849D-9AF8-FC4F-B5E6-691ACC1951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1" name="Text Box 30">
                  <a:extLst>
                    <a:ext uri="{FF2B5EF4-FFF2-40B4-BE49-F238E27FC236}">
                      <a16:creationId xmlns:a16="http://schemas.microsoft.com/office/drawing/2014/main" id="{E4385747-A861-0E4B-AF7E-71CAF80ED1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Wait for 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 from below</a:t>
                  </a:r>
                  <a:endPara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72" name="Freeform 31">
                <a:extLst>
                  <a:ext uri="{FF2B5EF4-FFF2-40B4-BE49-F238E27FC236}">
                    <a16:creationId xmlns:a16="http://schemas.microsoft.com/office/drawing/2014/main" id="{9115FE32-46F2-A847-8603-43A0C0E7C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A33629C7-E28A-5043-8973-73B06C05D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33">
                <a:extLst>
                  <a:ext uri="{FF2B5EF4-FFF2-40B4-BE49-F238E27FC236}">
                    <a16:creationId xmlns:a16="http://schemas.microsoft.com/office/drawing/2014/main" id="{7DAE0056-F522-6A47-87C1-BE5D09A7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D3183506-C985-AE4B-8786-2BF1733F19C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6" name="Line 35">
                <a:extLst>
                  <a:ext uri="{FF2B5EF4-FFF2-40B4-BE49-F238E27FC236}">
                    <a16:creationId xmlns:a16="http://schemas.microsoft.com/office/drawing/2014/main" id="{3B7207C5-2DDB-A74F-9227-55920F12A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7" name="Text Box 36">
                <a:extLst>
                  <a:ext uri="{FF2B5EF4-FFF2-40B4-BE49-F238E27FC236}">
                    <a16:creationId xmlns:a16="http://schemas.microsoft.com/office/drawing/2014/main" id="{10D86368-959C-734B-8A29-22BE54E9B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rdt_rcv(rcvpkt) &amp;&amp;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(corrupt(rcvpkt) ||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    </a:t>
                </a: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has_seq1(rcvpkt))</a:t>
                </a:r>
                <a:endPara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Text Box 37">
                <a:extLst>
                  <a:ext uri="{FF2B5EF4-FFF2-40B4-BE49-F238E27FC236}">
                    <a16:creationId xmlns:a16="http://schemas.microsoft.com/office/drawing/2014/main" id="{18F09FB4-D9AF-AD4C-B898-09D2838B6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udt_send(sndpkt)</a:t>
                </a:r>
                <a:endPara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9" name="Text Box 38">
                <a:extLst>
                  <a:ext uri="{FF2B5EF4-FFF2-40B4-BE49-F238E27FC236}">
                    <a16:creationId xmlns:a16="http://schemas.microsoft.com/office/drawing/2014/main" id="{E0B6922C-3192-A443-B72C-6BA385FDE7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receiver FSM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fragment</a:t>
                </a:r>
              </a:p>
            </p:txBody>
          </p:sp>
        </p:grpSp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60BFA42A-F9D1-AB4D-86F4-23CB7F27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40" name="Slide Number Placeholder 2">
            <a:extLst>
              <a:ext uri="{FF2B5EF4-FFF2-40B4-BE49-F238E27FC236}">
                <a16:creationId xmlns:a16="http://schemas.microsoft.com/office/drawing/2014/main" id="{F6D97494-9500-EB4E-A367-8D096797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55B826DE-FC00-8F40-8016-039FCFE597E4}"/>
              </a:ext>
            </a:extLst>
          </p:cNvPr>
          <p:cNvSpPr txBox="1">
            <a:spLocks noChangeArrowheads="1"/>
          </p:cNvSpPr>
          <p:nvPr/>
        </p:nvSpPr>
        <p:spPr>
          <a:xfrm>
            <a:off x="700825" y="1291107"/>
            <a:ext cx="1053323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12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New channel assumption: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underlying channel can also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 (data, ACKs)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checksum, sequence #s, ACKs, retransmissions will be of help … but not quite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0AFD-5483-8F4A-8353-70CF76EDD8F5}"/>
              </a:ext>
            </a:extLst>
          </p:cNvPr>
          <p:cNvSpPr txBox="1"/>
          <p:nvPr/>
        </p:nvSpPr>
        <p:spPr>
          <a:xfrm>
            <a:off x="1351723" y="4023238"/>
            <a:ext cx="9435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1025" marR="0" lvl="0" indent="-5683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do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humans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handle lost sender-to-receiver words in conversation?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B81C8263-652B-B54F-A380-A9D05ECA0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2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709A56B0-0263-BE46-AEA5-8771DC7625B6}"/>
              </a:ext>
            </a:extLst>
          </p:cNvPr>
          <p:cNvSpPr txBox="1">
            <a:spLocks noChangeArrowheads="1"/>
          </p:cNvSpPr>
          <p:nvPr/>
        </p:nvSpPr>
        <p:spPr>
          <a:xfrm>
            <a:off x="751114" y="1355502"/>
            <a:ext cx="10924659" cy="507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waits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“reasonable” amount of time for ACK </a:t>
            </a:r>
          </a:p>
          <a:p>
            <a:pPr marL="406400" marR="0" lvl="0" indent="-341313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retransmits if no ACK received in this time</a:t>
            </a:r>
          </a:p>
          <a:p>
            <a:pPr marL="406400" marR="0" lvl="0" indent="-341313" algn="l" defTabSz="914400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pkt (or ACK) just delayed (not lost):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retransmission will be  duplicate, but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already handles this!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must specify seq # of packet being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4DB3B-FB87-7B42-8ADE-E098B4B1CDD9}"/>
              </a:ext>
            </a:extLst>
          </p:cNvPr>
          <p:cNvGrpSpPr/>
          <p:nvPr/>
        </p:nvGrpSpPr>
        <p:grpSpPr>
          <a:xfrm>
            <a:off x="3852654" y="4876800"/>
            <a:ext cx="3484723" cy="1905000"/>
            <a:chOff x="3667124" y="4359729"/>
            <a:chExt cx="3484723" cy="1905000"/>
          </a:xfrm>
        </p:grpSpPr>
        <p:pic>
          <p:nvPicPr>
            <p:cNvPr id="7170" name="Picture 2" descr="Image result for red alarm clock">
              <a:extLst>
                <a:ext uri="{FF2B5EF4-FFF2-40B4-BE49-F238E27FC236}">
                  <a16:creationId xmlns:a16="http://schemas.microsoft.com/office/drawing/2014/main" id="{78FD9079-5EFC-D744-A2EF-B55FD834C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4" y="4359729"/>
              <a:ext cx="33813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91">
              <a:extLst>
                <a:ext uri="{FF2B5EF4-FFF2-40B4-BE49-F238E27FC236}">
                  <a16:creationId xmlns:a16="http://schemas.microsoft.com/office/drawing/2014/main" id="{62219A32-C5B7-4A41-B560-B3B62A39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303" y="4757575"/>
              <a:ext cx="1219544" cy="370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21F0D09-350B-0D4B-B0F1-02B4E8F5DB35}"/>
              </a:ext>
            </a:extLst>
          </p:cNvPr>
          <p:cNvSpPr txBox="1">
            <a:spLocks noChangeArrowheads="1"/>
          </p:cNvSpPr>
          <p:nvPr/>
        </p:nvSpPr>
        <p:spPr>
          <a:xfrm>
            <a:off x="808619" y="4059181"/>
            <a:ext cx="10924659" cy="1016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countdown timer to interrupt after “reasonable” amount of time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A1AE1C8-34DA-8649-8588-05545644E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33239" cy="1239836"/>
            <a:chOff x="2638761" y="2958772"/>
            <a:chExt cx="1933239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9" y="3559178"/>
              <a:ext cx="1137909" cy="1409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(rcvpkt,1)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28BBA62-6263-C843-B29E-56B49980762A}"/>
              </a:ext>
            </a:extLst>
          </p:cNvPr>
          <p:cNvSpPr/>
          <p:nvPr/>
        </p:nvSpPr>
        <p:spPr>
          <a:xfrm>
            <a:off x="3771900" y="1861459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E2FDDC8-8D96-114D-9DC7-646B2E492AD9}"/>
              </a:ext>
            </a:extLst>
          </p:cNvPr>
          <p:cNvSpPr/>
          <p:nvPr/>
        </p:nvSpPr>
        <p:spPr>
          <a:xfrm>
            <a:off x="3858986" y="3777345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7B88F9-3891-3046-A064-B332A3527756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22A35A9-A643-7C42-B044-B85FAF6A97F9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9138640-D128-B549-B272-9634FBE0E919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8621F76-605F-FD4F-BBDF-20014AAFC358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C2E0DE7-1242-394F-B32C-D2097A456FDC}"/>
              </a:ext>
            </a:extLst>
          </p:cNvPr>
          <p:cNvSpPr/>
          <p:nvPr/>
        </p:nvSpPr>
        <p:spPr>
          <a:xfrm>
            <a:off x="4251325" y="2212996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id="{E51BA6D5-B9A8-EF43-ACE9-5217445F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4" grpId="0" animBg="1"/>
      <p:bldP spid="123" grpId="0" animBg="1"/>
      <p:bldP spid="121" grpId="0" animBg="1"/>
      <p:bldP spid="3" grpId="0" animBg="1"/>
      <p:bldP spid="3" grpId="1" animBg="1"/>
      <p:bldP spid="122" grpId="0" animBg="1"/>
      <p:bldP spid="122" grpId="1" animBg="1"/>
      <p:bldP spid="6" grpId="0" animBg="1"/>
      <p:bldP spid="6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8884</TotalTime>
  <Words>1683</Words>
  <Application>Microsoft Office PowerPoint</Application>
  <PresentationFormat>Widescreen</PresentationFormat>
  <Paragraphs>374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Tahoma</vt:lpstr>
      <vt:lpstr>Times New Roman</vt:lpstr>
      <vt:lpstr>Wingdings</vt:lpstr>
      <vt:lpstr>Office Theme</vt:lpstr>
      <vt:lpstr>Transport Layer: roadmap</vt:lpstr>
      <vt:lpstr>rdt2.1: sender, handling garbled ACK/NAKs</vt:lpstr>
      <vt:lpstr>rdt2.1: receiver, handling garbled ACK/NAKs</vt:lpstr>
      <vt:lpstr>rdt2.1: discussion</vt:lpstr>
      <vt:lpstr>rdt2.2: a NAK-free protocol</vt:lpstr>
      <vt:lpstr>rdt2.2: sender, receiver fragments</vt:lpstr>
      <vt:lpstr>rdt3.0: channels with errors and loss</vt:lpstr>
      <vt:lpstr>rdt3.0: channels with errors and loss</vt:lpstr>
      <vt:lpstr>rdt3.0 sender</vt:lpstr>
      <vt:lpstr>rdt3.0 sender</vt:lpstr>
      <vt:lpstr>rdt3.0 in action</vt:lpstr>
      <vt:lpstr>rdt3.0 in action</vt:lpstr>
      <vt:lpstr>Performance of rdt3.0 (stop-and-wait)</vt:lpstr>
      <vt:lpstr>rdt3.0: stop-and-wait operation</vt:lpstr>
      <vt:lpstr>rdt3.0: stop-and-wait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399</cp:revision>
  <dcterms:created xsi:type="dcterms:W3CDTF">2020-01-18T07:24:59Z</dcterms:created>
  <dcterms:modified xsi:type="dcterms:W3CDTF">2021-04-22T02:59:22Z</dcterms:modified>
</cp:coreProperties>
</file>