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15"/>
  </p:notesMasterIdLst>
  <p:sldIdLst>
    <p:sldId id="1041" r:id="rId3"/>
    <p:sldId id="1084" r:id="rId4"/>
    <p:sldId id="1085" r:id="rId5"/>
    <p:sldId id="1086" r:id="rId6"/>
    <p:sldId id="1101" r:id="rId7"/>
    <p:sldId id="1102" r:id="rId8"/>
    <p:sldId id="1103" r:id="rId9"/>
    <p:sldId id="1104" r:id="rId10"/>
    <p:sldId id="1209" r:id="rId11"/>
    <p:sldId id="1109" r:id="rId12"/>
    <p:sldId id="1110" r:id="rId13"/>
    <p:sldId id="12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57"/>
    <p:restoredTop sz="79613"/>
  </p:normalViewPr>
  <p:slideViewPr>
    <p:cSldViewPr snapToGrid="0" snapToObjects="1">
      <p:cViewPr varScale="1">
        <p:scale>
          <a:sx n="57" d="100"/>
          <a:sy n="57" d="100"/>
        </p:scale>
        <p:origin x="828" y="72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78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83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37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79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268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379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94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0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408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9713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79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03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6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56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73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4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 fontScale="90000"/>
          </a:bodyPr>
          <a:lstStyle/>
          <a:p>
            <a:br>
              <a:rPr lang="en-US" altLang="en-US" sz="4400" dirty="0">
                <a:cs typeface="Calibri" panose="020F0502020204030204" pitchFamily="34" charset="0"/>
              </a:rPr>
            </a:br>
            <a:r>
              <a:rPr lang="en-US" altLang="en-US" sz="4400" dirty="0">
                <a:cs typeface="Calibri" panose="020F0502020204030204" pitchFamily="34" charset="0"/>
              </a:rPr>
              <a:t>Lecture #8</a:t>
            </a:r>
            <a:br>
              <a:rPr lang="en-US" altLang="en-US" sz="4400" dirty="0">
                <a:cs typeface="Calibri" panose="020F0502020204030204" pitchFamily="34" charset="0"/>
              </a:rPr>
            </a:br>
            <a:r>
              <a:rPr lang="en-US" altLang="en-US" sz="4400" dirty="0">
                <a:cs typeface="Calibri" panose="020F0502020204030204" pitchFamily="34" charset="0"/>
              </a:rPr>
              <a:t>Application layer</a:t>
            </a:r>
            <a:endParaRPr lang="en-US" sz="4400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defRPr/>
            </a:pPr>
            <a:r>
              <a:rPr lang="en-US" sz="3200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Cookies,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0" indent="0">
              <a:buNone/>
              <a:defRPr/>
            </a:pP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221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Hotmail,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Yahoo!Mail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2659-BA42-4483-8645-FC2E3977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4BDB5F-F493-4A5D-889F-0147B01EC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246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3" name="Rectangle 3">
            <a:extLst>
              <a:ext uri="{FF2B5EF4-FFF2-40B4-BE49-F238E27FC236}">
                <a16:creationId xmlns:a16="http://schemas.microsoft.com/office/drawing/2014/main" id="{044314F4-5E29-A342-9469-ED1D194C2BEE}"/>
              </a:ext>
            </a:extLst>
          </p:cNvPr>
          <p:cNvSpPr txBox="1">
            <a:spLocks noChangeArrowheads="1"/>
          </p:cNvSpPr>
          <p:nvPr/>
        </p:nvSpPr>
        <p:spPr>
          <a:xfrm>
            <a:off x="622608" y="1452389"/>
            <a:ext cx="6335547" cy="488791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Web sites and client browser  use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to maintain some state between transactions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four components: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1) cookie header line of HTTP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response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2) cookie header line in next HTTP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request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3) cookie file kept on user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 host, managed by user</a:t>
            </a:r>
            <a:r>
              <a:rPr kumimoji="0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 browser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4) back-end database at Web site</a:t>
            </a:r>
          </a:p>
        </p:txBody>
      </p:sp>
      <p:sp>
        <p:nvSpPr>
          <p:cNvPr id="94" name="Rectangle 4">
            <a:extLst>
              <a:ext uri="{FF2B5EF4-FFF2-40B4-BE49-F238E27FC236}">
                <a16:creationId xmlns:a16="http://schemas.microsoft.com/office/drawing/2014/main" id="{26408C84-4366-9C43-B55D-97AC8C9FA33A}"/>
              </a:ext>
            </a:extLst>
          </p:cNvPr>
          <p:cNvSpPr txBox="1">
            <a:spLocks noChangeArrowheads="1"/>
          </p:cNvSpPr>
          <p:nvPr/>
        </p:nvSpPr>
        <p:spPr>
          <a:xfrm>
            <a:off x="7599363" y="1452389"/>
            <a:ext cx="4363453" cy="5025732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525" marR="0" lvl="0" indent="111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Example: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Susan uses browser on laptop, visits specific e-commerce site for first time</a:t>
            </a:r>
          </a:p>
          <a:p>
            <a:pPr marL="233363" marR="0" lvl="0" indent="-233363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when initial HTTP requests arrives at site, site creates: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unique ID (aka “cookie”)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entry in backend database for ID</a:t>
            </a:r>
          </a:p>
          <a:p>
            <a:pPr marL="3429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subsequent HTTP requests from Susan to this site will contain cookie ID value, allowing site to “identify” Susan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52BCA24-99F8-C342-B95E-EB6833D8CA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Maintaining user/server state: cookies</a:t>
            </a:r>
            <a:endParaRPr lang="en-US" sz="4400" dirty="0"/>
          </a:p>
        </p:txBody>
      </p:sp>
      <p:sp>
        <p:nvSpPr>
          <p:cNvPr id="96" name="Text Box 5">
            <a:extLst>
              <a:ext uri="{FF2B5EF4-FFF2-40B4-BE49-F238E27FC236}">
                <a16:creationId xmlns:a16="http://schemas.microsoft.com/office/drawing/2014/main" id="{BDD58876-57D5-6242-A5A0-1F4F57BBD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674" y="1266659"/>
            <a:ext cx="8739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client</a:t>
            </a:r>
          </a:p>
        </p:txBody>
      </p:sp>
      <p:sp>
        <p:nvSpPr>
          <p:cNvPr id="97" name="Text Box 6">
            <a:extLst>
              <a:ext uri="{FF2B5EF4-FFF2-40B4-BE49-F238E27FC236}">
                <a16:creationId xmlns:a16="http://schemas.microsoft.com/office/drawing/2014/main" id="{2C7DB634-32FD-8242-867E-9B9E0867E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2999" y="1555531"/>
            <a:ext cx="9669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server</a:t>
            </a:r>
          </a:p>
        </p:txBody>
      </p:sp>
      <p:grpSp>
        <p:nvGrpSpPr>
          <p:cNvPr id="98" name="Group 90">
            <a:extLst>
              <a:ext uri="{FF2B5EF4-FFF2-40B4-BE49-F238E27FC236}">
                <a16:creationId xmlns:a16="http://schemas.microsoft.com/office/drawing/2014/main" id="{94011BFB-FD4F-E449-8218-8F0FBC795682}"/>
              </a:ext>
            </a:extLst>
          </p:cNvPr>
          <p:cNvGrpSpPr>
            <a:grpSpLocks/>
          </p:cNvGrpSpPr>
          <p:nvPr/>
        </p:nvGrpSpPr>
        <p:grpSpPr bwMode="auto">
          <a:xfrm>
            <a:off x="2996806" y="4057653"/>
            <a:ext cx="3873500" cy="458788"/>
            <a:chOff x="1414" y="2657"/>
            <a:chExt cx="2440" cy="289"/>
          </a:xfrm>
        </p:grpSpPr>
        <p:sp>
          <p:nvSpPr>
            <p:cNvPr id="99" name="Line 16">
              <a:extLst>
                <a:ext uri="{FF2B5EF4-FFF2-40B4-BE49-F238E27FC236}">
                  <a16:creationId xmlns:a16="http://schemas.microsoft.com/office/drawing/2014/main" id="{88BDB1BC-CF22-D740-8FD0-3286D32A2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2657"/>
              <a:ext cx="2440" cy="24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00" name="Group 17">
              <a:extLst>
                <a:ext uri="{FF2B5EF4-FFF2-40B4-BE49-F238E27FC236}">
                  <a16:creationId xmlns:a16="http://schemas.microsoft.com/office/drawing/2014/main" id="{1663D802-36E9-1C4C-BFE3-BD3D00335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3" y="2694"/>
              <a:ext cx="1897" cy="252"/>
              <a:chOff x="3268" y="2846"/>
              <a:chExt cx="1897" cy="252"/>
            </a:xfrm>
          </p:grpSpPr>
          <p:sp>
            <p:nvSpPr>
              <p:cNvPr id="101" name="Rectangle 18">
                <a:extLst>
                  <a:ext uri="{FF2B5EF4-FFF2-40B4-BE49-F238E27FC236}">
                    <a16:creationId xmlns:a16="http://schemas.microsoft.com/office/drawing/2014/main" id="{F3795387-184E-6040-B5E5-4A94444CF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2" y="2856"/>
                <a:ext cx="1692" cy="19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2" name="Text Box 19">
                <a:extLst>
                  <a:ext uri="{FF2B5EF4-FFF2-40B4-BE49-F238E27FC236}">
                    <a16:creationId xmlns:a16="http://schemas.microsoft.com/office/drawing/2014/main" id="{1E8E6531-8FF1-1C40-8C70-630F4E147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8" y="2846"/>
                <a:ext cx="1897" cy="25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usual HTTP response msg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3" name="Group 94">
            <a:extLst>
              <a:ext uri="{FF2B5EF4-FFF2-40B4-BE49-F238E27FC236}">
                <a16:creationId xmlns:a16="http://schemas.microsoft.com/office/drawing/2014/main" id="{A02DFDF0-ACF5-0944-BB01-BEA857B2408F}"/>
              </a:ext>
            </a:extLst>
          </p:cNvPr>
          <p:cNvGrpSpPr>
            <a:grpSpLocks/>
          </p:cNvGrpSpPr>
          <p:nvPr/>
        </p:nvGrpSpPr>
        <p:grpSpPr bwMode="auto">
          <a:xfrm>
            <a:off x="3002432" y="5867498"/>
            <a:ext cx="3859213" cy="463549"/>
            <a:chOff x="1392" y="3579"/>
            <a:chExt cx="2431" cy="292"/>
          </a:xfrm>
        </p:grpSpPr>
        <p:sp>
          <p:nvSpPr>
            <p:cNvPr id="104" name="Line 24">
              <a:extLst>
                <a:ext uri="{FF2B5EF4-FFF2-40B4-BE49-F238E27FC236}">
                  <a16:creationId xmlns:a16="http://schemas.microsoft.com/office/drawing/2014/main" id="{EEB16C5E-89E3-9248-A0E9-068D3F51C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3579"/>
              <a:ext cx="2431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Text Box 27">
              <a:extLst>
                <a:ext uri="{FF2B5EF4-FFF2-40B4-BE49-F238E27FC236}">
                  <a16:creationId xmlns:a16="http://schemas.microsoft.com/office/drawing/2014/main" id="{474B7C25-022E-B449-BFB7-79520686A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8" y="3619"/>
              <a:ext cx="1852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response msg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8" name="Text Box 59">
            <a:extLst>
              <a:ext uri="{FF2B5EF4-FFF2-40B4-BE49-F238E27FC236}">
                <a16:creationId xmlns:a16="http://schemas.microsoft.com/office/drawing/2014/main" id="{8FCE1392-BEBB-7649-A72C-5DBA3176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3156" y="2293935"/>
            <a:ext cx="17875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 file</a:t>
            </a:r>
          </a:p>
        </p:txBody>
      </p:sp>
      <p:sp>
        <p:nvSpPr>
          <p:cNvPr id="109" name="Text Box 66">
            <a:extLst>
              <a:ext uri="{FF2B5EF4-FFF2-40B4-BE49-F238E27FC236}">
                <a16:creationId xmlns:a16="http://schemas.microsoft.com/office/drawing/2014/main" id="{0A6A1E02-F6BE-5D46-AD20-D1F7027F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0772" y="4672055"/>
            <a:ext cx="18101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one week later:</a:t>
            </a:r>
          </a:p>
        </p:txBody>
      </p:sp>
      <p:grpSp>
        <p:nvGrpSpPr>
          <p:cNvPr id="110" name="Group 89">
            <a:extLst>
              <a:ext uri="{FF2B5EF4-FFF2-40B4-BE49-F238E27FC236}">
                <a16:creationId xmlns:a16="http://schemas.microsoft.com/office/drawing/2014/main" id="{40D8E44C-8C6C-D542-9BE7-10406B51CDF5}"/>
              </a:ext>
            </a:extLst>
          </p:cNvPr>
          <p:cNvGrpSpPr>
            <a:grpSpLocks/>
          </p:cNvGrpSpPr>
          <p:nvPr/>
        </p:nvGrpSpPr>
        <p:grpSpPr bwMode="auto">
          <a:xfrm>
            <a:off x="2998327" y="3429000"/>
            <a:ext cx="6777024" cy="1128713"/>
            <a:chOff x="1411" y="2261"/>
            <a:chExt cx="3533" cy="711"/>
          </a:xfrm>
        </p:grpSpPr>
        <p:sp>
          <p:nvSpPr>
            <p:cNvPr id="111" name="Line 12">
              <a:extLst>
                <a:ext uri="{FF2B5EF4-FFF2-40B4-BE49-F238E27FC236}">
                  <a16:creationId xmlns:a16="http://schemas.microsoft.com/office/drawing/2014/main" id="{153DBCD9-AEFE-0D4C-84B4-A29E1AAACC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1" y="2361"/>
              <a:ext cx="2016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Text Box 15">
              <a:extLst>
                <a:ext uri="{FF2B5EF4-FFF2-40B4-BE49-F238E27FC236}">
                  <a16:creationId xmlns:a16="http://schemas.microsoft.com/office/drawing/2014/main" id="{B4EE3ACA-27BC-0046-99A0-E10CEAF86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8" y="226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cookie: 1678</a:t>
              </a:r>
            </a:p>
          </p:txBody>
        </p:sp>
        <p:sp>
          <p:nvSpPr>
            <p:cNvPr id="113" name="Text Box 28">
              <a:extLst>
                <a:ext uri="{FF2B5EF4-FFF2-40B4-BE49-F238E27FC236}">
                  <a16:creationId xmlns:a16="http://schemas.microsoft.com/office/drawing/2014/main" id="{E0C8E058-016B-9643-8EC4-38404A2A2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9" y="233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specific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114" name="Line 42">
              <a:extLst>
                <a:ext uri="{FF2B5EF4-FFF2-40B4-BE49-F238E27FC236}">
                  <a16:creationId xmlns:a16="http://schemas.microsoft.com/office/drawing/2014/main" id="{AEE1E959-6738-514B-BC11-A0C6268B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2" y="2367"/>
              <a:ext cx="692" cy="2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5" name="Group 83">
              <a:extLst>
                <a:ext uri="{FF2B5EF4-FFF2-40B4-BE49-F238E27FC236}">
                  <a16:creationId xmlns:a16="http://schemas.microsoft.com/office/drawing/2014/main" id="{B7857F88-08E3-E240-A20C-5162D29690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6" y="2363"/>
              <a:ext cx="539" cy="252"/>
              <a:chOff x="4306" y="2273"/>
              <a:chExt cx="539" cy="252"/>
            </a:xfrm>
          </p:grpSpPr>
          <p:sp>
            <p:nvSpPr>
              <p:cNvPr id="116" name="Rectangle 72">
                <a:extLst>
                  <a:ext uri="{FF2B5EF4-FFF2-40B4-BE49-F238E27FC236}">
                    <a16:creationId xmlns:a16="http://schemas.microsoft.com/office/drawing/2014/main" id="{597ACCEC-4FF2-6B40-8454-C2F1F6A7C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2365"/>
                <a:ext cx="384" cy="9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Text Box 43">
                <a:extLst>
                  <a:ext uri="{FF2B5EF4-FFF2-40B4-BE49-F238E27FC236}">
                    <a16:creationId xmlns:a16="http://schemas.microsoft.com/office/drawing/2014/main" id="{361D7D30-A4D4-5C44-878A-9FE3CEA441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6" y="2273"/>
                <a:ext cx="53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access</a:t>
                </a:r>
              </a:p>
            </p:txBody>
          </p:sp>
        </p:grpSp>
      </p:grpSp>
      <p:grpSp>
        <p:nvGrpSpPr>
          <p:cNvPr id="118" name="Group 81">
            <a:extLst>
              <a:ext uri="{FF2B5EF4-FFF2-40B4-BE49-F238E27FC236}">
                <a16:creationId xmlns:a16="http://schemas.microsoft.com/office/drawing/2014/main" id="{CCEC4E82-EFC9-4646-BCEE-C0B8C7E94B5A}"/>
              </a:ext>
            </a:extLst>
          </p:cNvPr>
          <p:cNvGrpSpPr>
            <a:grpSpLocks/>
          </p:cNvGrpSpPr>
          <p:nvPr/>
        </p:nvGrpSpPr>
        <p:grpSpPr bwMode="auto">
          <a:xfrm>
            <a:off x="1704581" y="1762123"/>
            <a:ext cx="1066800" cy="565150"/>
            <a:chOff x="527" y="1047"/>
            <a:chExt cx="855" cy="486"/>
          </a:xfrm>
        </p:grpSpPr>
        <p:sp>
          <p:nvSpPr>
            <p:cNvPr id="119" name="AutoShape 67">
              <a:extLst>
                <a:ext uri="{FF2B5EF4-FFF2-40B4-BE49-F238E27FC236}">
                  <a16:creationId xmlns:a16="http://schemas.microsoft.com/office/drawing/2014/main" id="{3FF0F743-E4ED-2B41-96D3-06A33C244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" y="1047"/>
              <a:ext cx="855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Text Box 60">
              <a:extLst>
                <a:ext uri="{FF2B5EF4-FFF2-40B4-BE49-F238E27FC236}">
                  <a16:creationId xmlns:a16="http://schemas.microsoft.com/office/drawing/2014/main" id="{6117DA15-C6DD-B847-B11A-0D6EFDBC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" y="1193"/>
              <a:ext cx="805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8734</a:t>
              </a:r>
            </a:p>
          </p:txBody>
        </p:sp>
      </p:grpSp>
      <p:grpSp>
        <p:nvGrpSpPr>
          <p:cNvPr id="121" name="Group 95">
            <a:extLst>
              <a:ext uri="{FF2B5EF4-FFF2-40B4-BE49-F238E27FC236}">
                <a16:creationId xmlns:a16="http://schemas.microsoft.com/office/drawing/2014/main" id="{6419469C-19C4-3947-B461-0398BDE5A56E}"/>
              </a:ext>
            </a:extLst>
          </p:cNvPr>
          <p:cNvGrpSpPr>
            <a:grpSpLocks/>
          </p:cNvGrpSpPr>
          <p:nvPr/>
        </p:nvGrpSpPr>
        <p:grpSpPr bwMode="auto">
          <a:xfrm>
            <a:off x="2952356" y="1946272"/>
            <a:ext cx="6972540" cy="1301749"/>
            <a:chOff x="1386" y="1327"/>
            <a:chExt cx="3730" cy="820"/>
          </a:xfrm>
        </p:grpSpPr>
        <p:sp>
          <p:nvSpPr>
            <p:cNvPr id="122" name="Line 4">
              <a:extLst>
                <a:ext uri="{FF2B5EF4-FFF2-40B4-BE49-F238E27FC236}">
                  <a16:creationId xmlns:a16="http://schemas.microsoft.com/office/drawing/2014/main" id="{53358BBA-04B8-9D40-89A7-C1749138D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6" y="1355"/>
              <a:ext cx="2082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Text Box 8">
              <a:extLst>
                <a:ext uri="{FF2B5EF4-FFF2-40B4-BE49-F238E27FC236}">
                  <a16:creationId xmlns:a16="http://schemas.microsoft.com/office/drawing/2014/main" id="{437463ED-2B74-A04D-85BF-36A6CD1ADB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4" y="1327"/>
              <a:ext cx="1689" cy="25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</p:txBody>
        </p:sp>
        <p:sp>
          <p:nvSpPr>
            <p:cNvPr id="124" name="Text Box 31">
              <a:extLst>
                <a:ext uri="{FF2B5EF4-FFF2-40B4-BE49-F238E27FC236}">
                  <a16:creationId xmlns:a16="http://schemas.microsoft.com/office/drawing/2014/main" id="{8689192D-F56C-1640-861C-3C443D419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0" y="1390"/>
              <a:ext cx="848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Amazon server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creates ID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1678 for user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25" name="Group 82">
              <a:extLst>
                <a:ext uri="{FF2B5EF4-FFF2-40B4-BE49-F238E27FC236}">
                  <a16:creationId xmlns:a16="http://schemas.microsoft.com/office/drawing/2014/main" id="{03DF1B1A-A9A9-854D-8891-346BB0DBAA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730"/>
              <a:ext cx="739" cy="417"/>
              <a:chOff x="4377" y="1640"/>
              <a:chExt cx="739" cy="417"/>
            </a:xfrm>
          </p:grpSpPr>
          <p:sp>
            <p:nvSpPr>
              <p:cNvPr id="126" name="Line 40">
                <a:extLst>
                  <a:ext uri="{FF2B5EF4-FFF2-40B4-BE49-F238E27FC236}">
                    <a16:creationId xmlns:a16="http://schemas.microsoft.com/office/drawing/2014/main" id="{52C051AD-65C2-504B-9A70-F8E72303C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7" y="1640"/>
                <a:ext cx="659" cy="41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73">
                <a:extLst>
                  <a:ext uri="{FF2B5EF4-FFF2-40B4-BE49-F238E27FC236}">
                    <a16:creationId xmlns:a16="http://schemas.microsoft.com/office/drawing/2014/main" id="{7F34673E-5298-3241-9317-86EC3DD70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70" y="1729"/>
                <a:ext cx="602" cy="2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Text Box 41">
                <a:extLst>
                  <a:ext uri="{FF2B5EF4-FFF2-40B4-BE49-F238E27FC236}">
                    <a16:creationId xmlns:a16="http://schemas.microsoft.com/office/drawing/2014/main" id="{F17F9C36-958E-4C47-BE78-4A1A5F072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1" y="1702"/>
                <a:ext cx="735" cy="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create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7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    entry</a:t>
                </a:r>
              </a:p>
            </p:txBody>
          </p:sp>
        </p:grpSp>
      </p:grpSp>
      <p:grpSp>
        <p:nvGrpSpPr>
          <p:cNvPr id="129" name="Group 88">
            <a:extLst>
              <a:ext uri="{FF2B5EF4-FFF2-40B4-BE49-F238E27FC236}">
                <a16:creationId xmlns:a16="http://schemas.microsoft.com/office/drawing/2014/main" id="{7A1CD3F5-FA12-5E48-9AC5-0FFB79FB2A15}"/>
              </a:ext>
            </a:extLst>
          </p:cNvPr>
          <p:cNvGrpSpPr>
            <a:grpSpLocks/>
          </p:cNvGrpSpPr>
          <p:nvPr/>
        </p:nvGrpSpPr>
        <p:grpSpPr bwMode="auto">
          <a:xfrm>
            <a:off x="1675603" y="2474086"/>
            <a:ext cx="5151555" cy="890270"/>
            <a:chOff x="462" y="1603"/>
            <a:chExt cx="3550" cy="719"/>
          </a:xfrm>
        </p:grpSpPr>
        <p:sp>
          <p:nvSpPr>
            <p:cNvPr id="130" name="Line 9">
              <a:extLst>
                <a:ext uri="{FF2B5EF4-FFF2-40B4-BE49-F238E27FC236}">
                  <a16:creationId xmlns:a16="http://schemas.microsoft.com/office/drawing/2014/main" id="{34D0E0B7-0FCE-BB41-80D4-74036A2750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4" y="1603"/>
              <a:ext cx="2608" cy="27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Text Box 11">
              <a:extLst>
                <a:ext uri="{FF2B5EF4-FFF2-40B4-BE49-F238E27FC236}">
                  <a16:creationId xmlns:a16="http://schemas.microsoft.com/office/drawing/2014/main" id="{C2A582BF-35AD-EC42-8C5E-BCF7C4420C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2" y="1650"/>
              <a:ext cx="1665" cy="51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response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set-cookie: 1678 </a:t>
              </a:r>
            </a:p>
          </p:txBody>
        </p:sp>
        <p:grpSp>
          <p:nvGrpSpPr>
            <p:cNvPr id="132" name="Group 76">
              <a:extLst>
                <a:ext uri="{FF2B5EF4-FFF2-40B4-BE49-F238E27FC236}">
                  <a16:creationId xmlns:a16="http://schemas.microsoft.com/office/drawing/2014/main" id="{9B50E41F-6BE8-5B41-B57A-83E988A05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" y="1836"/>
              <a:ext cx="1004" cy="486"/>
              <a:chOff x="687" y="1746"/>
              <a:chExt cx="1004" cy="486"/>
            </a:xfrm>
          </p:grpSpPr>
          <p:sp>
            <p:nvSpPr>
              <p:cNvPr id="133" name="AutoShape 74">
                <a:extLst>
                  <a:ext uri="{FF2B5EF4-FFF2-40B4-BE49-F238E27FC236}">
                    <a16:creationId xmlns:a16="http://schemas.microsoft.com/office/drawing/2014/main" id="{0B53BA64-2104-564F-AC68-42F70CD18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2" y="1746"/>
                <a:ext cx="735" cy="486"/>
              </a:xfrm>
              <a:prstGeom prst="can">
                <a:avLst>
                  <a:gd name="adj" fmla="val 25000"/>
                </a:avLst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4" name="Text Box 75">
                <a:extLst>
                  <a:ext uri="{FF2B5EF4-FFF2-40B4-BE49-F238E27FC236}">
                    <a16:creationId xmlns:a16="http://schemas.microsoft.com/office/drawing/2014/main" id="{40EF6721-60A7-E646-8306-ACE2C580AA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1836"/>
                <a:ext cx="1004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ebay</a:t>
                </a: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 8734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+mn-cs"/>
                  </a:rPr>
                  <a:t>amazon 1678</a:t>
                </a:r>
              </a:p>
            </p:txBody>
          </p:sp>
        </p:grpSp>
      </p:grpSp>
      <p:grpSp>
        <p:nvGrpSpPr>
          <p:cNvPr id="135" name="Group 93">
            <a:extLst>
              <a:ext uri="{FF2B5EF4-FFF2-40B4-BE49-F238E27FC236}">
                <a16:creationId xmlns:a16="http://schemas.microsoft.com/office/drawing/2014/main" id="{3301D1A0-4332-D44D-9339-6985DCD61D45}"/>
              </a:ext>
            </a:extLst>
          </p:cNvPr>
          <p:cNvGrpSpPr>
            <a:grpSpLocks/>
          </p:cNvGrpSpPr>
          <p:nvPr/>
        </p:nvGrpSpPr>
        <p:grpSpPr bwMode="auto">
          <a:xfrm>
            <a:off x="2994226" y="4365354"/>
            <a:ext cx="6781125" cy="2001838"/>
            <a:chOff x="1406" y="2641"/>
            <a:chExt cx="3562" cy="1261"/>
          </a:xfrm>
        </p:grpSpPr>
        <p:sp>
          <p:nvSpPr>
            <p:cNvPr id="136" name="Line 20">
              <a:extLst>
                <a:ext uri="{FF2B5EF4-FFF2-40B4-BE49-F238E27FC236}">
                  <a16:creationId xmlns:a16="http://schemas.microsoft.com/office/drawing/2014/main" id="{27A08B61-84D4-974B-B631-032C83422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6" y="3293"/>
              <a:ext cx="2032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Text Box 23">
              <a:extLst>
                <a:ext uri="{FF2B5EF4-FFF2-40B4-BE49-F238E27FC236}">
                  <a16:creationId xmlns:a16="http://schemas.microsoft.com/office/drawing/2014/main" id="{C0FE6E20-0831-D147-9963-B3CABC0FF1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3171"/>
              <a:ext cx="1689" cy="40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usual HTTP request msg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cookie: 1678</a:t>
              </a:r>
            </a:p>
          </p:txBody>
        </p:sp>
        <p:sp>
          <p:nvSpPr>
            <p:cNvPr id="138" name="Text Box 29">
              <a:extLst>
                <a:ext uri="{FF2B5EF4-FFF2-40B4-BE49-F238E27FC236}">
                  <a16:creationId xmlns:a16="http://schemas.microsoft.com/office/drawing/2014/main" id="{8241B379-77A9-114B-8D91-05EAB5E6D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9" y="3262"/>
              <a:ext cx="607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cookie-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specific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139" name="Line 44">
              <a:extLst>
                <a:ext uri="{FF2B5EF4-FFF2-40B4-BE49-F238E27FC236}">
                  <a16:creationId xmlns:a16="http://schemas.microsoft.com/office/drawing/2014/main" id="{E200A986-F657-7343-BB4C-41C023FA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81" y="2641"/>
              <a:ext cx="787" cy="8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Text Box 71">
              <a:extLst>
                <a:ext uri="{FF2B5EF4-FFF2-40B4-BE49-F238E27FC236}">
                  <a16:creationId xmlns:a16="http://schemas.microsoft.com/office/drawing/2014/main" id="{CCBDD99D-1C5A-2749-9C7B-9D0A6E0A3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7" y="2939"/>
              <a:ext cx="539" cy="2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access</a:t>
              </a:r>
            </a:p>
          </p:txBody>
        </p:sp>
      </p:grpSp>
      <p:grpSp>
        <p:nvGrpSpPr>
          <p:cNvPr id="141" name="Group 77">
            <a:extLst>
              <a:ext uri="{FF2B5EF4-FFF2-40B4-BE49-F238E27FC236}">
                <a16:creationId xmlns:a16="http://schemas.microsoft.com/office/drawing/2014/main" id="{147D74CA-2DA8-1241-A8E8-3EF2E932E88E}"/>
              </a:ext>
            </a:extLst>
          </p:cNvPr>
          <p:cNvGrpSpPr>
            <a:grpSpLocks/>
          </p:cNvGrpSpPr>
          <p:nvPr/>
        </p:nvGrpSpPr>
        <p:grpSpPr bwMode="auto">
          <a:xfrm>
            <a:off x="1655687" y="5113066"/>
            <a:ext cx="1389062" cy="633978"/>
            <a:chOff x="702" y="1746"/>
            <a:chExt cx="1004" cy="486"/>
          </a:xfrm>
        </p:grpSpPr>
        <p:sp>
          <p:nvSpPr>
            <p:cNvPr id="142" name="AutoShape 78">
              <a:extLst>
                <a:ext uri="{FF2B5EF4-FFF2-40B4-BE49-F238E27FC236}">
                  <a16:creationId xmlns:a16="http://schemas.microsoft.com/office/drawing/2014/main" id="{19C72BA2-8506-044E-A290-911BA7AE5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746"/>
              <a:ext cx="773" cy="486"/>
            </a:xfrm>
            <a:prstGeom prst="can">
              <a:avLst>
                <a:gd name="adj" fmla="val 25000"/>
              </a:avLst>
            </a:prstGeom>
            <a:solidFill>
              <a:srgbClr val="3333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Text Box 79">
              <a:extLst>
                <a:ext uri="{FF2B5EF4-FFF2-40B4-BE49-F238E27FC236}">
                  <a16:creationId xmlns:a16="http://schemas.microsoft.com/office/drawing/2014/main" id="{DF0A1B9A-EFCF-7042-A14D-D22FE4D35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" y="1851"/>
              <a:ext cx="100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ebay</a:t>
              </a: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 8734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amazon 1678</a:t>
              </a:r>
              <a:endPara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44" name="Text Box 80">
            <a:extLst>
              <a:ext uri="{FF2B5EF4-FFF2-40B4-BE49-F238E27FC236}">
                <a16:creationId xmlns:a16="http://schemas.microsoft.com/office/drawing/2014/main" id="{EC583638-A99A-9144-B11A-E459DCDD4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963" y="2582111"/>
            <a:ext cx="11400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database</a:t>
            </a:r>
          </a:p>
        </p:txBody>
      </p:sp>
      <p:sp>
        <p:nvSpPr>
          <p:cNvPr id="145" name="AutoShape 327">
            <a:extLst>
              <a:ext uri="{FF2B5EF4-FFF2-40B4-BE49-F238E27FC236}">
                <a16:creationId xmlns:a16="http://schemas.microsoft.com/office/drawing/2014/main" id="{774E3BE6-BFC9-C849-B588-B56E574DA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4838" y="3202824"/>
            <a:ext cx="592138" cy="908050"/>
          </a:xfrm>
          <a:prstGeom prst="can">
            <a:avLst>
              <a:gd name="adj" fmla="val 31004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146" name="Group 63">
            <a:extLst>
              <a:ext uri="{FF2B5EF4-FFF2-40B4-BE49-F238E27FC236}">
                <a16:creationId xmlns:a16="http://schemas.microsoft.com/office/drawing/2014/main" id="{1D650FE6-EFAF-DA42-B6C3-89E2D30D6710}"/>
              </a:ext>
            </a:extLst>
          </p:cNvPr>
          <p:cNvGrpSpPr>
            <a:grpSpLocks/>
          </p:cNvGrpSpPr>
          <p:nvPr/>
        </p:nvGrpSpPr>
        <p:grpSpPr bwMode="auto">
          <a:xfrm>
            <a:off x="6709231" y="1274501"/>
            <a:ext cx="351110" cy="610396"/>
            <a:chOff x="4140" y="429"/>
            <a:chExt cx="1425" cy="2396"/>
          </a:xfrm>
        </p:grpSpPr>
        <p:sp>
          <p:nvSpPr>
            <p:cNvPr id="147" name="Freeform 64">
              <a:extLst>
                <a:ext uri="{FF2B5EF4-FFF2-40B4-BE49-F238E27FC236}">
                  <a16:creationId xmlns:a16="http://schemas.microsoft.com/office/drawing/2014/main" id="{23F46B7A-88B4-C64E-A298-064AE8ED20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Rectangle 65">
              <a:extLst>
                <a:ext uri="{FF2B5EF4-FFF2-40B4-BE49-F238E27FC236}">
                  <a16:creationId xmlns:a16="http://schemas.microsoft.com/office/drawing/2014/main" id="{932E7E2F-358A-204B-ACA1-ECA34C748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5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9" name="Freeform 66">
              <a:extLst>
                <a:ext uri="{FF2B5EF4-FFF2-40B4-BE49-F238E27FC236}">
                  <a16:creationId xmlns:a16="http://schemas.microsoft.com/office/drawing/2014/main" id="{5AD2CC4E-2BC1-3742-B273-CCF955749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0" name="Freeform 67">
              <a:extLst>
                <a:ext uri="{FF2B5EF4-FFF2-40B4-BE49-F238E27FC236}">
                  <a16:creationId xmlns:a16="http://schemas.microsoft.com/office/drawing/2014/main" id="{1DBFB074-4990-854E-B454-9FF52C6C40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Rectangle 68">
              <a:extLst>
                <a:ext uri="{FF2B5EF4-FFF2-40B4-BE49-F238E27FC236}">
                  <a16:creationId xmlns:a16="http://schemas.microsoft.com/office/drawing/2014/main" id="{BE0EBEA8-CD1D-5047-B6F1-2FAA1FF32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5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2" name="Group 69">
              <a:extLst>
                <a:ext uri="{FF2B5EF4-FFF2-40B4-BE49-F238E27FC236}">
                  <a16:creationId xmlns:a16="http://schemas.microsoft.com/office/drawing/2014/main" id="{FB3D83DD-33C0-D64F-AEA3-0EDE478970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77" name="AutoShape 70">
                <a:extLst>
                  <a:ext uri="{FF2B5EF4-FFF2-40B4-BE49-F238E27FC236}">
                    <a16:creationId xmlns:a16="http://schemas.microsoft.com/office/drawing/2014/main" id="{9F58D14A-E308-6E43-8765-29117CEB2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AutoShape 71">
                <a:extLst>
                  <a:ext uri="{FF2B5EF4-FFF2-40B4-BE49-F238E27FC236}">
                    <a16:creationId xmlns:a16="http://schemas.microsoft.com/office/drawing/2014/main" id="{990E0E9A-D7D4-F540-994A-F5A32D42A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0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3" name="Rectangle 72">
              <a:extLst>
                <a:ext uri="{FF2B5EF4-FFF2-40B4-BE49-F238E27FC236}">
                  <a16:creationId xmlns:a16="http://schemas.microsoft.com/office/drawing/2014/main" id="{914BF847-475C-7C47-96A4-CAFCCACEC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600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4" name="Group 73">
              <a:extLst>
                <a:ext uri="{FF2B5EF4-FFF2-40B4-BE49-F238E27FC236}">
                  <a16:creationId xmlns:a16="http://schemas.microsoft.com/office/drawing/2014/main" id="{A276F146-AB6A-8C4E-BD8B-856A510CB0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75" name="AutoShape 74">
                <a:extLst>
                  <a:ext uri="{FF2B5EF4-FFF2-40B4-BE49-F238E27FC236}">
                    <a16:creationId xmlns:a16="http://schemas.microsoft.com/office/drawing/2014/main" id="{FB783255-C8AF-CD4E-84DF-1573DF917D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6" name="AutoShape 75">
                <a:extLst>
                  <a:ext uri="{FF2B5EF4-FFF2-40B4-BE49-F238E27FC236}">
                    <a16:creationId xmlns:a16="http://schemas.microsoft.com/office/drawing/2014/main" id="{46E81119-BF44-D945-96D2-7A6A2F19E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5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5" name="Rectangle 76">
              <a:extLst>
                <a:ext uri="{FF2B5EF4-FFF2-40B4-BE49-F238E27FC236}">
                  <a16:creationId xmlns:a16="http://schemas.microsoft.com/office/drawing/2014/main" id="{823BB60D-416A-0746-BBEF-9DC4528B9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7" y="1356"/>
              <a:ext cx="594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Rectangle 77">
              <a:extLst>
                <a:ext uri="{FF2B5EF4-FFF2-40B4-BE49-F238E27FC236}">
                  <a16:creationId xmlns:a16="http://schemas.microsoft.com/office/drawing/2014/main" id="{500EA440-64F5-FE43-A9CD-EC38855A5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7"/>
              <a:ext cx="594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7" name="Group 78">
              <a:extLst>
                <a:ext uri="{FF2B5EF4-FFF2-40B4-BE49-F238E27FC236}">
                  <a16:creationId xmlns:a16="http://schemas.microsoft.com/office/drawing/2014/main" id="{014CE493-B3CF-454F-97A3-BF80992E34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73" name="AutoShape 79">
                <a:extLst>
                  <a:ext uri="{FF2B5EF4-FFF2-40B4-BE49-F238E27FC236}">
                    <a16:creationId xmlns:a16="http://schemas.microsoft.com/office/drawing/2014/main" id="{40259673-2628-3C41-9A32-A9512F4B2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7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4" name="AutoShape 80">
                <a:extLst>
                  <a:ext uri="{FF2B5EF4-FFF2-40B4-BE49-F238E27FC236}">
                    <a16:creationId xmlns:a16="http://schemas.microsoft.com/office/drawing/2014/main" id="{F5B75204-14D3-4949-85E6-E03DC0637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58" name="Freeform 81">
              <a:extLst>
                <a:ext uri="{FF2B5EF4-FFF2-40B4-BE49-F238E27FC236}">
                  <a16:creationId xmlns:a16="http://schemas.microsoft.com/office/drawing/2014/main" id="{C088528D-4021-6642-8A80-03351DCF2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59" name="Group 82">
              <a:extLst>
                <a:ext uri="{FF2B5EF4-FFF2-40B4-BE49-F238E27FC236}">
                  <a16:creationId xmlns:a16="http://schemas.microsoft.com/office/drawing/2014/main" id="{1859255F-C0C6-124B-9F92-5E236F8BD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71" name="AutoShape 83">
                <a:extLst>
                  <a:ext uri="{FF2B5EF4-FFF2-40B4-BE49-F238E27FC236}">
                    <a16:creationId xmlns:a16="http://schemas.microsoft.com/office/drawing/2014/main" id="{C035ED52-DDB2-C843-9FFF-5BC45A6C0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7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2" name="AutoShape 84">
                <a:extLst>
                  <a:ext uri="{FF2B5EF4-FFF2-40B4-BE49-F238E27FC236}">
                    <a16:creationId xmlns:a16="http://schemas.microsoft.com/office/drawing/2014/main" id="{E3C20259-037C-3641-A789-24D0DCCDC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2"/>
                <a:ext cx="69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60" name="Rectangle 85">
              <a:extLst>
                <a:ext uri="{FF2B5EF4-FFF2-40B4-BE49-F238E27FC236}">
                  <a16:creationId xmlns:a16="http://schemas.microsoft.com/office/drawing/2014/main" id="{AAA45EA2-DB28-264A-8894-70368F48D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Freeform 86">
              <a:extLst>
                <a:ext uri="{FF2B5EF4-FFF2-40B4-BE49-F238E27FC236}">
                  <a16:creationId xmlns:a16="http://schemas.microsoft.com/office/drawing/2014/main" id="{056A9634-8A28-174F-BB52-3C9B4E969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87">
              <a:extLst>
                <a:ext uri="{FF2B5EF4-FFF2-40B4-BE49-F238E27FC236}">
                  <a16:creationId xmlns:a16="http://schemas.microsoft.com/office/drawing/2014/main" id="{28B4EE70-3F36-D84A-BBF7-26FCDCAB2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Oval 88">
              <a:extLst>
                <a:ext uri="{FF2B5EF4-FFF2-40B4-BE49-F238E27FC236}">
                  <a16:creationId xmlns:a16="http://schemas.microsoft.com/office/drawing/2014/main" id="{AFA23CDD-2C19-364F-8CB6-E34A3A5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3"/>
              <a:ext cx="50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4" name="Freeform 89">
              <a:extLst>
                <a:ext uri="{FF2B5EF4-FFF2-40B4-BE49-F238E27FC236}">
                  <a16:creationId xmlns:a16="http://schemas.microsoft.com/office/drawing/2014/main" id="{C80FF08C-B05A-5742-B82B-9D6BFBFA2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5" name="AutoShape 90">
              <a:extLst>
                <a:ext uri="{FF2B5EF4-FFF2-40B4-BE49-F238E27FC236}">
                  <a16:creationId xmlns:a16="http://schemas.microsoft.com/office/drawing/2014/main" id="{D46EF758-7531-924C-8A33-5AC571E08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E252E208-3522-884B-9DE7-7EB157685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67" cy="8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Oval 92">
              <a:extLst>
                <a:ext uri="{FF2B5EF4-FFF2-40B4-BE49-F238E27FC236}">
                  <a16:creationId xmlns:a16="http://schemas.microsoft.com/office/drawing/2014/main" id="{957DD520-6280-3E4E-BAD7-651F51413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1" y="2381"/>
              <a:ext cx="154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Oval 93">
              <a:extLst>
                <a:ext uri="{FF2B5EF4-FFF2-40B4-BE49-F238E27FC236}">
                  <a16:creationId xmlns:a16="http://schemas.microsoft.com/office/drawing/2014/main" id="{ECF80637-5F56-1F4E-A6A8-ED0FA8AC5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9" name="Oval 94">
              <a:extLst>
                <a:ext uri="{FF2B5EF4-FFF2-40B4-BE49-F238E27FC236}">
                  <a16:creationId xmlns:a16="http://schemas.microsoft.com/office/drawing/2014/main" id="{FFEB5237-B81D-9B45-A444-21BB49902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1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95">
              <a:extLst>
                <a:ext uri="{FF2B5EF4-FFF2-40B4-BE49-F238E27FC236}">
                  <a16:creationId xmlns:a16="http://schemas.microsoft.com/office/drawing/2014/main" id="{8C2A523A-6ED6-094A-8260-B51956D79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4"/>
              <a:ext cx="83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79" name="Group 96">
            <a:extLst>
              <a:ext uri="{FF2B5EF4-FFF2-40B4-BE49-F238E27FC236}">
                <a16:creationId xmlns:a16="http://schemas.microsoft.com/office/drawing/2014/main" id="{079DFC6E-4E8A-7B4D-8113-190A0989D0FB}"/>
              </a:ext>
            </a:extLst>
          </p:cNvPr>
          <p:cNvGrpSpPr>
            <a:grpSpLocks/>
          </p:cNvGrpSpPr>
          <p:nvPr/>
        </p:nvGrpSpPr>
        <p:grpSpPr bwMode="auto">
          <a:xfrm>
            <a:off x="2734523" y="1369488"/>
            <a:ext cx="667783" cy="586047"/>
            <a:chOff x="-44" y="1473"/>
            <a:chExt cx="981" cy="1105"/>
          </a:xfrm>
        </p:grpSpPr>
        <p:pic>
          <p:nvPicPr>
            <p:cNvPr id="180" name="Picture 97" descr="desktop_computer_stylized_medium">
              <a:extLst>
                <a:ext uri="{FF2B5EF4-FFF2-40B4-BE49-F238E27FC236}">
                  <a16:creationId xmlns:a16="http://schemas.microsoft.com/office/drawing/2014/main" id="{FB14A9C2-A921-3747-8B81-81EE5182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1" name="Freeform 98">
              <a:extLst>
                <a:ext uri="{FF2B5EF4-FFF2-40B4-BE49-F238E27FC236}">
                  <a16:creationId xmlns:a16="http://schemas.microsoft.com/office/drawing/2014/main" id="{9C2960BD-B3C9-AE44-9E68-217EF326BFC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88" name="Line 15">
            <a:extLst>
              <a:ext uri="{FF2B5EF4-FFF2-40B4-BE49-F238E27FC236}">
                <a16:creationId xmlns:a16="http://schemas.microsoft.com/office/drawing/2014/main" id="{9030FA43-2615-A74C-949D-871EDD5258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9897" y="1993139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 Box 37">
            <a:extLst>
              <a:ext uri="{FF2B5EF4-FFF2-40B4-BE49-F238E27FC236}">
                <a16:creationId xmlns:a16="http://schemas.microsoft.com/office/drawing/2014/main" id="{7717F97B-37DE-2442-8F9E-81FB9F33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707" y="6459827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90" name="Line 15">
            <a:extLst>
              <a:ext uri="{FF2B5EF4-FFF2-40B4-BE49-F238E27FC236}">
                <a16:creationId xmlns:a16="http://schemas.microsoft.com/office/drawing/2014/main" id="{6E5A588C-0539-7140-B8E3-80735DCD2D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67352" y="2001551"/>
            <a:ext cx="510" cy="4465805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Text Box 37">
            <a:extLst>
              <a:ext uri="{FF2B5EF4-FFF2-40B4-BE49-F238E27FC236}">
                <a16:creationId xmlns:a16="http://schemas.microsoft.com/office/drawing/2014/main" id="{716E4165-7532-204E-993F-D649CD871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4162" y="6468239"/>
            <a:ext cx="5196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5F971824-E93B-A24D-9AB3-D5859F34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3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3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379879"/>
            <a:ext cx="10515600" cy="894622"/>
          </a:xfrm>
        </p:spPr>
        <p:txBody>
          <a:bodyPr>
            <a:normAutofit/>
          </a:bodyPr>
          <a:lstStyle/>
          <a:p>
            <a:r>
              <a:rPr lang="en-US" sz="4400" dirty="0">
                <a:ea typeface="ＭＳ Ｐゴシック" panose="020B0600070205080204" pitchFamily="34" charset="-128"/>
              </a:rPr>
              <a:t>HTTP cookies: comments</a:t>
            </a:r>
            <a:endParaRPr lang="en-US" sz="4400" dirty="0"/>
          </a:p>
        </p:txBody>
      </p:sp>
      <p:sp>
        <p:nvSpPr>
          <p:cNvPr id="88" name="Rectangle 3">
            <a:extLst>
              <a:ext uri="{FF2B5EF4-FFF2-40B4-BE49-F238E27FC236}">
                <a16:creationId xmlns:a16="http://schemas.microsoft.com/office/drawing/2014/main" id="{7CD5F1C3-47BC-1645-A288-078B99127C22}"/>
              </a:ext>
            </a:extLst>
          </p:cNvPr>
          <p:cNvSpPr txBox="1">
            <a:spLocks noChangeArrowheads="1"/>
          </p:cNvSpPr>
          <p:nvPr/>
        </p:nvSpPr>
        <p:spPr>
          <a:xfrm>
            <a:off x="648049" y="1556443"/>
            <a:ext cx="6034668" cy="26416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What cookies can be used for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authorization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shopping carts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recommendations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75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user session state (Web e-mail)</a:t>
            </a:r>
          </a:p>
        </p:txBody>
      </p:sp>
      <p:sp>
        <p:nvSpPr>
          <p:cNvPr id="89" name="Rectangle 13">
            <a:extLst>
              <a:ext uri="{FF2B5EF4-FFF2-40B4-BE49-F238E27FC236}">
                <a16:creationId xmlns:a16="http://schemas.microsoft.com/office/drawing/2014/main" id="{BC2253F6-EA38-7C47-9CAD-4C2EC6BB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91" y="1568189"/>
            <a:ext cx="3810000" cy="3553646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and privacy: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permit sites to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learn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a lot about you on their site.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third party persistent cookies (tracking cookies) allow common identity (cookie value) to be tracked across multiple web sites</a:t>
            </a:r>
          </a:p>
        </p:txBody>
      </p:sp>
      <p:sp>
        <p:nvSpPr>
          <p:cNvPr id="90" name="Text Box 14">
            <a:extLst>
              <a:ext uri="{FF2B5EF4-FFF2-40B4-BE49-F238E27FC236}">
                <a16:creationId xmlns:a16="http://schemas.microsoft.com/office/drawing/2014/main" id="{D023EC46-D7D8-D04C-9048-D7EFE18FF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49568" y="1325611"/>
            <a:ext cx="838691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aside</a:t>
            </a:r>
          </a:p>
        </p:txBody>
      </p:sp>
      <p:sp>
        <p:nvSpPr>
          <p:cNvPr id="91" name="Rectangle 15">
            <a:extLst>
              <a:ext uri="{FF2B5EF4-FFF2-40B4-BE49-F238E27FC236}">
                <a16:creationId xmlns:a16="http://schemas.microsoft.com/office/drawing/2014/main" id="{2C2FE22D-B17F-7C44-AE2F-824976586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562" y="3980757"/>
            <a:ext cx="6267067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Challenge: How to keep 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state?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at protocol endpoints: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maintain state at sender/receiver over multiple transactions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 messages: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cookies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inHTTP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 messages carry state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4CE1477A-D004-E440-8562-59DA6EAD8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9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Scenario: Alice sends e-mail to Bob</a:t>
            </a:r>
            <a:endParaRPr lang="en-US" sz="4400" dirty="0"/>
          </a:p>
        </p:txBody>
      </p:sp>
      <p:sp>
        <p:nvSpPr>
          <p:cNvPr id="78" name="Rectangle 3">
            <a:extLst>
              <a:ext uri="{FF2B5EF4-FFF2-40B4-BE49-F238E27FC236}">
                <a16:creationId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</a:t>
            </a:r>
            <a:r>
              <a:rPr kumimoji="0" lang="en-US" altLang="ja-JP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bob@someschool.edu</a:t>
            </a: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alice@crepes.fr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bob@hamburger.edu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</a:t>
            </a:r>
            <a:r>
              <a:rPr kumimoji="0" lang="en-US" alt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hamburger.edu</a:t>
            </a: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10097</TotalTime>
  <Words>1068</Words>
  <Application>Microsoft Office PowerPoint</Application>
  <PresentationFormat>Widescreen</PresentationFormat>
  <Paragraphs>251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ZapfDingbats</vt:lpstr>
      <vt:lpstr>Office Theme</vt:lpstr>
      <vt:lpstr>1_Office Theme</vt:lpstr>
      <vt:lpstr> Lecture #8 Application layer</vt:lpstr>
      <vt:lpstr>Maintaining user/server state: cookies</vt:lpstr>
      <vt:lpstr>Maintaining user/server state: cookies</vt:lpstr>
      <vt:lpstr>HTTP cookies: comments</vt:lpstr>
      <vt:lpstr>E-mail</vt:lpstr>
      <vt:lpstr>E-mail: mail servers</vt:lpstr>
      <vt:lpstr>SMTP RFC (5321)</vt:lpstr>
      <vt:lpstr>Scenario: Alice sends e-mail to Bob</vt:lpstr>
      <vt:lpstr>Sample SMTP interaction</vt:lpstr>
      <vt:lpstr>Mail message format</vt:lpstr>
      <vt:lpstr>Retrieving email: mail access protocols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316</cp:revision>
  <dcterms:created xsi:type="dcterms:W3CDTF">2020-01-18T07:24:59Z</dcterms:created>
  <dcterms:modified xsi:type="dcterms:W3CDTF">2021-03-08T03:51:06Z</dcterms:modified>
</cp:coreProperties>
</file>