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6" r:id="rId2"/>
    <p:sldId id="265" r:id="rId3"/>
    <p:sldId id="256" r:id="rId4"/>
    <p:sldId id="262" r:id="rId5"/>
    <p:sldId id="263" r:id="rId6"/>
    <p:sldId id="257" r:id="rId7"/>
    <p:sldId id="258" r:id="rId8"/>
    <p:sldId id="259" r:id="rId9"/>
    <p:sldId id="261" r:id="rId10"/>
    <p:sldId id="260" r:id="rId11"/>
    <p:sldId id="264" r:id="rId12"/>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53" tIns="48327" rIns="96653" bIns="48327" rtlCol="0"/>
          <a:lstStyle>
            <a:lvl1pPr algn="l">
              <a:defRPr sz="12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53" tIns="48327" rIns="96653" bIns="48327" rtlCol="0"/>
          <a:lstStyle>
            <a:lvl1pPr algn="r">
              <a:defRPr sz="1200"/>
            </a:lvl1pPr>
          </a:lstStyle>
          <a:p>
            <a:fld id="{231028AE-338F-4C5E-A3D0-A2D5DFF24648}" type="datetimeFigureOut">
              <a:rPr lang="en-US" smtClean="0"/>
              <a:pPr/>
              <a:t>3/28/2025</a:t>
            </a:fld>
            <a:endParaRPr lang="en-US"/>
          </a:p>
        </p:txBody>
      </p:sp>
      <p:sp>
        <p:nvSpPr>
          <p:cNvPr id="4" name="Slide Image Placeholder 3"/>
          <p:cNvSpPr>
            <a:spLocks noGrp="1" noRot="1" noChangeAspect="1"/>
          </p:cNvSpPr>
          <p:nvPr>
            <p:ph type="sldImg" idx="2"/>
          </p:nvPr>
        </p:nvSpPr>
        <p:spPr>
          <a:xfrm>
            <a:off x="1257300" y="719138"/>
            <a:ext cx="4800600" cy="3600450"/>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53" tIns="48327" rIns="96653" bIns="483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53" tIns="48327" rIns="96653" bIns="48327" rtlCol="0" anchor="b"/>
          <a:lstStyle>
            <a:lvl1pPr algn="l">
              <a:defRPr sz="12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53" tIns="48327" rIns="96653" bIns="48327" rtlCol="0" anchor="b"/>
          <a:lstStyle>
            <a:lvl1pPr algn="r">
              <a:defRPr sz="1200"/>
            </a:lvl1pPr>
          </a:lstStyle>
          <a:p>
            <a:fld id="{367E67FA-7F1A-4295-B92B-C03F2BF1B3D1}" type="slidenum">
              <a:rPr lang="en-US" smtClean="0"/>
              <a:pPr/>
              <a:t>‹#›</a:t>
            </a:fld>
            <a:endParaRPr lang="en-US"/>
          </a:p>
        </p:txBody>
      </p:sp>
    </p:spTree>
    <p:extLst>
      <p:ext uri="{BB962C8B-B14F-4D97-AF65-F5344CB8AC3E}">
        <p14:creationId xmlns:p14="http://schemas.microsoft.com/office/powerpoint/2010/main" val="563177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367E67FA-7F1A-4295-B92B-C03F2BF1B3D1}" type="slidenum">
              <a:rPr lang="en-US" smtClean="0"/>
              <a:pPr/>
              <a:t>11</a:t>
            </a:fld>
            <a:endParaRPr lang="en-US"/>
          </a:p>
        </p:txBody>
      </p:sp>
    </p:spTree>
    <p:extLst>
      <p:ext uri="{BB962C8B-B14F-4D97-AF65-F5344CB8AC3E}">
        <p14:creationId xmlns:p14="http://schemas.microsoft.com/office/powerpoint/2010/main" val="2196160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B2E5CC-35FF-41DA-85B6-65A2F05231C6}" type="datetime1">
              <a:rPr lang="en-US" smtClean="0"/>
              <a:pPr/>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16BB84C-31C4-4C1D-B8B9-E7AD3A8E984E}" type="datetime1">
              <a:rPr lang="en-US" smtClean="0"/>
              <a:pPr/>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F3AF221-E2CF-455E-8138-AFBD445D2747}" type="datetime1">
              <a:rPr lang="en-US" smtClean="0"/>
              <a:pPr/>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7B8231-38B6-4D20-A0C7-4CEA537C3DA8}" type="datetime1">
              <a:rPr lang="en-US" smtClean="0"/>
              <a:pPr/>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2808C2-E29D-4605-9C7C-F5BF0A6C29C5}" type="datetime1">
              <a:rPr lang="en-US" smtClean="0"/>
              <a:pPr/>
              <a:t>3/28/2025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5CD0932-0C0F-4EDF-A51A-9CBB8E7983F2}" type="datetime1">
              <a:rPr lang="en-US" smtClean="0"/>
              <a:pPr/>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4AF025-B371-4A30-94C3-786DCC610BA9}" type="datetime1">
              <a:rPr lang="en-US" smtClean="0"/>
              <a:pPr/>
              <a:t>3/28/2025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B8294F-EA93-46A6-8F02-A149CC599CE3}" type="datetime1">
              <a:rPr lang="en-US" smtClean="0"/>
              <a:pPr/>
              <a:t>3/28/2025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4C6736-6054-4C9E-AAB1-DA3FC4E843BD}" type="datetime1">
              <a:rPr lang="en-US" smtClean="0"/>
              <a:pPr/>
              <a:t>3/28/2025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D11B07E-D8E6-46E8-B7FB-7B7AA3C8735C}" type="datetime1">
              <a:rPr lang="en-US" smtClean="0"/>
              <a:pPr/>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5FE10CE-ADAD-4C91-8A20-F6E8482A59C8}" type="datetime1">
              <a:rPr lang="en-US" smtClean="0"/>
              <a:pPr/>
              <a:t>3/28/2025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4D038E-2583-4A6F-AAC7-BB36C3034B1D}" type="datetime1">
              <a:rPr lang="en-US" smtClean="0"/>
              <a:pPr/>
              <a:t>3/28/2025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685800" y="2130425"/>
            <a:ext cx="7772400" cy="1908175"/>
          </a:xfrm>
        </p:spPr>
        <p:txBody>
          <a:bodyPr>
            <a:noAutofit/>
          </a:bodyPr>
          <a:lstStyle/>
          <a:p>
            <a:r>
              <a:rPr lang="en-US" sz="6000" b="1" dirty="0">
                <a:solidFill>
                  <a:srgbClr val="0070C0"/>
                </a:solidFill>
                <a:latin typeface="Times New Roman" panose="02020603050405020304" pitchFamily="18" charset="0"/>
                <a:cs typeface="Times New Roman" panose="02020603050405020304" pitchFamily="18" charset="0"/>
              </a:rPr>
              <a:t>SRAM Interfacing with 8086 CPU</a:t>
            </a:r>
            <a:endParaRPr lang="en-GB" sz="60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2672070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81000" y="203653"/>
            <a:ext cx="8305800" cy="6501947"/>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Autofit/>
          </a:bodyPr>
          <a:lstStyle/>
          <a:p>
            <a:r>
              <a:rPr lang="en-US" sz="3600" b="1" dirty="0">
                <a:latin typeface="Cambria Math" panose="02040503050406030204" pitchFamily="18" charset="0"/>
                <a:ea typeface="Cambria Math" panose="02040503050406030204" pitchFamily="18" charset="0"/>
              </a:rPr>
              <a:t>RD Operation in</a:t>
            </a:r>
            <a:br>
              <a:rPr lang="en-US" sz="3600" b="1" dirty="0">
                <a:latin typeface="Cambria Math" panose="02040503050406030204" pitchFamily="18" charset="0"/>
                <a:ea typeface="Cambria Math" panose="02040503050406030204" pitchFamily="18" charset="0"/>
              </a:rPr>
            </a:br>
            <a:r>
              <a:rPr lang="en-US" sz="3600" b="1" dirty="0">
                <a:latin typeface="Cambria Math" panose="02040503050406030204" pitchFamily="18" charset="0"/>
                <a:ea typeface="Cambria Math" panose="02040503050406030204" pitchFamily="18" charset="0"/>
              </a:rPr>
              <a:t> Separate Write Strobe Approach</a:t>
            </a:r>
          </a:p>
        </p:txBody>
      </p:sp>
      <p:sp>
        <p:nvSpPr>
          <p:cNvPr id="3" name="Content Placeholder 2"/>
          <p:cNvSpPr>
            <a:spLocks noGrp="1"/>
          </p:cNvSpPr>
          <p:nvPr>
            <p:ph idx="1"/>
          </p:nvPr>
        </p:nvSpPr>
        <p:spPr>
          <a:xfrm>
            <a:off x="381000" y="1524000"/>
            <a:ext cx="4191000" cy="5086351"/>
          </a:xfrm>
        </p:spPr>
        <p:txBody>
          <a:bodyPr>
            <a:noAutofit/>
          </a:bodyPr>
          <a:lstStyle/>
          <a:p>
            <a:r>
              <a:rPr lang="en-US" sz="2400" dirty="0">
                <a:solidFill>
                  <a:srgbClr val="0070C0"/>
                </a:solidFill>
                <a:latin typeface="Cambria Math" panose="02040503050406030204" pitchFamily="18" charset="0"/>
                <a:ea typeface="Cambria Math" panose="02040503050406030204" pitchFamily="18" charset="0"/>
              </a:rPr>
              <a:t>From last figure, when O6 is active, both CS0s in High bank and Low bank are enabled and data can be read from both banks, as RD is connected to both the banks.</a:t>
            </a:r>
          </a:p>
          <a:p>
            <a:r>
              <a:rPr lang="en-US" sz="2400" dirty="0">
                <a:solidFill>
                  <a:srgbClr val="0070C0"/>
                </a:solidFill>
                <a:latin typeface="Cambria Math" panose="02040503050406030204" pitchFamily="18" charset="0"/>
                <a:ea typeface="Cambria Math" panose="02040503050406030204" pitchFamily="18" charset="0"/>
              </a:rPr>
              <a:t>When O7 is active, both CS1s in High bank and Low bank are enabled and data can be read from both banks, as RD is connected to both the banks.</a:t>
            </a:r>
            <a:endParaRPr lang="en-US" sz="2400" b="1" dirty="0">
              <a:solidFill>
                <a:srgbClr val="0070C0"/>
              </a:solidFill>
              <a:latin typeface="Cambria Math" panose="02040503050406030204" pitchFamily="18" charset="0"/>
              <a:ea typeface="Cambria Math" panose="02040503050406030204" pitchFamily="18"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11</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457200"/>
            <a:ext cx="8682568" cy="5899150"/>
          </a:xfrm>
          <a:prstGeom prst="rect">
            <a:avLst/>
          </a:prstGeom>
        </p:spPr>
      </p:pic>
    </p:spTree>
    <p:extLst>
      <p:ext uri="{BB962C8B-B14F-4D97-AF65-F5344CB8AC3E}">
        <p14:creationId xmlns:p14="http://schemas.microsoft.com/office/powerpoint/2010/main" val="1802603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Memory Interfacing with 8086 CPU</a:t>
            </a:r>
          </a:p>
        </p:txBody>
      </p:sp>
      <mc:AlternateContent xmlns:mc="http://schemas.openxmlformats.org/markup-compatibility/2006">
        <mc:Choice xmlns:a14="http://schemas.microsoft.com/office/drawing/2010/main" Requires="a14">
          <p:sp>
            <p:nvSpPr>
              <p:cNvPr id="5" name="Content Placeholder 4"/>
              <p:cNvSpPr>
                <a:spLocks noGrp="1"/>
              </p:cNvSpPr>
              <p:nvPr>
                <p:ph idx="1"/>
              </p:nvPr>
            </p:nvSpPr>
            <p:spPr>
              <a:xfrm>
                <a:off x="457200" y="1600200"/>
                <a:ext cx="5334000" cy="4525963"/>
              </a:xfrm>
            </p:spPr>
            <p:txBody>
              <a:bodyPr>
                <a:normAutofit/>
              </a:bodyPr>
              <a:lstStyle/>
              <a:p>
                <a:r>
                  <a:rPr lang="en-US" dirty="0">
                    <a:latin typeface="Cambria Math" panose="02040503050406030204" pitchFamily="18" charset="0"/>
                    <a:ea typeface="Cambria Math" panose="02040503050406030204" pitchFamily="18" charset="0"/>
                  </a:rPr>
                  <a:t>BHE (Byte High Enable or Bank High Enable)</a:t>
                </a:r>
              </a:p>
              <a:p>
                <a14:m>
                  <m:oMath xmlns:m="http://schemas.openxmlformats.org/officeDocument/2006/math">
                    <m:acc>
                      <m:accPr>
                        <m:chr m:val="̅"/>
                        <m:ctrlPr>
                          <a:rPr lang="en-US" i="1" dirty="0" smtClean="0">
                            <a:latin typeface="Cambria Math" panose="02040503050406030204" pitchFamily="18" charset="0"/>
                            <a:ea typeface="Cambria Math" panose="02040503050406030204" pitchFamily="18" charset="0"/>
                          </a:rPr>
                        </m:ctrlPr>
                      </m:accPr>
                      <m:e>
                        <m:r>
                          <a:rPr lang="en-US" b="0" i="1" dirty="0" smtClean="0">
                            <a:latin typeface="Cambria Math" panose="02040503050406030204" pitchFamily="18" charset="0"/>
                            <a:ea typeface="Cambria Math" panose="02040503050406030204" pitchFamily="18" charset="0"/>
                          </a:rPr>
                          <m:t>𝐼𝑂</m:t>
                        </m:r>
                      </m:e>
                    </m:acc>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𝑀</m:t>
                    </m:r>
                  </m:oMath>
                </a14:m>
                <a:endParaRPr lang="en-US" dirty="0">
                  <a:latin typeface="Cambria Math" panose="02040503050406030204" pitchFamily="18" charset="0"/>
                  <a:ea typeface="Cambria Math" panose="02040503050406030204" pitchFamily="18" charset="0"/>
                </a:endParaRPr>
              </a:p>
              <a:p>
                <a:r>
                  <a:rPr lang="en-US" dirty="0">
                    <a:latin typeface="Cambria Math" panose="02040503050406030204" pitchFamily="18" charset="0"/>
                    <a:ea typeface="Cambria Math" panose="02040503050406030204" pitchFamily="18" charset="0"/>
                  </a:rPr>
                  <a:t>Odd and Even bytes</a:t>
                </a:r>
              </a:p>
              <a:p>
                <a:r>
                  <a:rPr lang="en-US" dirty="0">
                    <a:latin typeface="Cambria Math" panose="02040503050406030204" pitchFamily="18" charset="0"/>
                    <a:ea typeface="Cambria Math" panose="02040503050406030204" pitchFamily="18" charset="0"/>
                  </a:rPr>
                  <a:t>Role of A0</a:t>
                </a:r>
              </a:p>
              <a:p>
                <a:r>
                  <a:rPr lang="en-US" dirty="0">
                    <a:latin typeface="Cambria Math" panose="02040503050406030204" pitchFamily="18" charset="0"/>
                    <a:ea typeface="Cambria Math" panose="02040503050406030204" pitchFamily="18" charset="0"/>
                  </a:rPr>
                  <a:t>16-bit data bus</a:t>
                </a:r>
              </a:p>
              <a:p>
                <a:r>
                  <a:rPr lang="en-US" dirty="0">
                    <a:latin typeface="Cambria Math" panose="02040503050406030204" pitchFamily="18" charset="0"/>
                    <a:ea typeface="Cambria Math" panose="02040503050406030204" pitchFamily="18" charset="0"/>
                  </a:rPr>
                  <a:t>20-bit address bus</a:t>
                </a:r>
              </a:p>
            </p:txBody>
          </p:sp>
        </mc:Choice>
        <mc:Fallback>
          <p:sp>
            <p:nvSpPr>
              <p:cNvPr id="5" name="Content Placeholder 4"/>
              <p:cNvSpPr>
                <a:spLocks noGrp="1" noRot="1" noChangeAspect="1" noMove="1" noResize="1" noEditPoints="1" noAdjustHandles="1" noChangeArrowheads="1" noChangeShapeType="1" noTextEdit="1"/>
              </p:cNvSpPr>
              <p:nvPr>
                <p:ph idx="1"/>
              </p:nvPr>
            </p:nvSpPr>
            <p:spPr>
              <a:xfrm>
                <a:off x="457200" y="1600200"/>
                <a:ext cx="5334000" cy="4525963"/>
              </a:xfrm>
              <a:blipFill>
                <a:blip r:embed="rId2"/>
                <a:stretch>
                  <a:fillRect l="-2629" t="-1752"/>
                </a:stretch>
              </a:blipFill>
            </p:spPr>
            <p:txBody>
              <a:bodyPr/>
              <a:lstStyle/>
              <a:p>
                <a:r>
                  <a:rPr lang="en-PK">
                    <a:noFill/>
                  </a:rPr>
                  <a:t> </a:t>
                </a:r>
              </a:p>
            </p:txBody>
          </p:sp>
        </mc:Fallback>
      </mc:AlternateContent>
      <p:sp>
        <p:nvSpPr>
          <p:cNvPr id="2" name="Slide Number Placeholder 1"/>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3</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Bank Selection Table</a:t>
            </a:r>
          </a:p>
        </p:txBody>
      </p:sp>
      <mc:AlternateContent xmlns:mc="http://schemas.openxmlformats.org/markup-compatibility/2006">
        <mc:Choice xmlns:a14="http://schemas.microsoft.com/office/drawing/2010/main" Requires="a14">
          <p:graphicFrame>
            <p:nvGraphicFramePr>
              <p:cNvPr id="4" name="Content Placeholder 3"/>
              <p:cNvGraphicFramePr>
                <a:graphicFrameLocks noGrp="1"/>
              </p:cNvGraphicFramePr>
              <p:nvPr>
                <p:ph idx="1"/>
                <p:extLst>
                  <p:ext uri="{D42A27DB-BD31-4B8C-83A1-F6EECF244321}">
                    <p14:modId xmlns:p14="http://schemas.microsoft.com/office/powerpoint/2010/main" val="658206786"/>
                  </p:ext>
                </p:extLst>
              </p:nvPr>
            </p:nvGraphicFramePr>
            <p:xfrm>
              <a:off x="304800" y="1524000"/>
              <a:ext cx="8458200" cy="4267200"/>
            </p:xfrm>
            <a:graphic>
              <a:graphicData uri="http://schemas.openxmlformats.org/drawingml/2006/table">
                <a:tbl>
                  <a:tblPr firstRow="1" bandRow="1">
                    <a:tableStyleId>{FABFCF23-3B69-468F-B69F-88F6DE6A72F2}</a:tableStyleId>
                  </a:tblPr>
                  <a:tblGrid>
                    <a:gridCol w="1468532">
                      <a:extLst>
                        <a:ext uri="{9D8B030D-6E8A-4147-A177-3AD203B41FA5}">
                          <a16:colId xmlns:a16="http://schemas.microsoft.com/office/drawing/2014/main" val="20000"/>
                        </a:ext>
                      </a:extLst>
                    </a:gridCol>
                    <a:gridCol w="994889">
                      <a:extLst>
                        <a:ext uri="{9D8B030D-6E8A-4147-A177-3AD203B41FA5}">
                          <a16:colId xmlns:a16="http://schemas.microsoft.com/office/drawing/2014/main" val="20001"/>
                        </a:ext>
                      </a:extLst>
                    </a:gridCol>
                    <a:gridCol w="5994779">
                      <a:extLst>
                        <a:ext uri="{9D8B030D-6E8A-4147-A177-3AD203B41FA5}">
                          <a16:colId xmlns:a16="http://schemas.microsoft.com/office/drawing/2014/main" val="20002"/>
                        </a:ext>
                      </a:extLst>
                    </a:gridCol>
                  </a:tblGrid>
                  <a:tr h="8534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dirty="0" smtClean="0">
                                        <a:latin typeface="Cambria Math" panose="02040503050406030204" pitchFamily="18" charset="0"/>
                                        <a:ea typeface="Cambria Math" panose="02040503050406030204" pitchFamily="18" charset="0"/>
                                      </a:rPr>
                                    </m:ctrlPr>
                                  </m:accPr>
                                  <m:e>
                                    <m:r>
                                      <a:rPr lang="en-US" sz="2800" b="1" i="0" dirty="0" smtClean="0">
                                        <a:latin typeface="Cambria Math" panose="02040503050406030204" pitchFamily="18" charset="0"/>
                                        <a:ea typeface="Cambria Math" panose="02040503050406030204" pitchFamily="18" charset="0"/>
                                      </a:rPr>
                                      <m:t>𝐁𝐇𝐄</m:t>
                                    </m:r>
                                  </m:e>
                                </m:acc>
                              </m:oMath>
                            </m:oMathPara>
                          </a14:m>
                          <a:endParaRPr lang="en-US" sz="2800" dirty="0">
                            <a:latin typeface="Cambria Math" panose="02040503050406030204" pitchFamily="18" charset="0"/>
                            <a:ea typeface="Cambria Math" panose="02040503050406030204" pitchFamily="18" charset="0"/>
                          </a:endParaRPr>
                        </a:p>
                      </a:txBody>
                      <a:tcPr marT="36000" marB="36000" anchor="ctr"/>
                    </a:tc>
                    <a:tc>
                      <a:txBody>
                        <a:bodyPr/>
                        <a:lstStyle/>
                        <a:p>
                          <a:pPr algn="ctr"/>
                          <a:r>
                            <a:rPr lang="en-US" sz="2800">
                              <a:latin typeface="Cambria Math" panose="02040503050406030204" pitchFamily="18" charset="0"/>
                              <a:ea typeface="Cambria Math" panose="02040503050406030204" pitchFamily="18" charset="0"/>
                            </a:rPr>
                            <a:t>A0</a:t>
                          </a:r>
                          <a:endParaRPr lang="en-US" sz="2800" dirty="0">
                            <a:latin typeface="Cambria Math" panose="02040503050406030204" pitchFamily="18" charset="0"/>
                            <a:ea typeface="Cambria Math" panose="02040503050406030204" pitchFamily="18" charset="0"/>
                          </a:endParaRPr>
                        </a:p>
                      </a:txBody>
                      <a:tcPr anchor="ctr"/>
                    </a:tc>
                    <a:tc>
                      <a:txBody>
                        <a:bodyPr/>
                        <a:lstStyle/>
                        <a:p>
                          <a:pPr algn="ctr"/>
                          <a:r>
                            <a:rPr lang="en-US" sz="2800" dirty="0">
                              <a:latin typeface="Cambria Math" panose="02040503050406030204" pitchFamily="18" charset="0"/>
                              <a:ea typeface="Cambria Math" panose="02040503050406030204" pitchFamily="18" charset="0"/>
                            </a:rPr>
                            <a:t>Function</a:t>
                          </a:r>
                        </a:p>
                      </a:txBody>
                      <a:tcPr anchor="ctr"/>
                    </a:tc>
                    <a:extLst>
                      <a:ext uri="{0D108BD9-81ED-4DB2-BD59-A6C34878D82A}">
                        <a16:rowId xmlns:a16="http://schemas.microsoft.com/office/drawing/2014/main" val="10000"/>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16-bit transfer, both banks enabled</a:t>
                          </a:r>
                        </a:p>
                      </a:txBody>
                      <a:tcPr anchor="ctr"/>
                    </a:tc>
                    <a:extLst>
                      <a:ext uri="{0D108BD9-81ED-4DB2-BD59-A6C34878D82A}">
                        <a16:rowId xmlns:a16="http://schemas.microsoft.com/office/drawing/2014/main" val="10001"/>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lnSpc>
                              <a:spcPct val="150000"/>
                            </a:lnSpc>
                          </a:pPr>
                          <a:r>
                            <a:rPr lang="en-US" sz="2400" dirty="0">
                              <a:latin typeface="Cambria Math" panose="02040503050406030204" pitchFamily="18" charset="0"/>
                              <a:ea typeface="Cambria Math" panose="02040503050406030204" pitchFamily="18" charset="0"/>
                            </a:rPr>
                            <a:t>8-bit transfer from higher bank (Odd Bank)</a:t>
                          </a:r>
                        </a:p>
                      </a:txBody>
                      <a:tcPr anchor="ctr"/>
                    </a:tc>
                    <a:extLst>
                      <a:ext uri="{0D108BD9-81ED-4DB2-BD59-A6C34878D82A}">
                        <a16:rowId xmlns:a16="http://schemas.microsoft.com/office/drawing/2014/main" val="10002"/>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Math" panose="02040503050406030204" pitchFamily="18" charset="0"/>
                              <a:ea typeface="Cambria Math" panose="02040503050406030204" pitchFamily="18" charset="0"/>
                            </a:rPr>
                            <a:t>8-bit transfer from Lower bank (Even Bank)</a:t>
                          </a:r>
                        </a:p>
                      </a:txBody>
                      <a:tcPr anchor="ctr"/>
                    </a:tc>
                    <a:extLst>
                      <a:ext uri="{0D108BD9-81ED-4DB2-BD59-A6C34878D82A}">
                        <a16:rowId xmlns:a16="http://schemas.microsoft.com/office/drawing/2014/main" val="10003"/>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No bank enabled</a:t>
                          </a:r>
                        </a:p>
                      </a:txBody>
                      <a:tcPr anchor="ctr"/>
                    </a:tc>
                    <a:extLst>
                      <a:ext uri="{0D108BD9-81ED-4DB2-BD59-A6C34878D82A}">
                        <a16:rowId xmlns:a16="http://schemas.microsoft.com/office/drawing/2014/main" val="10004"/>
                      </a:ext>
                    </a:extLst>
                  </a:tr>
                </a:tbl>
              </a:graphicData>
            </a:graphic>
          </p:graphicFrame>
        </mc:Choice>
        <mc:Fallback>
          <p:graphicFrame>
            <p:nvGraphicFramePr>
              <p:cNvPr id="4" name="Content Placeholder 3"/>
              <p:cNvGraphicFramePr>
                <a:graphicFrameLocks noGrp="1"/>
              </p:cNvGraphicFramePr>
              <p:nvPr>
                <p:ph idx="1"/>
                <p:extLst>
                  <p:ext uri="{D42A27DB-BD31-4B8C-83A1-F6EECF244321}">
                    <p14:modId xmlns:p14="http://schemas.microsoft.com/office/powerpoint/2010/main" val="658206786"/>
                  </p:ext>
                </p:extLst>
              </p:nvPr>
            </p:nvGraphicFramePr>
            <p:xfrm>
              <a:off x="304800" y="1524000"/>
              <a:ext cx="8458200" cy="4267200"/>
            </p:xfrm>
            <a:graphic>
              <a:graphicData uri="http://schemas.openxmlformats.org/drawingml/2006/table">
                <a:tbl>
                  <a:tblPr firstRow="1" bandRow="1">
                    <a:tableStyleId>{FABFCF23-3B69-468F-B69F-88F6DE6A72F2}</a:tableStyleId>
                  </a:tblPr>
                  <a:tblGrid>
                    <a:gridCol w="1468532">
                      <a:extLst>
                        <a:ext uri="{9D8B030D-6E8A-4147-A177-3AD203B41FA5}">
                          <a16:colId xmlns:a16="http://schemas.microsoft.com/office/drawing/2014/main" val="20000"/>
                        </a:ext>
                      </a:extLst>
                    </a:gridCol>
                    <a:gridCol w="994889">
                      <a:extLst>
                        <a:ext uri="{9D8B030D-6E8A-4147-A177-3AD203B41FA5}">
                          <a16:colId xmlns:a16="http://schemas.microsoft.com/office/drawing/2014/main" val="20001"/>
                        </a:ext>
                      </a:extLst>
                    </a:gridCol>
                    <a:gridCol w="5994779">
                      <a:extLst>
                        <a:ext uri="{9D8B030D-6E8A-4147-A177-3AD203B41FA5}">
                          <a16:colId xmlns:a16="http://schemas.microsoft.com/office/drawing/2014/main" val="20002"/>
                        </a:ext>
                      </a:extLst>
                    </a:gridCol>
                  </a:tblGrid>
                  <a:tr h="853440">
                    <a:tc>
                      <a:txBody>
                        <a:bodyPr/>
                        <a:lstStyle/>
                        <a:p>
                          <a:endParaRPr lang="en-PK"/>
                        </a:p>
                      </a:txBody>
                      <a:tcPr marT="36000" marB="36000" anchor="ctr">
                        <a:blipFill>
                          <a:blip r:embed="rId2"/>
                          <a:stretch>
                            <a:fillRect l="-830" t="-1429" r="-476763" b="-402143"/>
                          </a:stretch>
                        </a:blipFill>
                      </a:tcPr>
                    </a:tc>
                    <a:tc>
                      <a:txBody>
                        <a:bodyPr/>
                        <a:lstStyle/>
                        <a:p>
                          <a:pPr algn="ctr"/>
                          <a:r>
                            <a:rPr lang="en-US" sz="2800">
                              <a:latin typeface="Cambria Math" panose="02040503050406030204" pitchFamily="18" charset="0"/>
                              <a:ea typeface="Cambria Math" panose="02040503050406030204" pitchFamily="18" charset="0"/>
                            </a:rPr>
                            <a:t>A0</a:t>
                          </a:r>
                          <a:endParaRPr lang="en-US" sz="2800" dirty="0">
                            <a:latin typeface="Cambria Math" panose="02040503050406030204" pitchFamily="18" charset="0"/>
                            <a:ea typeface="Cambria Math" panose="02040503050406030204" pitchFamily="18" charset="0"/>
                          </a:endParaRPr>
                        </a:p>
                      </a:txBody>
                      <a:tcPr anchor="ctr"/>
                    </a:tc>
                    <a:tc>
                      <a:txBody>
                        <a:bodyPr/>
                        <a:lstStyle/>
                        <a:p>
                          <a:pPr algn="ctr"/>
                          <a:r>
                            <a:rPr lang="en-US" sz="2800" dirty="0">
                              <a:latin typeface="Cambria Math" panose="02040503050406030204" pitchFamily="18" charset="0"/>
                              <a:ea typeface="Cambria Math" panose="02040503050406030204" pitchFamily="18" charset="0"/>
                            </a:rPr>
                            <a:t>Function</a:t>
                          </a:r>
                        </a:p>
                      </a:txBody>
                      <a:tcPr anchor="ctr"/>
                    </a:tc>
                    <a:extLst>
                      <a:ext uri="{0D108BD9-81ED-4DB2-BD59-A6C34878D82A}">
                        <a16:rowId xmlns:a16="http://schemas.microsoft.com/office/drawing/2014/main" val="10000"/>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16-bit transfer, both banks enabled</a:t>
                          </a:r>
                        </a:p>
                      </a:txBody>
                      <a:tcPr anchor="ctr"/>
                    </a:tc>
                    <a:extLst>
                      <a:ext uri="{0D108BD9-81ED-4DB2-BD59-A6C34878D82A}">
                        <a16:rowId xmlns:a16="http://schemas.microsoft.com/office/drawing/2014/main" val="10001"/>
                      </a:ext>
                    </a:extLst>
                  </a:tr>
                  <a:tr h="853440">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lnSpc>
                              <a:spcPct val="150000"/>
                            </a:lnSpc>
                          </a:pPr>
                          <a:r>
                            <a:rPr lang="en-US" sz="2400" dirty="0">
                              <a:latin typeface="Cambria Math" panose="02040503050406030204" pitchFamily="18" charset="0"/>
                              <a:ea typeface="Cambria Math" panose="02040503050406030204" pitchFamily="18" charset="0"/>
                            </a:rPr>
                            <a:t>8-bit transfer from higher bank (Odd Bank)</a:t>
                          </a:r>
                        </a:p>
                      </a:txBody>
                      <a:tcPr anchor="ctr"/>
                    </a:tc>
                    <a:extLst>
                      <a:ext uri="{0D108BD9-81ED-4DB2-BD59-A6C34878D82A}">
                        <a16:rowId xmlns:a16="http://schemas.microsoft.com/office/drawing/2014/main" val="10002"/>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0</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a:latin typeface="Cambria Math" panose="02040503050406030204" pitchFamily="18" charset="0"/>
                              <a:ea typeface="Cambria Math" panose="02040503050406030204" pitchFamily="18" charset="0"/>
                            </a:rPr>
                            <a:t>8-bit transfer from Lower bank (Even Bank)</a:t>
                          </a:r>
                        </a:p>
                      </a:txBody>
                      <a:tcPr anchor="ctr"/>
                    </a:tc>
                    <a:extLst>
                      <a:ext uri="{0D108BD9-81ED-4DB2-BD59-A6C34878D82A}">
                        <a16:rowId xmlns:a16="http://schemas.microsoft.com/office/drawing/2014/main" val="10003"/>
                      </a:ext>
                    </a:extLst>
                  </a:tr>
                  <a:tr h="853440">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1</a:t>
                          </a:r>
                        </a:p>
                      </a:txBody>
                      <a:tcPr anchor="ctr"/>
                    </a:tc>
                    <a:tc>
                      <a:txBody>
                        <a:bodyPr/>
                        <a:lstStyle/>
                        <a:p>
                          <a:pPr algn="ctr"/>
                          <a:r>
                            <a:rPr lang="en-US" sz="2400" dirty="0">
                              <a:latin typeface="Cambria Math" panose="02040503050406030204" pitchFamily="18" charset="0"/>
                              <a:ea typeface="Cambria Math" panose="02040503050406030204" pitchFamily="18" charset="0"/>
                            </a:rPr>
                            <a:t>No bank enabled</a:t>
                          </a:r>
                        </a:p>
                      </a:txBody>
                      <a:tcPr anchor="ctr"/>
                    </a:tc>
                    <a:extLst>
                      <a:ext uri="{0D108BD9-81ED-4DB2-BD59-A6C34878D82A}">
                        <a16:rowId xmlns:a16="http://schemas.microsoft.com/office/drawing/2014/main" val="10004"/>
                      </a:ext>
                    </a:extLst>
                  </a:tr>
                </a:tbl>
              </a:graphicData>
            </a:graphic>
          </p:graphicFrame>
        </mc:Fallback>
      </mc:AlternateContent>
      <p:sp>
        <p:nvSpPr>
          <p:cNvPr id="3" name="Slide Number Placeholder 2"/>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4</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Separate Bank Selection (Example)</a:t>
            </a:r>
          </a:p>
        </p:txBody>
      </p:sp>
      <p:sp>
        <p:nvSpPr>
          <p:cNvPr id="3" name="Content Placeholder 2"/>
          <p:cNvSpPr>
            <a:spLocks noGrp="1"/>
          </p:cNvSpPr>
          <p:nvPr>
            <p:ph idx="1"/>
          </p:nvPr>
        </p:nvSpPr>
        <p:spPr>
          <a:xfrm>
            <a:off x="609600" y="1595437"/>
            <a:ext cx="5105400" cy="4760913"/>
          </a:xfrm>
        </p:spPr>
        <p:txBody>
          <a:bodyPr>
            <a:normAutofit/>
          </a:bodyPr>
          <a:lstStyle/>
          <a:p>
            <a:r>
              <a:rPr lang="en-US" dirty="0">
                <a:latin typeface="Cambria Math" panose="02040503050406030204" pitchFamily="18" charset="0"/>
                <a:ea typeface="Cambria Math" panose="02040503050406030204" pitchFamily="18" charset="0"/>
              </a:rPr>
              <a:t>Separate decoders are required for each bank</a:t>
            </a:r>
          </a:p>
          <a:p>
            <a:r>
              <a:rPr lang="en-US" dirty="0">
                <a:latin typeface="Cambria Math" panose="02040503050406030204" pitchFamily="18" charset="0"/>
                <a:ea typeface="Cambria Math" panose="02040503050406030204" pitchFamily="18" charset="0"/>
              </a:rPr>
              <a:t>Example describes 1MB SRAM interfacing with 8086 CPU</a:t>
            </a:r>
          </a:p>
          <a:p>
            <a:r>
              <a:rPr lang="en-US" dirty="0">
                <a:latin typeface="Cambria Math" panose="02040503050406030204" pitchFamily="18" charset="0"/>
                <a:ea typeface="Cambria Math" panose="02040503050406030204" pitchFamily="18" charset="0"/>
              </a:rPr>
              <a:t>Memory map for total memory will be </a:t>
            </a:r>
          </a:p>
          <a:p>
            <a:pPr>
              <a:buNone/>
            </a:pPr>
            <a:r>
              <a:rPr lang="en-US" dirty="0">
                <a:latin typeface="Cambria Math" panose="02040503050406030204" pitchFamily="18" charset="0"/>
                <a:ea typeface="Cambria Math" panose="02040503050406030204" pitchFamily="18" charset="0"/>
              </a:rPr>
              <a:t>	00000H to FFFFFH </a:t>
            </a:r>
          </a:p>
        </p:txBody>
      </p:sp>
      <p:sp>
        <p:nvSpPr>
          <p:cNvPr id="4" name="Slide Number Placeholder 3"/>
          <p:cNvSpPr>
            <a:spLocks noGrp="1"/>
          </p:cNvSpPr>
          <p:nvPr>
            <p:ph type="sldNum" sz="quarter" idx="12"/>
          </p:nvPr>
        </p:nvSpPr>
        <p:spPr/>
        <p:txBody>
          <a:bodyPr/>
          <a:lstStyle/>
          <a:p>
            <a:fld id="{B6F15528-21DE-4FAA-801E-634DDDAF4B2B}" type="slidenum">
              <a:rPr lang="en-US" smtClean="0">
                <a:latin typeface="Cambria Math" panose="02040503050406030204" pitchFamily="18" charset="0"/>
                <a:ea typeface="Cambria Math" panose="02040503050406030204" pitchFamily="18" charset="0"/>
              </a:rPr>
              <a:pPr/>
              <a:t>5</a:t>
            </a:fld>
            <a:endParaRPr lang="en-US">
              <a:latin typeface="Cambria Math" panose="02040503050406030204" pitchFamily="18" charset="0"/>
              <a:ea typeface="Cambria Math"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cstate="print"/>
          <a:srcRect/>
          <a:stretch>
            <a:fillRect/>
          </a:stretch>
        </p:blipFill>
        <p:spPr bwMode="auto">
          <a:xfrm>
            <a:off x="163601" y="304800"/>
            <a:ext cx="8904199" cy="6324600"/>
          </a:xfrm>
          <a:prstGeom prst="rect">
            <a:avLst/>
          </a:prstGeom>
          <a:noFill/>
          <a:ln w="9525">
            <a:noFill/>
            <a:miter lim="800000"/>
            <a:headEnd/>
            <a:tailEnd/>
          </a:ln>
          <a:effectLst/>
        </p:spPr>
      </p:pic>
      <p:sp>
        <p:nvSpPr>
          <p:cNvPr id="2" name="Slide Number Placeholder 1"/>
          <p:cNvSpPr>
            <a:spLocks noGrp="1"/>
          </p:cNvSpPr>
          <p:nvPr>
            <p:ph type="sldNum" sz="quarter" idx="12"/>
          </p:nvPr>
        </p:nvSpPr>
        <p:spPr/>
        <p:txBody>
          <a:bodyPr/>
          <a:lstStyle/>
          <a:p>
            <a:fld id="{B6F15528-21DE-4FAA-801E-634DDDAF4B2B}"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mbria Math" panose="02040503050406030204" pitchFamily="18" charset="0"/>
                <a:ea typeface="Cambria Math" panose="02040503050406030204" pitchFamily="18" charset="0"/>
              </a:rPr>
              <a:t>Separate Write Strobe Approach</a:t>
            </a:r>
          </a:p>
        </p:txBody>
      </p:sp>
      <p:pic>
        <p:nvPicPr>
          <p:cNvPr id="2050" name="Picture 2"/>
          <p:cNvPicPr>
            <a:picLocks noChangeAspect="1" noChangeArrowheads="1"/>
          </p:cNvPicPr>
          <p:nvPr/>
        </p:nvPicPr>
        <p:blipFill>
          <a:blip r:embed="rId2" cstate="print"/>
          <a:srcRect/>
          <a:stretch>
            <a:fillRect/>
          </a:stretch>
        </p:blipFill>
        <p:spPr bwMode="auto">
          <a:xfrm>
            <a:off x="2438400" y="2209800"/>
            <a:ext cx="4083004" cy="2133600"/>
          </a:xfrm>
          <a:prstGeom prst="rect">
            <a:avLst/>
          </a:prstGeom>
          <a:noFill/>
          <a:ln w="9525">
            <a:noFill/>
            <a:miter lim="800000"/>
            <a:headEnd/>
            <a:tailEnd/>
          </a:ln>
          <a:effectLst/>
        </p:spPr>
      </p:pic>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latin typeface="Cambria Math" panose="02040503050406030204" pitchFamily="18" charset="0"/>
                <a:ea typeface="Cambria Math" panose="02040503050406030204" pitchFamily="18" charset="0"/>
              </a:rPr>
              <a:t>256KB SRAM Interfacing (Example)</a:t>
            </a:r>
          </a:p>
        </p:txBody>
      </p:sp>
      <p:sp>
        <p:nvSpPr>
          <p:cNvPr id="7" name="Content Placeholder 6"/>
          <p:cNvSpPr>
            <a:spLocks noGrp="1"/>
          </p:cNvSpPr>
          <p:nvPr>
            <p:ph idx="1"/>
          </p:nvPr>
        </p:nvSpPr>
        <p:spPr>
          <a:xfrm>
            <a:off x="457200" y="1600200"/>
            <a:ext cx="4495800" cy="4525963"/>
          </a:xfrm>
        </p:spPr>
        <p:txBody>
          <a:bodyPr>
            <a:normAutofit fontScale="70000" lnSpcReduction="20000"/>
          </a:bodyPr>
          <a:lstStyle/>
          <a:p>
            <a:r>
              <a:rPr lang="en-US" sz="3600" dirty="0">
                <a:latin typeface="Cambria Math" panose="02040503050406030204" pitchFamily="18" charset="0"/>
                <a:ea typeface="Cambria Math" panose="02040503050406030204" pitchFamily="18" charset="0"/>
              </a:rPr>
              <a:t>Using 64KB SRAM chips</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4 SRAM chips will be used</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Total memory map is from C0000H and above </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For low bank (MEM_L0 and MEM_L1)</a:t>
            </a:r>
          </a:p>
          <a:p>
            <a:pPr marL="0" indent="0">
              <a:buNone/>
            </a:pPr>
            <a:endParaRPr lang="en-US" sz="3600" dirty="0">
              <a:latin typeface="Cambria Math" panose="02040503050406030204" pitchFamily="18" charset="0"/>
              <a:ea typeface="Cambria Math" panose="02040503050406030204" pitchFamily="18" charset="0"/>
            </a:endParaRPr>
          </a:p>
          <a:p>
            <a:r>
              <a:rPr lang="en-US" sz="3600" dirty="0">
                <a:latin typeface="Cambria Math" panose="02040503050406030204" pitchFamily="18" charset="0"/>
                <a:ea typeface="Cambria Math" panose="02040503050406030204" pitchFamily="18" charset="0"/>
              </a:rPr>
              <a:t>For high bank (MEM_H0 and MEM_H1)</a:t>
            </a:r>
          </a:p>
          <a:p>
            <a:endParaRPr lang="en-US" dirty="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a:latin typeface="Cambria Math" panose="02040503050406030204" pitchFamily="18" charset="0"/>
                <a:ea typeface="Cambria Math" panose="02040503050406030204" pitchFamily="18" charset="0"/>
              </a:rPr>
              <a:t>Memory maps</a:t>
            </a:r>
          </a:p>
        </p:txBody>
      </p:sp>
      <p:sp>
        <p:nvSpPr>
          <p:cNvPr id="3" name="Content Placeholder 2"/>
          <p:cNvSpPr>
            <a:spLocks noGrp="1"/>
          </p:cNvSpPr>
          <p:nvPr>
            <p:ph idx="1"/>
          </p:nvPr>
        </p:nvSpPr>
        <p:spPr/>
        <p:txBody>
          <a:bodyPr/>
          <a:lstStyle/>
          <a:p>
            <a:pPr algn="just"/>
            <a:r>
              <a:rPr lang="en-US" sz="3600" dirty="0">
                <a:latin typeface="Cambria Math" panose="02040503050406030204" pitchFamily="18" charset="0"/>
                <a:ea typeface="Cambria Math" panose="02040503050406030204" pitchFamily="18" charset="0"/>
              </a:rPr>
              <a:t>For MEM_L0: 	C0000H to DFFFEH</a:t>
            </a:r>
          </a:p>
          <a:p>
            <a:r>
              <a:rPr lang="en-US" sz="3600" dirty="0">
                <a:latin typeface="Cambria Math" panose="02040503050406030204" pitchFamily="18" charset="0"/>
                <a:ea typeface="Cambria Math" panose="02040503050406030204" pitchFamily="18" charset="0"/>
              </a:rPr>
              <a:t>For MEM_L1:	E0000H to FFFFEH</a:t>
            </a:r>
          </a:p>
          <a:p>
            <a:r>
              <a:rPr lang="en-US" sz="3600" dirty="0">
                <a:latin typeface="Cambria Math" panose="02040503050406030204" pitchFamily="18" charset="0"/>
                <a:ea typeface="Cambria Math" panose="02040503050406030204" pitchFamily="18" charset="0"/>
              </a:rPr>
              <a:t>For MEM_H0:	C0001H to DFFFFH</a:t>
            </a:r>
          </a:p>
          <a:p>
            <a:r>
              <a:rPr lang="en-US" sz="3600" dirty="0">
                <a:latin typeface="Cambria Math" panose="02040503050406030204" pitchFamily="18" charset="0"/>
                <a:ea typeface="Cambria Math" panose="02040503050406030204" pitchFamily="18" charset="0"/>
              </a:rPr>
              <a:t>For MEM_H1:	E0001H to FFFFFH</a:t>
            </a:r>
          </a:p>
          <a:p>
            <a:r>
              <a:rPr lang="en-US" sz="3600" dirty="0">
                <a:latin typeface="Cambria Math" panose="02040503050406030204" pitchFamily="18" charset="0"/>
                <a:ea typeface="Cambria Math" panose="02040503050406030204" pitchFamily="18" charset="0"/>
              </a:rPr>
              <a:t>Total locations accessed: </a:t>
            </a:r>
          </a:p>
          <a:p>
            <a:pPr>
              <a:buNone/>
            </a:pPr>
            <a:r>
              <a:rPr lang="en-US" sz="3600" dirty="0">
                <a:latin typeface="Cambria Math" panose="02040503050406030204" pitchFamily="18" charset="0"/>
                <a:ea typeface="Cambria Math" panose="02040503050406030204" pitchFamily="18" charset="0"/>
              </a:rPr>
              <a:t>		FFFFFH-C0000H = 3FFFFH (256K) 		</a:t>
            </a:r>
          </a:p>
        </p:txBody>
      </p:sp>
      <p:sp>
        <p:nvSpPr>
          <p:cNvPr id="4" name="Slide Number Placeholder 3"/>
          <p:cNvSpPr>
            <a:spLocks noGrp="1"/>
          </p:cNvSpPr>
          <p:nvPr>
            <p:ph type="sldNum" sz="quarter" idx="12"/>
          </p:nvPr>
        </p:nvSpPr>
        <p:spPr/>
        <p:txBody>
          <a:bodyPr/>
          <a:lstStyle/>
          <a:p>
            <a:fld id="{B6F15528-21DE-4FAA-801E-634DDDAF4B2B}" type="slidenum">
              <a:rPr lang="en-US" sz="1400" smtClean="0">
                <a:latin typeface="Cambria Math" panose="02040503050406030204" pitchFamily="18" charset="0"/>
                <a:ea typeface="Cambria Math" panose="02040503050406030204" pitchFamily="18" charset="0"/>
              </a:rPr>
              <a:pPr/>
              <a:t>9</a:t>
            </a:fld>
            <a:endParaRPr lang="en-US" sz="1400">
              <a:latin typeface="Cambria Math" panose="02040503050406030204" pitchFamily="18" charset="0"/>
              <a:ea typeface="Cambria Math"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304</Words>
  <Application>Microsoft Office PowerPoint</Application>
  <PresentationFormat>On-screen Show (4:3)</PresentationFormat>
  <Paragraphs>62</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Cambria Math</vt:lpstr>
      <vt:lpstr>Times New Roman</vt:lpstr>
      <vt:lpstr>Office Theme</vt:lpstr>
      <vt:lpstr>SRAM Interfacing with 8086 CPU</vt:lpstr>
      <vt:lpstr>PowerPoint Presentation</vt:lpstr>
      <vt:lpstr>Memory Interfacing with 8086 CPU</vt:lpstr>
      <vt:lpstr>Bank Selection Table</vt:lpstr>
      <vt:lpstr>Separate Bank Selection (Example)</vt:lpstr>
      <vt:lpstr>PowerPoint Presentation</vt:lpstr>
      <vt:lpstr>Separate Write Strobe Approach</vt:lpstr>
      <vt:lpstr>256KB SRAM Interfacing (Example)</vt:lpstr>
      <vt:lpstr>Memory maps</vt:lpstr>
      <vt:lpstr>PowerPoint Presentation</vt:lpstr>
      <vt:lpstr>RD Operation in  Separate Write Strobe 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Memory Interfacing with 8086 CPU</dc:title>
  <dc:creator>Usman Rafique</dc:creator>
  <cp:lastModifiedBy>abc</cp:lastModifiedBy>
  <cp:revision>99</cp:revision>
  <dcterms:created xsi:type="dcterms:W3CDTF">2006-08-16T00:00:00Z</dcterms:created>
  <dcterms:modified xsi:type="dcterms:W3CDTF">2025-03-28T03:25:04Z</dcterms:modified>
</cp:coreProperties>
</file>