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1" r:id="rId2"/>
    <p:sldId id="273"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733A35-2257-4F05-9486-36C59A57E36B}">
          <p14:sldIdLst>
            <p14:sldId id="271"/>
            <p14:sldId id="273"/>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7" d="100"/>
          <a:sy n="117"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07691E-5EE7-462A-8D30-BBC544E9804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6DD0073-492E-4E3A-B12F-CD4DD69E75DB}">
      <dgm:prSet/>
      <dgm:spPr/>
      <dgm:t>
        <a:bodyPr/>
        <a:lstStyle/>
        <a:p>
          <a:r>
            <a:rPr lang="en-US" b="1"/>
            <a:t>USB 2.0 Connection:</a:t>
          </a:r>
          <a:endParaRPr lang="en-US"/>
        </a:p>
      </dgm:t>
    </dgm:pt>
    <dgm:pt modelId="{91360000-4B60-46C3-A4D7-4DAA4FBA7C1F}" type="parTrans" cxnId="{62BFE8AB-4370-4B8A-BD45-B2C018E5945F}">
      <dgm:prSet/>
      <dgm:spPr/>
      <dgm:t>
        <a:bodyPr/>
        <a:lstStyle/>
        <a:p>
          <a:endParaRPr lang="en-US"/>
        </a:p>
      </dgm:t>
    </dgm:pt>
    <dgm:pt modelId="{20CC547B-8352-4EF3-8766-8D5FB1F0BA42}" type="sibTrans" cxnId="{62BFE8AB-4370-4B8A-BD45-B2C018E5945F}">
      <dgm:prSet/>
      <dgm:spPr/>
      <dgm:t>
        <a:bodyPr/>
        <a:lstStyle/>
        <a:p>
          <a:endParaRPr lang="en-US"/>
        </a:p>
      </dgm:t>
    </dgm:pt>
    <dgm:pt modelId="{D2E2F010-2887-41FF-85F9-7A506DBE3205}">
      <dgm:prSet/>
      <dgm:spPr/>
      <dgm:t>
        <a:bodyPr/>
        <a:lstStyle/>
        <a:p>
          <a:r>
            <a:rPr lang="en-US"/>
            <a:t>Implements standard USB protocols for high-speed, reliable data exchange.</a:t>
          </a:r>
        </a:p>
      </dgm:t>
    </dgm:pt>
    <dgm:pt modelId="{CFA5C8E6-A8C5-41BB-8680-A671CEE71F72}" type="parTrans" cxnId="{C0622CD8-E763-41E4-9C5E-EC97D53A6CD7}">
      <dgm:prSet/>
      <dgm:spPr/>
      <dgm:t>
        <a:bodyPr/>
        <a:lstStyle/>
        <a:p>
          <a:endParaRPr lang="en-US"/>
        </a:p>
      </dgm:t>
    </dgm:pt>
    <dgm:pt modelId="{0474B8CF-0D60-4FE5-A2EC-783E1D7A9680}" type="sibTrans" cxnId="{C0622CD8-E763-41E4-9C5E-EC97D53A6CD7}">
      <dgm:prSet/>
      <dgm:spPr/>
      <dgm:t>
        <a:bodyPr/>
        <a:lstStyle/>
        <a:p>
          <a:endParaRPr lang="en-US"/>
        </a:p>
      </dgm:t>
    </dgm:pt>
    <dgm:pt modelId="{ECD5F7F0-4294-40E4-85D8-47C4F38AD8C6}">
      <dgm:prSet/>
      <dgm:spPr/>
      <dgm:t>
        <a:bodyPr/>
        <a:lstStyle/>
        <a:p>
          <a:r>
            <a:rPr lang="en-US"/>
            <a:t>Enables plug-and-play device recognition on a PC.</a:t>
          </a:r>
        </a:p>
      </dgm:t>
    </dgm:pt>
    <dgm:pt modelId="{E29E544F-D700-4208-98C8-7160BACA815B}" type="parTrans" cxnId="{B03D0CD5-BBB6-434D-973C-E77398C2A771}">
      <dgm:prSet/>
      <dgm:spPr/>
      <dgm:t>
        <a:bodyPr/>
        <a:lstStyle/>
        <a:p>
          <a:endParaRPr lang="en-US"/>
        </a:p>
      </dgm:t>
    </dgm:pt>
    <dgm:pt modelId="{1A16BFAD-C99A-4648-AAF7-0F000B5FCBC4}" type="sibTrans" cxnId="{B03D0CD5-BBB6-434D-973C-E77398C2A771}">
      <dgm:prSet/>
      <dgm:spPr/>
      <dgm:t>
        <a:bodyPr/>
        <a:lstStyle/>
        <a:p>
          <a:endParaRPr lang="en-US"/>
        </a:p>
      </dgm:t>
    </dgm:pt>
    <dgm:pt modelId="{C8D80FAD-3B23-453C-81B5-1C9416A3247E}">
      <dgm:prSet/>
      <dgm:spPr/>
      <dgm:t>
        <a:bodyPr/>
        <a:lstStyle/>
        <a:p>
          <a:r>
            <a:rPr lang="en-US" b="1"/>
            <a:t>CH340 USB-to-UART Bridge:</a:t>
          </a:r>
          <a:endParaRPr lang="en-US"/>
        </a:p>
      </dgm:t>
    </dgm:pt>
    <dgm:pt modelId="{EF46E216-54CD-498D-A1B4-90E0F0792BB7}" type="parTrans" cxnId="{CF7595BB-67B5-4785-9875-E9B845FFBABA}">
      <dgm:prSet/>
      <dgm:spPr/>
      <dgm:t>
        <a:bodyPr/>
        <a:lstStyle/>
        <a:p>
          <a:endParaRPr lang="en-US"/>
        </a:p>
      </dgm:t>
    </dgm:pt>
    <dgm:pt modelId="{0EFE3E60-0D53-4CDF-A9CE-05A5F0E18EEA}" type="sibTrans" cxnId="{CF7595BB-67B5-4785-9875-E9B845FFBABA}">
      <dgm:prSet/>
      <dgm:spPr/>
      <dgm:t>
        <a:bodyPr/>
        <a:lstStyle/>
        <a:p>
          <a:endParaRPr lang="en-US"/>
        </a:p>
      </dgm:t>
    </dgm:pt>
    <dgm:pt modelId="{206B071F-22B5-4DBA-B98C-927D54A974D9}">
      <dgm:prSet/>
      <dgm:spPr/>
      <dgm:t>
        <a:bodyPr/>
        <a:lstStyle/>
        <a:p>
          <a:r>
            <a:rPr lang="en-US"/>
            <a:t>Converts USB signals into TTL-level serial (UART) data.</a:t>
          </a:r>
        </a:p>
      </dgm:t>
    </dgm:pt>
    <dgm:pt modelId="{F60FCB7E-CBE4-4CB6-94AD-216BDCB16B3E}" type="parTrans" cxnId="{8D636453-0D02-40E0-AFD1-3558812260A5}">
      <dgm:prSet/>
      <dgm:spPr/>
      <dgm:t>
        <a:bodyPr/>
        <a:lstStyle/>
        <a:p>
          <a:endParaRPr lang="en-US"/>
        </a:p>
      </dgm:t>
    </dgm:pt>
    <dgm:pt modelId="{5322A521-E00E-4B4D-BB71-23817F1DCCB7}" type="sibTrans" cxnId="{8D636453-0D02-40E0-AFD1-3558812260A5}">
      <dgm:prSet/>
      <dgm:spPr/>
      <dgm:t>
        <a:bodyPr/>
        <a:lstStyle/>
        <a:p>
          <a:endParaRPr lang="en-US"/>
        </a:p>
      </dgm:t>
    </dgm:pt>
    <dgm:pt modelId="{DB9E57DC-94EF-4A08-8B4C-F3DB85CB1649}">
      <dgm:prSet/>
      <dgm:spPr/>
      <dgm:t>
        <a:bodyPr/>
        <a:lstStyle/>
        <a:p>
          <a:r>
            <a:rPr lang="en-US" dirty="0"/>
            <a:t>Typical pinout includes VCC, GND, TXD, RXD, and often control lines (DTR/RTS) for auto-reset.</a:t>
          </a:r>
        </a:p>
      </dgm:t>
    </dgm:pt>
    <dgm:pt modelId="{290CD721-2F6D-4BDF-AAD9-77CF6588AA79}" type="parTrans" cxnId="{730CC4EB-4083-47F2-A55D-D108FEAAE7B4}">
      <dgm:prSet/>
      <dgm:spPr/>
      <dgm:t>
        <a:bodyPr/>
        <a:lstStyle/>
        <a:p>
          <a:endParaRPr lang="en-US"/>
        </a:p>
      </dgm:t>
    </dgm:pt>
    <dgm:pt modelId="{5DE776FF-9187-49B2-B866-4B22CF48F7B4}" type="sibTrans" cxnId="{730CC4EB-4083-47F2-A55D-D108FEAAE7B4}">
      <dgm:prSet/>
      <dgm:spPr/>
      <dgm:t>
        <a:bodyPr/>
        <a:lstStyle/>
        <a:p>
          <a:endParaRPr lang="en-US"/>
        </a:p>
      </dgm:t>
    </dgm:pt>
    <dgm:pt modelId="{6F36C4CD-0E4E-4A25-9641-8BCA7B52E5F4}">
      <dgm:prSet/>
      <dgm:spPr/>
      <dgm:t>
        <a:bodyPr/>
        <a:lstStyle/>
        <a:p>
          <a:r>
            <a:rPr lang="en-US"/>
            <a:t>Creates a virtual COM port for programming and serial debugging.</a:t>
          </a:r>
        </a:p>
      </dgm:t>
    </dgm:pt>
    <dgm:pt modelId="{8ED88E94-54E2-4D6B-B632-A74CFCC5BA4F}" type="parTrans" cxnId="{80B9B3F8-0EF0-4BC3-8D93-B172C772739D}">
      <dgm:prSet/>
      <dgm:spPr/>
      <dgm:t>
        <a:bodyPr/>
        <a:lstStyle/>
        <a:p>
          <a:endParaRPr lang="en-US"/>
        </a:p>
      </dgm:t>
    </dgm:pt>
    <dgm:pt modelId="{3984A97C-F90D-4F24-B266-4032D8438364}" type="sibTrans" cxnId="{80B9B3F8-0EF0-4BC3-8D93-B172C772739D}">
      <dgm:prSet/>
      <dgm:spPr/>
      <dgm:t>
        <a:bodyPr/>
        <a:lstStyle/>
        <a:p>
          <a:endParaRPr lang="en-US"/>
        </a:p>
      </dgm:t>
    </dgm:pt>
    <dgm:pt modelId="{83429CCC-368E-4C73-82BE-95E690FF4257}">
      <dgm:prSet/>
      <dgm:spPr/>
      <dgm:t>
        <a:bodyPr/>
        <a:lstStyle/>
        <a:p>
          <a:r>
            <a:rPr lang="en-US" b="1"/>
            <a:t>Differentiating UART &amp; SPI:</a:t>
          </a:r>
          <a:endParaRPr lang="en-US"/>
        </a:p>
      </dgm:t>
    </dgm:pt>
    <dgm:pt modelId="{48036701-8AE3-421D-8AFD-13BF2DA17287}" type="parTrans" cxnId="{1AFBD2E8-3770-4254-BEDF-5B4F97EF66EC}">
      <dgm:prSet/>
      <dgm:spPr/>
      <dgm:t>
        <a:bodyPr/>
        <a:lstStyle/>
        <a:p>
          <a:endParaRPr lang="en-US"/>
        </a:p>
      </dgm:t>
    </dgm:pt>
    <dgm:pt modelId="{752FDA54-2D34-4423-B21A-4593BA85326C}" type="sibTrans" cxnId="{1AFBD2E8-3770-4254-BEDF-5B4F97EF66EC}">
      <dgm:prSet/>
      <dgm:spPr/>
      <dgm:t>
        <a:bodyPr/>
        <a:lstStyle/>
        <a:p>
          <a:endParaRPr lang="en-US"/>
        </a:p>
      </dgm:t>
    </dgm:pt>
    <dgm:pt modelId="{1178BECF-3EAD-4B0F-B1A4-3D319AF03065}">
      <dgm:prSet/>
      <dgm:spPr/>
      <dgm:t>
        <a:bodyPr/>
        <a:lstStyle/>
        <a:p>
          <a:r>
            <a:rPr lang="en-US" b="1"/>
            <a:t>UART:</a:t>
          </a:r>
          <a:r>
            <a:rPr lang="en-US"/>
            <a:t> Asynchronous serial communication with start/stop framing.</a:t>
          </a:r>
        </a:p>
      </dgm:t>
    </dgm:pt>
    <dgm:pt modelId="{CDC2B2CF-A4EA-4A9B-BCEB-6D146265D272}" type="parTrans" cxnId="{DF102F0E-87E0-4B17-BF1F-E4AE007A7477}">
      <dgm:prSet/>
      <dgm:spPr/>
      <dgm:t>
        <a:bodyPr/>
        <a:lstStyle/>
        <a:p>
          <a:endParaRPr lang="en-US"/>
        </a:p>
      </dgm:t>
    </dgm:pt>
    <dgm:pt modelId="{0C830272-E0B7-424D-B940-42D817013CC2}" type="sibTrans" cxnId="{DF102F0E-87E0-4B17-BF1F-E4AE007A7477}">
      <dgm:prSet/>
      <dgm:spPr/>
      <dgm:t>
        <a:bodyPr/>
        <a:lstStyle/>
        <a:p>
          <a:endParaRPr lang="en-US"/>
        </a:p>
      </dgm:t>
    </dgm:pt>
    <dgm:pt modelId="{52A07B77-9FB3-46DB-908A-C5383558E1D3}">
      <dgm:prSet/>
      <dgm:spPr/>
      <dgm:t>
        <a:bodyPr/>
        <a:lstStyle/>
        <a:p>
          <a:r>
            <a:rPr lang="en-US" b="1"/>
            <a:t>SPI:</a:t>
          </a:r>
          <a:r>
            <a:rPr lang="en-US"/>
            <a:t> Synchronous protocol (MOSI, MISO, SCK, CS) used for high-speed peripheral interfacing.</a:t>
          </a:r>
        </a:p>
      </dgm:t>
    </dgm:pt>
    <dgm:pt modelId="{C623161A-7407-4F33-9A00-3F92EC058BCD}" type="parTrans" cxnId="{56648D62-860C-45F3-A142-BF6DD2AEE847}">
      <dgm:prSet/>
      <dgm:spPr/>
      <dgm:t>
        <a:bodyPr/>
        <a:lstStyle/>
        <a:p>
          <a:endParaRPr lang="en-US"/>
        </a:p>
      </dgm:t>
    </dgm:pt>
    <dgm:pt modelId="{3A01BC29-9D17-48E5-BA5A-2903E707F6E1}" type="sibTrans" cxnId="{56648D62-860C-45F3-A142-BF6DD2AEE847}">
      <dgm:prSet/>
      <dgm:spPr/>
      <dgm:t>
        <a:bodyPr/>
        <a:lstStyle/>
        <a:p>
          <a:endParaRPr lang="en-US"/>
        </a:p>
      </dgm:t>
    </dgm:pt>
    <dgm:pt modelId="{FF7EDA7F-6E66-45A6-9AD7-DB4055281AED}">
      <dgm:prSet/>
      <dgm:spPr/>
      <dgm:t>
        <a:bodyPr/>
        <a:lstStyle/>
        <a:p>
          <a:r>
            <a:rPr lang="en-US" dirty="0"/>
            <a:t>This setup lets the PC communicate seamlessly with the ESP32 via a simple serial interface.</a:t>
          </a:r>
        </a:p>
      </dgm:t>
    </dgm:pt>
    <dgm:pt modelId="{C2D89E21-0EC3-4AE6-9B16-AF77E63A0D5A}" type="parTrans" cxnId="{4F9A00CC-CBE9-431E-B7B7-A8CEAE5E5B5E}">
      <dgm:prSet/>
      <dgm:spPr/>
      <dgm:t>
        <a:bodyPr/>
        <a:lstStyle/>
        <a:p>
          <a:endParaRPr lang="en-US"/>
        </a:p>
      </dgm:t>
    </dgm:pt>
    <dgm:pt modelId="{01F0181B-1D65-4544-A8E5-4EEFE645F0C1}" type="sibTrans" cxnId="{4F9A00CC-CBE9-431E-B7B7-A8CEAE5E5B5E}">
      <dgm:prSet/>
      <dgm:spPr/>
      <dgm:t>
        <a:bodyPr/>
        <a:lstStyle/>
        <a:p>
          <a:endParaRPr lang="en-US"/>
        </a:p>
      </dgm:t>
    </dgm:pt>
    <dgm:pt modelId="{A0DA1218-7602-428E-B1D0-A8666F120EC5}" type="pres">
      <dgm:prSet presAssocID="{AD07691E-5EE7-462A-8D30-BBC544E98049}" presName="linear" presStyleCnt="0">
        <dgm:presLayoutVars>
          <dgm:animLvl val="lvl"/>
          <dgm:resizeHandles val="exact"/>
        </dgm:presLayoutVars>
      </dgm:prSet>
      <dgm:spPr/>
    </dgm:pt>
    <dgm:pt modelId="{BEA3B76D-EF5B-4248-8A51-B30B852B2648}" type="pres">
      <dgm:prSet presAssocID="{16DD0073-492E-4E3A-B12F-CD4DD69E75DB}" presName="parentText" presStyleLbl="node1" presStyleIdx="0" presStyleCnt="4">
        <dgm:presLayoutVars>
          <dgm:chMax val="0"/>
          <dgm:bulletEnabled val="1"/>
        </dgm:presLayoutVars>
      </dgm:prSet>
      <dgm:spPr/>
    </dgm:pt>
    <dgm:pt modelId="{57609BD9-0562-47AD-9222-1479583BDBB6}" type="pres">
      <dgm:prSet presAssocID="{16DD0073-492E-4E3A-B12F-CD4DD69E75DB}" presName="childText" presStyleLbl="revTx" presStyleIdx="0" presStyleCnt="3">
        <dgm:presLayoutVars>
          <dgm:bulletEnabled val="1"/>
        </dgm:presLayoutVars>
      </dgm:prSet>
      <dgm:spPr/>
    </dgm:pt>
    <dgm:pt modelId="{E91C0787-C018-47DC-9A3A-E010C6F97B15}" type="pres">
      <dgm:prSet presAssocID="{C8D80FAD-3B23-453C-81B5-1C9416A3247E}" presName="parentText" presStyleLbl="node1" presStyleIdx="1" presStyleCnt="4">
        <dgm:presLayoutVars>
          <dgm:chMax val="0"/>
          <dgm:bulletEnabled val="1"/>
        </dgm:presLayoutVars>
      </dgm:prSet>
      <dgm:spPr/>
    </dgm:pt>
    <dgm:pt modelId="{19501970-59A6-4ECE-8D2A-5DE1A3784C91}" type="pres">
      <dgm:prSet presAssocID="{C8D80FAD-3B23-453C-81B5-1C9416A3247E}" presName="childText" presStyleLbl="revTx" presStyleIdx="1" presStyleCnt="3">
        <dgm:presLayoutVars>
          <dgm:bulletEnabled val="1"/>
        </dgm:presLayoutVars>
      </dgm:prSet>
      <dgm:spPr/>
    </dgm:pt>
    <dgm:pt modelId="{46B43564-B00B-46A5-A534-AB366B9D63DF}" type="pres">
      <dgm:prSet presAssocID="{83429CCC-368E-4C73-82BE-95E690FF4257}" presName="parentText" presStyleLbl="node1" presStyleIdx="2" presStyleCnt="4">
        <dgm:presLayoutVars>
          <dgm:chMax val="0"/>
          <dgm:bulletEnabled val="1"/>
        </dgm:presLayoutVars>
      </dgm:prSet>
      <dgm:spPr/>
    </dgm:pt>
    <dgm:pt modelId="{ED11203A-99F5-4AC4-80F3-63750E40FE39}" type="pres">
      <dgm:prSet presAssocID="{83429CCC-368E-4C73-82BE-95E690FF4257}" presName="childText" presStyleLbl="revTx" presStyleIdx="2" presStyleCnt="3">
        <dgm:presLayoutVars>
          <dgm:bulletEnabled val="1"/>
        </dgm:presLayoutVars>
      </dgm:prSet>
      <dgm:spPr/>
    </dgm:pt>
    <dgm:pt modelId="{E927BD79-0649-41AE-B450-212883F83923}" type="pres">
      <dgm:prSet presAssocID="{FF7EDA7F-6E66-45A6-9AD7-DB4055281AED}" presName="parentText" presStyleLbl="node1" presStyleIdx="3" presStyleCnt="4">
        <dgm:presLayoutVars>
          <dgm:chMax val="0"/>
          <dgm:bulletEnabled val="1"/>
        </dgm:presLayoutVars>
      </dgm:prSet>
      <dgm:spPr/>
    </dgm:pt>
  </dgm:ptLst>
  <dgm:cxnLst>
    <dgm:cxn modelId="{DF102F0E-87E0-4B17-BF1F-E4AE007A7477}" srcId="{83429CCC-368E-4C73-82BE-95E690FF4257}" destId="{1178BECF-3EAD-4B0F-B1A4-3D319AF03065}" srcOrd="0" destOrd="0" parTransId="{CDC2B2CF-A4EA-4A9B-BCEB-6D146265D272}" sibTransId="{0C830272-E0B7-424D-B940-42D817013CC2}"/>
    <dgm:cxn modelId="{56648D62-860C-45F3-A142-BF6DD2AEE847}" srcId="{83429CCC-368E-4C73-82BE-95E690FF4257}" destId="{52A07B77-9FB3-46DB-908A-C5383558E1D3}" srcOrd="1" destOrd="0" parTransId="{C623161A-7407-4F33-9A00-3F92EC058BCD}" sibTransId="{3A01BC29-9D17-48E5-BA5A-2903E707F6E1}"/>
    <dgm:cxn modelId="{5774D567-C0C8-45EC-8F66-A98AF39AABCF}" type="presOf" srcId="{ECD5F7F0-4294-40E4-85D8-47C4F38AD8C6}" destId="{57609BD9-0562-47AD-9222-1479583BDBB6}" srcOrd="0" destOrd="1" presId="urn:microsoft.com/office/officeart/2005/8/layout/vList2"/>
    <dgm:cxn modelId="{95988A6A-DBAD-48F2-8A8B-74182DC497C9}" type="presOf" srcId="{6F36C4CD-0E4E-4A25-9641-8BCA7B52E5F4}" destId="{19501970-59A6-4ECE-8D2A-5DE1A3784C91}" srcOrd="0" destOrd="2" presId="urn:microsoft.com/office/officeart/2005/8/layout/vList2"/>
    <dgm:cxn modelId="{8D636453-0D02-40E0-AFD1-3558812260A5}" srcId="{C8D80FAD-3B23-453C-81B5-1C9416A3247E}" destId="{206B071F-22B5-4DBA-B98C-927D54A974D9}" srcOrd="0" destOrd="0" parTransId="{F60FCB7E-CBE4-4CB6-94AD-216BDCB16B3E}" sibTransId="{5322A521-E00E-4B4D-BB71-23817F1DCCB7}"/>
    <dgm:cxn modelId="{B8C1C97E-66C6-49AE-8867-C4D0A0F499C8}" type="presOf" srcId="{C8D80FAD-3B23-453C-81B5-1C9416A3247E}" destId="{E91C0787-C018-47DC-9A3A-E010C6F97B15}" srcOrd="0" destOrd="0" presId="urn:microsoft.com/office/officeart/2005/8/layout/vList2"/>
    <dgm:cxn modelId="{0BF64585-BFDD-439F-B0E2-93056776EA82}" type="presOf" srcId="{1178BECF-3EAD-4B0F-B1A4-3D319AF03065}" destId="{ED11203A-99F5-4AC4-80F3-63750E40FE39}" srcOrd="0" destOrd="0" presId="urn:microsoft.com/office/officeart/2005/8/layout/vList2"/>
    <dgm:cxn modelId="{B77CAD86-A04F-4FB2-8DDF-7D37BBF6417E}" type="presOf" srcId="{16DD0073-492E-4E3A-B12F-CD4DD69E75DB}" destId="{BEA3B76D-EF5B-4248-8A51-B30B852B2648}" srcOrd="0" destOrd="0" presId="urn:microsoft.com/office/officeart/2005/8/layout/vList2"/>
    <dgm:cxn modelId="{62BFE8AB-4370-4B8A-BD45-B2C018E5945F}" srcId="{AD07691E-5EE7-462A-8D30-BBC544E98049}" destId="{16DD0073-492E-4E3A-B12F-CD4DD69E75DB}" srcOrd="0" destOrd="0" parTransId="{91360000-4B60-46C3-A4D7-4DAA4FBA7C1F}" sibTransId="{20CC547B-8352-4EF3-8766-8D5FB1F0BA42}"/>
    <dgm:cxn modelId="{FF893CAE-1FDD-4694-B882-43065CACD32C}" type="presOf" srcId="{83429CCC-368E-4C73-82BE-95E690FF4257}" destId="{46B43564-B00B-46A5-A534-AB366B9D63DF}" srcOrd="0" destOrd="0" presId="urn:microsoft.com/office/officeart/2005/8/layout/vList2"/>
    <dgm:cxn modelId="{0B938DBA-5C08-4EC2-950E-E1CF8B358998}" type="presOf" srcId="{D2E2F010-2887-41FF-85F9-7A506DBE3205}" destId="{57609BD9-0562-47AD-9222-1479583BDBB6}" srcOrd="0" destOrd="0" presId="urn:microsoft.com/office/officeart/2005/8/layout/vList2"/>
    <dgm:cxn modelId="{CF7595BB-67B5-4785-9875-E9B845FFBABA}" srcId="{AD07691E-5EE7-462A-8D30-BBC544E98049}" destId="{C8D80FAD-3B23-453C-81B5-1C9416A3247E}" srcOrd="1" destOrd="0" parTransId="{EF46E216-54CD-498D-A1B4-90E0F0792BB7}" sibTransId="{0EFE3E60-0D53-4CDF-A9CE-05A5F0E18EEA}"/>
    <dgm:cxn modelId="{A5BFD3BC-ACE2-4773-AC1B-C9989D79934D}" type="presOf" srcId="{FF7EDA7F-6E66-45A6-9AD7-DB4055281AED}" destId="{E927BD79-0649-41AE-B450-212883F83923}" srcOrd="0" destOrd="0" presId="urn:microsoft.com/office/officeart/2005/8/layout/vList2"/>
    <dgm:cxn modelId="{CE1328C6-7BD0-49BC-856E-BB964ECB95E9}" type="presOf" srcId="{AD07691E-5EE7-462A-8D30-BBC544E98049}" destId="{A0DA1218-7602-428E-B1D0-A8666F120EC5}" srcOrd="0" destOrd="0" presId="urn:microsoft.com/office/officeart/2005/8/layout/vList2"/>
    <dgm:cxn modelId="{1934B4C8-689D-4779-AD67-2060D02B7FD6}" type="presOf" srcId="{206B071F-22B5-4DBA-B98C-927D54A974D9}" destId="{19501970-59A6-4ECE-8D2A-5DE1A3784C91}" srcOrd="0" destOrd="0" presId="urn:microsoft.com/office/officeart/2005/8/layout/vList2"/>
    <dgm:cxn modelId="{4F9A00CC-CBE9-431E-B7B7-A8CEAE5E5B5E}" srcId="{AD07691E-5EE7-462A-8D30-BBC544E98049}" destId="{FF7EDA7F-6E66-45A6-9AD7-DB4055281AED}" srcOrd="3" destOrd="0" parTransId="{C2D89E21-0EC3-4AE6-9B16-AF77E63A0D5A}" sibTransId="{01F0181B-1D65-4544-A8E5-4EEFE645F0C1}"/>
    <dgm:cxn modelId="{B03D0CD5-BBB6-434D-973C-E77398C2A771}" srcId="{16DD0073-492E-4E3A-B12F-CD4DD69E75DB}" destId="{ECD5F7F0-4294-40E4-85D8-47C4F38AD8C6}" srcOrd="1" destOrd="0" parTransId="{E29E544F-D700-4208-98C8-7160BACA815B}" sibTransId="{1A16BFAD-C99A-4648-AAF7-0F000B5FCBC4}"/>
    <dgm:cxn modelId="{C0622CD8-E763-41E4-9C5E-EC97D53A6CD7}" srcId="{16DD0073-492E-4E3A-B12F-CD4DD69E75DB}" destId="{D2E2F010-2887-41FF-85F9-7A506DBE3205}" srcOrd="0" destOrd="0" parTransId="{CFA5C8E6-A8C5-41BB-8680-A671CEE71F72}" sibTransId="{0474B8CF-0D60-4FE5-A2EC-783E1D7A9680}"/>
    <dgm:cxn modelId="{1AFBD2E8-3770-4254-BEDF-5B4F97EF66EC}" srcId="{AD07691E-5EE7-462A-8D30-BBC544E98049}" destId="{83429CCC-368E-4C73-82BE-95E690FF4257}" srcOrd="2" destOrd="0" parTransId="{48036701-8AE3-421D-8AFD-13BF2DA17287}" sibTransId="{752FDA54-2D34-4423-B21A-4593BA85326C}"/>
    <dgm:cxn modelId="{730CC4EB-4083-47F2-A55D-D108FEAAE7B4}" srcId="{C8D80FAD-3B23-453C-81B5-1C9416A3247E}" destId="{DB9E57DC-94EF-4A08-8B4C-F3DB85CB1649}" srcOrd="1" destOrd="0" parTransId="{290CD721-2F6D-4BDF-AAD9-77CF6588AA79}" sibTransId="{5DE776FF-9187-49B2-B866-4B22CF48F7B4}"/>
    <dgm:cxn modelId="{F6A96EEC-70CE-4E67-8AE5-C7B552DB569D}" type="presOf" srcId="{DB9E57DC-94EF-4A08-8B4C-F3DB85CB1649}" destId="{19501970-59A6-4ECE-8D2A-5DE1A3784C91}" srcOrd="0" destOrd="1" presId="urn:microsoft.com/office/officeart/2005/8/layout/vList2"/>
    <dgm:cxn modelId="{CEF18DF2-DB79-45F9-A307-1510010E5B47}" type="presOf" srcId="{52A07B77-9FB3-46DB-908A-C5383558E1D3}" destId="{ED11203A-99F5-4AC4-80F3-63750E40FE39}" srcOrd="0" destOrd="1" presId="urn:microsoft.com/office/officeart/2005/8/layout/vList2"/>
    <dgm:cxn modelId="{80B9B3F8-0EF0-4BC3-8D93-B172C772739D}" srcId="{C8D80FAD-3B23-453C-81B5-1C9416A3247E}" destId="{6F36C4CD-0E4E-4A25-9641-8BCA7B52E5F4}" srcOrd="2" destOrd="0" parTransId="{8ED88E94-54E2-4D6B-B632-A74CFCC5BA4F}" sibTransId="{3984A97C-F90D-4F24-B266-4032D8438364}"/>
    <dgm:cxn modelId="{FBECD1A6-9D0F-4C1B-8EB8-057E9CB29FBB}" type="presParOf" srcId="{A0DA1218-7602-428E-B1D0-A8666F120EC5}" destId="{BEA3B76D-EF5B-4248-8A51-B30B852B2648}" srcOrd="0" destOrd="0" presId="urn:microsoft.com/office/officeart/2005/8/layout/vList2"/>
    <dgm:cxn modelId="{9274F49C-71AF-4A33-8BF7-E60BB69821AC}" type="presParOf" srcId="{A0DA1218-7602-428E-B1D0-A8666F120EC5}" destId="{57609BD9-0562-47AD-9222-1479583BDBB6}" srcOrd="1" destOrd="0" presId="urn:microsoft.com/office/officeart/2005/8/layout/vList2"/>
    <dgm:cxn modelId="{F5B6DFDD-8F93-4786-A707-11053B6DF89B}" type="presParOf" srcId="{A0DA1218-7602-428E-B1D0-A8666F120EC5}" destId="{E91C0787-C018-47DC-9A3A-E010C6F97B15}" srcOrd="2" destOrd="0" presId="urn:microsoft.com/office/officeart/2005/8/layout/vList2"/>
    <dgm:cxn modelId="{85193C44-DFC4-42D1-911B-770CE7EA316B}" type="presParOf" srcId="{A0DA1218-7602-428E-B1D0-A8666F120EC5}" destId="{19501970-59A6-4ECE-8D2A-5DE1A3784C91}" srcOrd="3" destOrd="0" presId="urn:microsoft.com/office/officeart/2005/8/layout/vList2"/>
    <dgm:cxn modelId="{727E17DA-2D8C-4AEE-A54E-6316B438C34E}" type="presParOf" srcId="{A0DA1218-7602-428E-B1D0-A8666F120EC5}" destId="{46B43564-B00B-46A5-A534-AB366B9D63DF}" srcOrd="4" destOrd="0" presId="urn:microsoft.com/office/officeart/2005/8/layout/vList2"/>
    <dgm:cxn modelId="{575BC39F-5B9F-4428-BA5D-6D90FF8988CA}" type="presParOf" srcId="{A0DA1218-7602-428E-B1D0-A8666F120EC5}" destId="{ED11203A-99F5-4AC4-80F3-63750E40FE39}" srcOrd="5" destOrd="0" presId="urn:microsoft.com/office/officeart/2005/8/layout/vList2"/>
    <dgm:cxn modelId="{8F3E6E1E-376D-47B8-B55E-96EBFA2434F7}" type="presParOf" srcId="{A0DA1218-7602-428E-B1D0-A8666F120EC5}" destId="{E927BD79-0649-41AE-B450-212883F8392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F17456-FB6E-495D-8F43-3D605ECB36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C3C3A4-B827-4903-922C-3179BECE49B9}">
      <dgm:prSet/>
      <dgm:spPr>
        <a:solidFill>
          <a:schemeClr val="accent2"/>
        </a:solidFill>
        <a:ln>
          <a:solidFill>
            <a:schemeClr val="accent2"/>
          </a:solidFill>
        </a:ln>
      </dgm:spPr>
      <dgm:t>
        <a:bodyPr/>
        <a:lstStyle/>
        <a:p>
          <a:r>
            <a:rPr lang="en-US" b="1" dirty="0"/>
            <a:t>Low Dropout Regulator:</a:t>
          </a:r>
          <a:br>
            <a:rPr lang="en-US" dirty="0"/>
          </a:br>
          <a:r>
            <a:rPr lang="en-US" dirty="0"/>
            <a:t>• Provides a fixed 5V output with a typical dropout voltage of ~1.3V.</a:t>
          </a:r>
        </a:p>
      </dgm:t>
    </dgm:pt>
    <dgm:pt modelId="{B7242F81-074C-45F1-89C7-F2C4506A72AC}" type="parTrans" cxnId="{6C2965DB-85FF-4D20-A2A6-0C535150ED0C}">
      <dgm:prSet/>
      <dgm:spPr/>
      <dgm:t>
        <a:bodyPr/>
        <a:lstStyle/>
        <a:p>
          <a:endParaRPr lang="en-US"/>
        </a:p>
      </dgm:t>
    </dgm:pt>
    <dgm:pt modelId="{CA943ED1-1CCA-4021-8C1A-A57A2CA61B5C}" type="sibTrans" cxnId="{6C2965DB-85FF-4D20-A2A6-0C535150ED0C}">
      <dgm:prSet/>
      <dgm:spPr/>
      <dgm:t>
        <a:bodyPr/>
        <a:lstStyle/>
        <a:p>
          <a:endParaRPr lang="en-US"/>
        </a:p>
      </dgm:t>
    </dgm:pt>
    <dgm:pt modelId="{26B1ECE8-E3CE-4BE4-A5C7-145BF8E07C27}">
      <dgm:prSet/>
      <dgm:spPr>
        <a:solidFill>
          <a:schemeClr val="accent2"/>
        </a:solidFill>
      </dgm:spPr>
      <dgm:t>
        <a:bodyPr/>
        <a:lstStyle/>
        <a:p>
          <a:r>
            <a:rPr lang="en-US" b="1" dirty="0"/>
            <a:t>Input Voltage Requirements:</a:t>
          </a:r>
          <a:br>
            <a:rPr lang="en-US" dirty="0"/>
          </a:br>
          <a:r>
            <a:rPr lang="en-US" dirty="0"/>
            <a:t>• Minimum input of about 6.5–7V to ensure stable regulation.</a:t>
          </a:r>
          <a:br>
            <a:rPr lang="en-US" dirty="0"/>
          </a:br>
          <a:r>
            <a:rPr lang="en-US" dirty="0"/>
            <a:t>• Maximum input can be up to 15V (thermal limits apply).</a:t>
          </a:r>
        </a:p>
      </dgm:t>
    </dgm:pt>
    <dgm:pt modelId="{FF18FB9F-C8F1-4DA6-BFCF-EA67E0C0A94E}" type="parTrans" cxnId="{592F9280-F8AD-4D66-9EE2-465E030EFECD}">
      <dgm:prSet/>
      <dgm:spPr/>
      <dgm:t>
        <a:bodyPr/>
        <a:lstStyle/>
        <a:p>
          <a:endParaRPr lang="en-US"/>
        </a:p>
      </dgm:t>
    </dgm:pt>
    <dgm:pt modelId="{F631614B-32C6-49BB-B7AC-091C75230599}" type="sibTrans" cxnId="{592F9280-F8AD-4D66-9EE2-465E030EFECD}">
      <dgm:prSet/>
      <dgm:spPr/>
      <dgm:t>
        <a:bodyPr/>
        <a:lstStyle/>
        <a:p>
          <a:endParaRPr lang="en-US"/>
        </a:p>
      </dgm:t>
    </dgm:pt>
    <dgm:pt modelId="{3E070D6D-AAE6-4C86-894C-6E2AF160E1ED}">
      <dgm:prSet/>
      <dgm:spPr>
        <a:solidFill>
          <a:schemeClr val="accent2"/>
        </a:solidFill>
      </dgm:spPr>
      <dgm:t>
        <a:bodyPr/>
        <a:lstStyle/>
        <a:p>
          <a:r>
            <a:rPr lang="en-US" b="1" dirty="0"/>
            <a:t>Usage Note:</a:t>
          </a:r>
          <a:br>
            <a:rPr lang="en-US" dirty="0"/>
          </a:br>
          <a:r>
            <a:rPr lang="en-US" dirty="0"/>
            <a:t>• Commonly used on ESP32 boards to supply regulated 5V from higher-voltage sources.</a:t>
          </a:r>
        </a:p>
      </dgm:t>
    </dgm:pt>
    <dgm:pt modelId="{7E01112A-22FB-49E4-A8E0-5AEDF4DE9A4C}" type="parTrans" cxnId="{5767AB52-72CE-4F68-B7BE-D3CAE7B6388D}">
      <dgm:prSet/>
      <dgm:spPr/>
      <dgm:t>
        <a:bodyPr/>
        <a:lstStyle/>
        <a:p>
          <a:endParaRPr lang="en-US"/>
        </a:p>
      </dgm:t>
    </dgm:pt>
    <dgm:pt modelId="{FBD522EF-5E7E-43AB-AA57-F0E0DD310498}" type="sibTrans" cxnId="{5767AB52-72CE-4F68-B7BE-D3CAE7B6388D}">
      <dgm:prSet/>
      <dgm:spPr/>
      <dgm:t>
        <a:bodyPr/>
        <a:lstStyle/>
        <a:p>
          <a:endParaRPr lang="en-US"/>
        </a:p>
      </dgm:t>
    </dgm:pt>
    <dgm:pt modelId="{872AE438-91DC-489D-AB47-505093396C31}" type="pres">
      <dgm:prSet presAssocID="{FAF17456-FB6E-495D-8F43-3D605ECB369B}" presName="linear" presStyleCnt="0">
        <dgm:presLayoutVars>
          <dgm:animLvl val="lvl"/>
          <dgm:resizeHandles val="exact"/>
        </dgm:presLayoutVars>
      </dgm:prSet>
      <dgm:spPr/>
    </dgm:pt>
    <dgm:pt modelId="{63E79088-F799-46E1-A6D5-31F2AEBDF36A}" type="pres">
      <dgm:prSet presAssocID="{6FC3C3A4-B827-4903-922C-3179BECE49B9}" presName="parentText" presStyleLbl="node1" presStyleIdx="0" presStyleCnt="3">
        <dgm:presLayoutVars>
          <dgm:chMax val="0"/>
          <dgm:bulletEnabled val="1"/>
        </dgm:presLayoutVars>
      </dgm:prSet>
      <dgm:spPr/>
    </dgm:pt>
    <dgm:pt modelId="{06FDC2B3-81D9-4CA6-ACEE-86A0EEC7FD2E}" type="pres">
      <dgm:prSet presAssocID="{CA943ED1-1CCA-4021-8C1A-A57A2CA61B5C}" presName="spacer" presStyleCnt="0"/>
      <dgm:spPr/>
    </dgm:pt>
    <dgm:pt modelId="{2EB26A5B-DCED-4F36-939F-D8F0410BA292}" type="pres">
      <dgm:prSet presAssocID="{26B1ECE8-E3CE-4BE4-A5C7-145BF8E07C27}" presName="parentText" presStyleLbl="node1" presStyleIdx="1" presStyleCnt="3">
        <dgm:presLayoutVars>
          <dgm:chMax val="0"/>
          <dgm:bulletEnabled val="1"/>
        </dgm:presLayoutVars>
      </dgm:prSet>
      <dgm:spPr/>
    </dgm:pt>
    <dgm:pt modelId="{99D04156-ACAC-4DE5-8B89-477982F842C4}" type="pres">
      <dgm:prSet presAssocID="{F631614B-32C6-49BB-B7AC-091C75230599}" presName="spacer" presStyleCnt="0"/>
      <dgm:spPr/>
    </dgm:pt>
    <dgm:pt modelId="{8FCCB89D-1428-4F3B-826F-4244F2CCD59A}" type="pres">
      <dgm:prSet presAssocID="{3E070D6D-AAE6-4C86-894C-6E2AF160E1ED}" presName="parentText" presStyleLbl="node1" presStyleIdx="2" presStyleCnt="3">
        <dgm:presLayoutVars>
          <dgm:chMax val="0"/>
          <dgm:bulletEnabled val="1"/>
        </dgm:presLayoutVars>
      </dgm:prSet>
      <dgm:spPr/>
    </dgm:pt>
  </dgm:ptLst>
  <dgm:cxnLst>
    <dgm:cxn modelId="{5E755C20-D9E8-49DC-A537-5F5444C06540}" type="presOf" srcId="{FAF17456-FB6E-495D-8F43-3D605ECB369B}" destId="{872AE438-91DC-489D-AB47-505093396C31}" srcOrd="0" destOrd="0" presId="urn:microsoft.com/office/officeart/2005/8/layout/vList2"/>
    <dgm:cxn modelId="{5767AB52-72CE-4F68-B7BE-D3CAE7B6388D}" srcId="{FAF17456-FB6E-495D-8F43-3D605ECB369B}" destId="{3E070D6D-AAE6-4C86-894C-6E2AF160E1ED}" srcOrd="2" destOrd="0" parTransId="{7E01112A-22FB-49E4-A8E0-5AEDF4DE9A4C}" sibTransId="{FBD522EF-5E7E-43AB-AA57-F0E0DD310498}"/>
    <dgm:cxn modelId="{EE9AC158-D816-49E4-8CD6-C31FC7D73A3B}" type="presOf" srcId="{26B1ECE8-E3CE-4BE4-A5C7-145BF8E07C27}" destId="{2EB26A5B-DCED-4F36-939F-D8F0410BA292}" srcOrd="0" destOrd="0" presId="urn:microsoft.com/office/officeart/2005/8/layout/vList2"/>
    <dgm:cxn modelId="{592F9280-F8AD-4D66-9EE2-465E030EFECD}" srcId="{FAF17456-FB6E-495D-8F43-3D605ECB369B}" destId="{26B1ECE8-E3CE-4BE4-A5C7-145BF8E07C27}" srcOrd="1" destOrd="0" parTransId="{FF18FB9F-C8F1-4DA6-BFCF-EA67E0C0A94E}" sibTransId="{F631614B-32C6-49BB-B7AC-091C75230599}"/>
    <dgm:cxn modelId="{6C2965DB-85FF-4D20-A2A6-0C535150ED0C}" srcId="{FAF17456-FB6E-495D-8F43-3D605ECB369B}" destId="{6FC3C3A4-B827-4903-922C-3179BECE49B9}" srcOrd="0" destOrd="0" parTransId="{B7242F81-074C-45F1-89C7-F2C4506A72AC}" sibTransId="{CA943ED1-1CCA-4021-8C1A-A57A2CA61B5C}"/>
    <dgm:cxn modelId="{EAC263E1-A92E-4144-9E98-FD27285CFD5F}" type="presOf" srcId="{6FC3C3A4-B827-4903-922C-3179BECE49B9}" destId="{63E79088-F799-46E1-A6D5-31F2AEBDF36A}" srcOrd="0" destOrd="0" presId="urn:microsoft.com/office/officeart/2005/8/layout/vList2"/>
    <dgm:cxn modelId="{5F0E7AF1-0FFB-4B9C-A5B0-4C6C54CF2760}" type="presOf" srcId="{3E070D6D-AAE6-4C86-894C-6E2AF160E1ED}" destId="{8FCCB89D-1428-4F3B-826F-4244F2CCD59A}" srcOrd="0" destOrd="0" presId="urn:microsoft.com/office/officeart/2005/8/layout/vList2"/>
    <dgm:cxn modelId="{9A005BF2-7F0E-46E4-9559-9BDAA30ACE4E}" type="presParOf" srcId="{872AE438-91DC-489D-AB47-505093396C31}" destId="{63E79088-F799-46E1-A6D5-31F2AEBDF36A}" srcOrd="0" destOrd="0" presId="urn:microsoft.com/office/officeart/2005/8/layout/vList2"/>
    <dgm:cxn modelId="{D8EB7CD0-B33C-4219-A0FC-CA46C1DDF7F3}" type="presParOf" srcId="{872AE438-91DC-489D-AB47-505093396C31}" destId="{06FDC2B3-81D9-4CA6-ACEE-86A0EEC7FD2E}" srcOrd="1" destOrd="0" presId="urn:microsoft.com/office/officeart/2005/8/layout/vList2"/>
    <dgm:cxn modelId="{EA8BF1B7-E1F4-4A74-B96F-CC0527B63F08}" type="presParOf" srcId="{872AE438-91DC-489D-AB47-505093396C31}" destId="{2EB26A5B-DCED-4F36-939F-D8F0410BA292}" srcOrd="2" destOrd="0" presId="urn:microsoft.com/office/officeart/2005/8/layout/vList2"/>
    <dgm:cxn modelId="{0CBB9BC2-8919-411B-BE09-728D512086C3}" type="presParOf" srcId="{872AE438-91DC-489D-AB47-505093396C31}" destId="{99D04156-ACAC-4DE5-8B89-477982F842C4}" srcOrd="3" destOrd="0" presId="urn:microsoft.com/office/officeart/2005/8/layout/vList2"/>
    <dgm:cxn modelId="{1D34BB1C-C379-4CF9-B714-2E8FA9F87A7A}" type="presParOf" srcId="{872AE438-91DC-489D-AB47-505093396C31}" destId="{8FCCB89D-1428-4F3B-826F-4244F2CCD59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1D0392-0F4C-4059-8DA2-C925726586C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833069-D53A-463F-B697-070BB7797405}">
      <dgm:prSet/>
      <dgm:spPr/>
      <dgm:t>
        <a:bodyPr/>
        <a:lstStyle/>
        <a:p>
          <a:pPr>
            <a:defRPr cap="all"/>
          </a:pPr>
          <a:r>
            <a:rPr lang="en-US" b="1"/>
            <a:t>What is PWM?</a:t>
          </a:r>
          <a:br>
            <a:rPr lang="en-US"/>
          </a:br>
          <a:r>
            <a:rPr lang="en-US"/>
            <a:t>• Stands for Pulse Width Modulation—a digital technique to mimic analog behavior.</a:t>
          </a:r>
        </a:p>
      </dgm:t>
    </dgm:pt>
    <dgm:pt modelId="{38B25BF0-0BEF-4C47-88F9-51C6F1DFA384}" type="parTrans" cxnId="{4965F572-C179-4D6B-8838-E390C5E592A3}">
      <dgm:prSet/>
      <dgm:spPr/>
      <dgm:t>
        <a:bodyPr/>
        <a:lstStyle/>
        <a:p>
          <a:endParaRPr lang="en-US"/>
        </a:p>
      </dgm:t>
    </dgm:pt>
    <dgm:pt modelId="{7D197235-D940-4B18-8F6D-E847880B28F6}" type="sibTrans" cxnId="{4965F572-C179-4D6B-8838-E390C5E592A3}">
      <dgm:prSet/>
      <dgm:spPr/>
      <dgm:t>
        <a:bodyPr/>
        <a:lstStyle/>
        <a:p>
          <a:endParaRPr lang="en-US"/>
        </a:p>
      </dgm:t>
    </dgm:pt>
    <dgm:pt modelId="{10790E09-37AD-47ED-BF9A-3BB2E94CCEC2}">
      <dgm:prSet/>
      <dgm:spPr/>
      <dgm:t>
        <a:bodyPr/>
        <a:lstStyle/>
        <a:p>
          <a:pPr>
            <a:defRPr cap="all"/>
          </a:pPr>
          <a:r>
            <a:rPr lang="en-US" b="1"/>
            <a:t>How It Works:</a:t>
          </a:r>
          <a:br>
            <a:rPr lang="en-US"/>
          </a:br>
          <a:r>
            <a:rPr lang="en-US"/>
            <a:t>• Rapidly toggles a digital pin on and off.</a:t>
          </a:r>
          <a:br>
            <a:rPr lang="en-US"/>
          </a:br>
          <a:r>
            <a:rPr lang="en-US"/>
            <a:t>• The duty cycle (percentage of “on” time) determines the average voltage.</a:t>
          </a:r>
        </a:p>
      </dgm:t>
    </dgm:pt>
    <dgm:pt modelId="{C40303D0-9A4D-4956-A75C-BD17C4705697}" type="parTrans" cxnId="{85D73262-C4D7-40D7-9DFE-17EAF2EE9017}">
      <dgm:prSet/>
      <dgm:spPr/>
      <dgm:t>
        <a:bodyPr/>
        <a:lstStyle/>
        <a:p>
          <a:endParaRPr lang="en-US"/>
        </a:p>
      </dgm:t>
    </dgm:pt>
    <dgm:pt modelId="{D20BC2AA-0767-47C5-A23A-E8903079D435}" type="sibTrans" cxnId="{85D73262-C4D7-40D7-9DFE-17EAF2EE9017}">
      <dgm:prSet/>
      <dgm:spPr/>
      <dgm:t>
        <a:bodyPr/>
        <a:lstStyle/>
        <a:p>
          <a:endParaRPr lang="en-US"/>
        </a:p>
      </dgm:t>
    </dgm:pt>
    <dgm:pt modelId="{B3498A3E-3D76-4096-A155-A5649115034E}">
      <dgm:prSet/>
      <dgm:spPr/>
      <dgm:t>
        <a:bodyPr/>
        <a:lstStyle/>
        <a:p>
          <a:pPr>
            <a:defRPr cap="all"/>
          </a:pPr>
          <a:r>
            <a:rPr lang="en-US" b="1"/>
            <a:t>Applications:</a:t>
          </a:r>
          <a:br>
            <a:rPr lang="en-US"/>
          </a:br>
          <a:r>
            <a:rPr lang="en-US"/>
            <a:t>• Controls LED brightness, motor speed, and other analog-like operations.</a:t>
          </a:r>
        </a:p>
      </dgm:t>
    </dgm:pt>
    <dgm:pt modelId="{8F3EF83C-42AE-4674-9BE7-8BAF811ADDE1}" type="parTrans" cxnId="{46F79A98-D6E1-4B05-93B0-1442B1AD87C5}">
      <dgm:prSet/>
      <dgm:spPr/>
      <dgm:t>
        <a:bodyPr/>
        <a:lstStyle/>
        <a:p>
          <a:endParaRPr lang="en-US"/>
        </a:p>
      </dgm:t>
    </dgm:pt>
    <dgm:pt modelId="{582DBACD-9840-43FA-BA7D-740F4F215BD9}" type="sibTrans" cxnId="{46F79A98-D6E1-4B05-93B0-1442B1AD87C5}">
      <dgm:prSet/>
      <dgm:spPr/>
      <dgm:t>
        <a:bodyPr/>
        <a:lstStyle/>
        <a:p>
          <a:endParaRPr lang="en-US"/>
        </a:p>
      </dgm:t>
    </dgm:pt>
    <dgm:pt modelId="{22082B89-EF66-4EDC-A7DE-FB305B4DE8E1}">
      <dgm:prSet/>
      <dgm:spPr/>
      <dgm:t>
        <a:bodyPr/>
        <a:lstStyle/>
        <a:p>
          <a:pPr>
            <a:defRPr cap="all"/>
          </a:pPr>
          <a:r>
            <a:rPr lang="en-US" b="1"/>
            <a:t>On ESP32:</a:t>
          </a:r>
          <a:br>
            <a:rPr lang="en-US"/>
          </a:br>
          <a:r>
            <a:rPr lang="en-US"/>
            <a:t>• Implemented via the LEDC peripheral for high-resolution control.</a:t>
          </a:r>
        </a:p>
      </dgm:t>
    </dgm:pt>
    <dgm:pt modelId="{D63892B7-619E-42F4-B560-392052AE8F9A}" type="parTrans" cxnId="{57B46B0D-A07B-4F64-BDDB-01E2DAD8356E}">
      <dgm:prSet/>
      <dgm:spPr/>
      <dgm:t>
        <a:bodyPr/>
        <a:lstStyle/>
        <a:p>
          <a:endParaRPr lang="en-US"/>
        </a:p>
      </dgm:t>
    </dgm:pt>
    <dgm:pt modelId="{90E0CEFF-433D-450D-B459-BB840B94FE66}" type="sibTrans" cxnId="{57B46B0D-A07B-4F64-BDDB-01E2DAD8356E}">
      <dgm:prSet/>
      <dgm:spPr/>
      <dgm:t>
        <a:bodyPr/>
        <a:lstStyle/>
        <a:p>
          <a:endParaRPr lang="en-US"/>
        </a:p>
      </dgm:t>
    </dgm:pt>
    <dgm:pt modelId="{44F555DD-4B48-47C2-A471-7B5035DCD844}">
      <dgm:prSet/>
      <dgm:spPr/>
      <dgm:t>
        <a:bodyPr/>
        <a:lstStyle/>
        <a:p>
          <a:pPr>
            <a:defRPr cap="all"/>
          </a:pPr>
          <a:r>
            <a:rPr lang="en-US"/>
            <a:t>This technique allows digital outputs to simulate varying voltage levels without true analog hardware.</a:t>
          </a:r>
        </a:p>
      </dgm:t>
    </dgm:pt>
    <dgm:pt modelId="{E4404083-90CC-4951-962B-3861E3677F08}" type="parTrans" cxnId="{07A44101-4C7A-43E2-9E52-EC3DF761A75E}">
      <dgm:prSet/>
      <dgm:spPr/>
      <dgm:t>
        <a:bodyPr/>
        <a:lstStyle/>
        <a:p>
          <a:endParaRPr lang="en-US"/>
        </a:p>
      </dgm:t>
    </dgm:pt>
    <dgm:pt modelId="{5D040B05-4D94-457C-86CB-D199B32F6B9D}" type="sibTrans" cxnId="{07A44101-4C7A-43E2-9E52-EC3DF761A75E}">
      <dgm:prSet/>
      <dgm:spPr/>
      <dgm:t>
        <a:bodyPr/>
        <a:lstStyle/>
        <a:p>
          <a:endParaRPr lang="en-US"/>
        </a:p>
      </dgm:t>
    </dgm:pt>
    <dgm:pt modelId="{0B03BF1E-EAD7-4856-A007-063A06B10F69}" type="pres">
      <dgm:prSet presAssocID="{BE1D0392-0F4C-4059-8DA2-C925726586CD}" presName="root" presStyleCnt="0">
        <dgm:presLayoutVars>
          <dgm:dir/>
          <dgm:resizeHandles val="exact"/>
        </dgm:presLayoutVars>
      </dgm:prSet>
      <dgm:spPr/>
    </dgm:pt>
    <dgm:pt modelId="{5005E121-B0E4-4512-B0AA-C120F4C287F7}" type="pres">
      <dgm:prSet presAssocID="{B3833069-D53A-463F-B697-070BB7797405}" presName="compNode" presStyleCnt="0"/>
      <dgm:spPr/>
    </dgm:pt>
    <dgm:pt modelId="{2413E971-A5D8-4A01-9A50-84B3CF46C6E9}" type="pres">
      <dgm:prSet presAssocID="{B3833069-D53A-463F-B697-070BB7797405}" presName="iconBgRect" presStyleLbl="bgShp" presStyleIdx="0" presStyleCnt="5"/>
      <dgm:spPr>
        <a:prstGeom prst="round2DiagRect">
          <a:avLst>
            <a:gd name="adj1" fmla="val 29727"/>
            <a:gd name="adj2" fmla="val 0"/>
          </a:avLst>
        </a:prstGeom>
      </dgm:spPr>
    </dgm:pt>
    <dgm:pt modelId="{C5010B12-E843-4449-B922-39E78A8D3CBB}" type="pres">
      <dgm:prSet presAssocID="{B3833069-D53A-463F-B697-070BB779740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B2B3C23F-840B-45D0-907A-81318686763B}" type="pres">
      <dgm:prSet presAssocID="{B3833069-D53A-463F-B697-070BB7797405}" presName="spaceRect" presStyleCnt="0"/>
      <dgm:spPr/>
    </dgm:pt>
    <dgm:pt modelId="{C0785314-0E25-4C27-ABF9-9E837173C9CD}" type="pres">
      <dgm:prSet presAssocID="{B3833069-D53A-463F-B697-070BB7797405}" presName="textRect" presStyleLbl="revTx" presStyleIdx="0" presStyleCnt="5">
        <dgm:presLayoutVars>
          <dgm:chMax val="1"/>
          <dgm:chPref val="1"/>
        </dgm:presLayoutVars>
      </dgm:prSet>
      <dgm:spPr/>
    </dgm:pt>
    <dgm:pt modelId="{18ED9CD7-FC2E-45EE-9065-CBE1CDA8DDF2}" type="pres">
      <dgm:prSet presAssocID="{7D197235-D940-4B18-8F6D-E847880B28F6}" presName="sibTrans" presStyleCnt="0"/>
      <dgm:spPr/>
    </dgm:pt>
    <dgm:pt modelId="{7C9BA3E9-92DE-4EBA-81B2-A19E31CDC27F}" type="pres">
      <dgm:prSet presAssocID="{10790E09-37AD-47ED-BF9A-3BB2E94CCEC2}" presName="compNode" presStyleCnt="0"/>
      <dgm:spPr/>
    </dgm:pt>
    <dgm:pt modelId="{8DDD0C5A-46C7-45C9-845D-2C0DCFE57030}" type="pres">
      <dgm:prSet presAssocID="{10790E09-37AD-47ED-BF9A-3BB2E94CCEC2}" presName="iconBgRect" presStyleLbl="bgShp" presStyleIdx="1" presStyleCnt="5"/>
      <dgm:spPr>
        <a:prstGeom prst="round2DiagRect">
          <a:avLst>
            <a:gd name="adj1" fmla="val 29727"/>
            <a:gd name="adj2" fmla="val 0"/>
          </a:avLst>
        </a:prstGeom>
      </dgm:spPr>
    </dgm:pt>
    <dgm:pt modelId="{76E460FE-0B6B-4538-A304-964BC55EE9DA}" type="pres">
      <dgm:prSet presAssocID="{10790E09-37AD-47ED-BF9A-3BB2E94CCEC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ffic cone"/>
        </a:ext>
      </dgm:extLst>
    </dgm:pt>
    <dgm:pt modelId="{511BE8E9-CBD8-4795-9593-C836D9C39BE9}" type="pres">
      <dgm:prSet presAssocID="{10790E09-37AD-47ED-BF9A-3BB2E94CCEC2}" presName="spaceRect" presStyleCnt="0"/>
      <dgm:spPr/>
    </dgm:pt>
    <dgm:pt modelId="{0157CEC8-1C34-4796-9D53-0F292ECC0530}" type="pres">
      <dgm:prSet presAssocID="{10790E09-37AD-47ED-BF9A-3BB2E94CCEC2}" presName="textRect" presStyleLbl="revTx" presStyleIdx="1" presStyleCnt="5">
        <dgm:presLayoutVars>
          <dgm:chMax val="1"/>
          <dgm:chPref val="1"/>
        </dgm:presLayoutVars>
      </dgm:prSet>
      <dgm:spPr/>
    </dgm:pt>
    <dgm:pt modelId="{A6EAC9B0-B139-4C01-8FC4-10FB7F4B1997}" type="pres">
      <dgm:prSet presAssocID="{D20BC2AA-0767-47C5-A23A-E8903079D435}" presName="sibTrans" presStyleCnt="0"/>
      <dgm:spPr/>
    </dgm:pt>
    <dgm:pt modelId="{94E52B24-55B3-440F-BCCA-5A2B6D149ABA}" type="pres">
      <dgm:prSet presAssocID="{B3498A3E-3D76-4096-A155-A5649115034E}" presName="compNode" presStyleCnt="0"/>
      <dgm:spPr/>
    </dgm:pt>
    <dgm:pt modelId="{39E3E105-8120-4E9A-BF43-57A5539B7C14}" type="pres">
      <dgm:prSet presAssocID="{B3498A3E-3D76-4096-A155-A5649115034E}" presName="iconBgRect" presStyleLbl="bgShp" presStyleIdx="2" presStyleCnt="5"/>
      <dgm:spPr>
        <a:prstGeom prst="round2DiagRect">
          <a:avLst>
            <a:gd name="adj1" fmla="val 29727"/>
            <a:gd name="adj2" fmla="val 0"/>
          </a:avLst>
        </a:prstGeom>
      </dgm:spPr>
    </dgm:pt>
    <dgm:pt modelId="{1CE4F4B5-F47C-4636-9C85-128ED120A605}" type="pres">
      <dgm:prSet presAssocID="{B3498A3E-3D76-4096-A155-A5649115034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F2D718A2-8A97-4CF3-A238-0B7FDB429014}" type="pres">
      <dgm:prSet presAssocID="{B3498A3E-3D76-4096-A155-A5649115034E}" presName="spaceRect" presStyleCnt="0"/>
      <dgm:spPr/>
    </dgm:pt>
    <dgm:pt modelId="{70E18619-BBEA-4721-B734-94500456522D}" type="pres">
      <dgm:prSet presAssocID="{B3498A3E-3D76-4096-A155-A5649115034E}" presName="textRect" presStyleLbl="revTx" presStyleIdx="2" presStyleCnt="5">
        <dgm:presLayoutVars>
          <dgm:chMax val="1"/>
          <dgm:chPref val="1"/>
        </dgm:presLayoutVars>
      </dgm:prSet>
      <dgm:spPr/>
    </dgm:pt>
    <dgm:pt modelId="{9879EF41-6DD8-42A7-B840-43A2A321E753}" type="pres">
      <dgm:prSet presAssocID="{582DBACD-9840-43FA-BA7D-740F4F215BD9}" presName="sibTrans" presStyleCnt="0"/>
      <dgm:spPr/>
    </dgm:pt>
    <dgm:pt modelId="{0EAC1E20-9E9E-4052-A68E-5DC7569CBD7A}" type="pres">
      <dgm:prSet presAssocID="{22082B89-EF66-4EDC-A7DE-FB305B4DE8E1}" presName="compNode" presStyleCnt="0"/>
      <dgm:spPr/>
    </dgm:pt>
    <dgm:pt modelId="{9169808D-ECD9-419B-B8CE-AC0F7C084501}" type="pres">
      <dgm:prSet presAssocID="{22082B89-EF66-4EDC-A7DE-FB305B4DE8E1}" presName="iconBgRect" presStyleLbl="bgShp" presStyleIdx="3" presStyleCnt="5"/>
      <dgm:spPr>
        <a:prstGeom prst="round2DiagRect">
          <a:avLst>
            <a:gd name="adj1" fmla="val 29727"/>
            <a:gd name="adj2" fmla="val 0"/>
          </a:avLst>
        </a:prstGeom>
      </dgm:spPr>
    </dgm:pt>
    <dgm:pt modelId="{67C7CA9B-3E3F-4281-90BC-E34DE62300CE}" type="pres">
      <dgm:prSet presAssocID="{22082B89-EF66-4EDC-A7DE-FB305B4DE8E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137D1599-E12A-42B3-81FB-418E1CA0D0E1}" type="pres">
      <dgm:prSet presAssocID="{22082B89-EF66-4EDC-A7DE-FB305B4DE8E1}" presName="spaceRect" presStyleCnt="0"/>
      <dgm:spPr/>
    </dgm:pt>
    <dgm:pt modelId="{C09AB15D-E598-48B7-8361-4E159F5774E4}" type="pres">
      <dgm:prSet presAssocID="{22082B89-EF66-4EDC-A7DE-FB305B4DE8E1}" presName="textRect" presStyleLbl="revTx" presStyleIdx="3" presStyleCnt="5">
        <dgm:presLayoutVars>
          <dgm:chMax val="1"/>
          <dgm:chPref val="1"/>
        </dgm:presLayoutVars>
      </dgm:prSet>
      <dgm:spPr/>
    </dgm:pt>
    <dgm:pt modelId="{9B5F38ED-0659-45D2-90A4-7AD4E24CB95A}" type="pres">
      <dgm:prSet presAssocID="{90E0CEFF-433D-450D-B459-BB840B94FE66}" presName="sibTrans" presStyleCnt="0"/>
      <dgm:spPr/>
    </dgm:pt>
    <dgm:pt modelId="{CC7C5C57-6016-4C13-BC8E-F5F7EED4159C}" type="pres">
      <dgm:prSet presAssocID="{44F555DD-4B48-47C2-A471-7B5035DCD844}" presName="compNode" presStyleCnt="0"/>
      <dgm:spPr/>
    </dgm:pt>
    <dgm:pt modelId="{DD131378-B5AB-42BD-9E43-38B8927F91C2}" type="pres">
      <dgm:prSet presAssocID="{44F555DD-4B48-47C2-A471-7B5035DCD844}" presName="iconBgRect" presStyleLbl="bgShp" presStyleIdx="4" presStyleCnt="5"/>
      <dgm:spPr>
        <a:prstGeom prst="round2DiagRect">
          <a:avLst>
            <a:gd name="adj1" fmla="val 29727"/>
            <a:gd name="adj2" fmla="val 0"/>
          </a:avLst>
        </a:prstGeom>
      </dgm:spPr>
    </dgm:pt>
    <dgm:pt modelId="{4B65B855-5DC7-4D41-BB08-03B4A1556391}" type="pres">
      <dgm:prSet presAssocID="{44F555DD-4B48-47C2-A471-7B5035DCD8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D6F35CD7-D9CA-40A1-9059-4DA4AF2BF8E0}" type="pres">
      <dgm:prSet presAssocID="{44F555DD-4B48-47C2-A471-7B5035DCD844}" presName="spaceRect" presStyleCnt="0"/>
      <dgm:spPr/>
    </dgm:pt>
    <dgm:pt modelId="{59FCA2F8-8A45-4D1A-B7E7-61EA475A46A4}" type="pres">
      <dgm:prSet presAssocID="{44F555DD-4B48-47C2-A471-7B5035DCD844}" presName="textRect" presStyleLbl="revTx" presStyleIdx="4" presStyleCnt="5">
        <dgm:presLayoutVars>
          <dgm:chMax val="1"/>
          <dgm:chPref val="1"/>
        </dgm:presLayoutVars>
      </dgm:prSet>
      <dgm:spPr/>
    </dgm:pt>
  </dgm:ptLst>
  <dgm:cxnLst>
    <dgm:cxn modelId="{07A44101-4C7A-43E2-9E52-EC3DF761A75E}" srcId="{BE1D0392-0F4C-4059-8DA2-C925726586CD}" destId="{44F555DD-4B48-47C2-A471-7B5035DCD844}" srcOrd="4" destOrd="0" parTransId="{E4404083-90CC-4951-962B-3861E3677F08}" sibTransId="{5D040B05-4D94-457C-86CB-D199B32F6B9D}"/>
    <dgm:cxn modelId="{57B46B0D-A07B-4F64-BDDB-01E2DAD8356E}" srcId="{BE1D0392-0F4C-4059-8DA2-C925726586CD}" destId="{22082B89-EF66-4EDC-A7DE-FB305B4DE8E1}" srcOrd="3" destOrd="0" parTransId="{D63892B7-619E-42F4-B560-392052AE8F9A}" sibTransId="{90E0CEFF-433D-450D-B459-BB840B94FE66}"/>
    <dgm:cxn modelId="{F4F9E115-0F81-48CB-8F8F-DA584A505D5A}" type="presOf" srcId="{B3833069-D53A-463F-B697-070BB7797405}" destId="{C0785314-0E25-4C27-ABF9-9E837173C9CD}" srcOrd="0" destOrd="0" presId="urn:microsoft.com/office/officeart/2018/5/layout/IconLeafLabelList"/>
    <dgm:cxn modelId="{2B55931A-9F6E-499E-ADE2-DFB24C0F06E3}" type="presOf" srcId="{B3498A3E-3D76-4096-A155-A5649115034E}" destId="{70E18619-BBEA-4721-B734-94500456522D}" srcOrd="0" destOrd="0" presId="urn:microsoft.com/office/officeart/2018/5/layout/IconLeafLabelList"/>
    <dgm:cxn modelId="{85D73262-C4D7-40D7-9DFE-17EAF2EE9017}" srcId="{BE1D0392-0F4C-4059-8DA2-C925726586CD}" destId="{10790E09-37AD-47ED-BF9A-3BB2E94CCEC2}" srcOrd="1" destOrd="0" parTransId="{C40303D0-9A4D-4956-A75C-BD17C4705697}" sibTransId="{D20BC2AA-0767-47C5-A23A-E8903079D435}"/>
    <dgm:cxn modelId="{D9CD7965-1B0C-4E45-9091-22767E8C45FB}" type="presOf" srcId="{10790E09-37AD-47ED-BF9A-3BB2E94CCEC2}" destId="{0157CEC8-1C34-4796-9D53-0F292ECC0530}" srcOrd="0" destOrd="0" presId="urn:microsoft.com/office/officeart/2018/5/layout/IconLeafLabelList"/>
    <dgm:cxn modelId="{4965F572-C179-4D6B-8838-E390C5E592A3}" srcId="{BE1D0392-0F4C-4059-8DA2-C925726586CD}" destId="{B3833069-D53A-463F-B697-070BB7797405}" srcOrd="0" destOrd="0" parTransId="{38B25BF0-0BEF-4C47-88F9-51C6F1DFA384}" sibTransId="{7D197235-D940-4B18-8F6D-E847880B28F6}"/>
    <dgm:cxn modelId="{46F79A98-D6E1-4B05-93B0-1442B1AD87C5}" srcId="{BE1D0392-0F4C-4059-8DA2-C925726586CD}" destId="{B3498A3E-3D76-4096-A155-A5649115034E}" srcOrd="2" destOrd="0" parTransId="{8F3EF83C-42AE-4674-9BE7-8BAF811ADDE1}" sibTransId="{582DBACD-9840-43FA-BA7D-740F4F215BD9}"/>
    <dgm:cxn modelId="{A2F232A9-4FCA-4A64-91DC-06DDD6B1DD3E}" type="presOf" srcId="{44F555DD-4B48-47C2-A471-7B5035DCD844}" destId="{59FCA2F8-8A45-4D1A-B7E7-61EA475A46A4}" srcOrd="0" destOrd="0" presId="urn:microsoft.com/office/officeart/2018/5/layout/IconLeafLabelList"/>
    <dgm:cxn modelId="{D23D9BB6-70AD-4E11-87D0-286A40B65A43}" type="presOf" srcId="{22082B89-EF66-4EDC-A7DE-FB305B4DE8E1}" destId="{C09AB15D-E598-48B7-8361-4E159F5774E4}" srcOrd="0" destOrd="0" presId="urn:microsoft.com/office/officeart/2018/5/layout/IconLeafLabelList"/>
    <dgm:cxn modelId="{F39EC3D9-C98D-4CB6-8948-D82855E71231}" type="presOf" srcId="{BE1D0392-0F4C-4059-8DA2-C925726586CD}" destId="{0B03BF1E-EAD7-4856-A007-063A06B10F69}" srcOrd="0" destOrd="0" presId="urn:microsoft.com/office/officeart/2018/5/layout/IconLeafLabelList"/>
    <dgm:cxn modelId="{B67D05A8-9028-45CC-B7D7-B8A4885BF01C}" type="presParOf" srcId="{0B03BF1E-EAD7-4856-A007-063A06B10F69}" destId="{5005E121-B0E4-4512-B0AA-C120F4C287F7}" srcOrd="0" destOrd="0" presId="urn:microsoft.com/office/officeart/2018/5/layout/IconLeafLabelList"/>
    <dgm:cxn modelId="{16D8A482-18F6-4DFF-8C88-D16E109BF2A5}" type="presParOf" srcId="{5005E121-B0E4-4512-B0AA-C120F4C287F7}" destId="{2413E971-A5D8-4A01-9A50-84B3CF46C6E9}" srcOrd="0" destOrd="0" presId="urn:microsoft.com/office/officeart/2018/5/layout/IconLeafLabelList"/>
    <dgm:cxn modelId="{E056DE24-54D1-4719-B4DB-33D9F22AD77F}" type="presParOf" srcId="{5005E121-B0E4-4512-B0AA-C120F4C287F7}" destId="{C5010B12-E843-4449-B922-39E78A8D3CBB}" srcOrd="1" destOrd="0" presId="urn:microsoft.com/office/officeart/2018/5/layout/IconLeafLabelList"/>
    <dgm:cxn modelId="{C1B6AFB3-7D68-4E4C-BD12-CA8B42F54D1F}" type="presParOf" srcId="{5005E121-B0E4-4512-B0AA-C120F4C287F7}" destId="{B2B3C23F-840B-45D0-907A-81318686763B}" srcOrd="2" destOrd="0" presId="urn:microsoft.com/office/officeart/2018/5/layout/IconLeafLabelList"/>
    <dgm:cxn modelId="{584A3ED4-FCD8-4B24-A09C-4A42E49118AC}" type="presParOf" srcId="{5005E121-B0E4-4512-B0AA-C120F4C287F7}" destId="{C0785314-0E25-4C27-ABF9-9E837173C9CD}" srcOrd="3" destOrd="0" presId="urn:microsoft.com/office/officeart/2018/5/layout/IconLeafLabelList"/>
    <dgm:cxn modelId="{9B0C37A4-ABA5-4829-86AB-EB4A34725606}" type="presParOf" srcId="{0B03BF1E-EAD7-4856-A007-063A06B10F69}" destId="{18ED9CD7-FC2E-45EE-9065-CBE1CDA8DDF2}" srcOrd="1" destOrd="0" presId="urn:microsoft.com/office/officeart/2018/5/layout/IconLeafLabelList"/>
    <dgm:cxn modelId="{EEFAFF08-08CD-478B-BFCD-6AC7E19413C3}" type="presParOf" srcId="{0B03BF1E-EAD7-4856-A007-063A06B10F69}" destId="{7C9BA3E9-92DE-4EBA-81B2-A19E31CDC27F}" srcOrd="2" destOrd="0" presId="urn:microsoft.com/office/officeart/2018/5/layout/IconLeafLabelList"/>
    <dgm:cxn modelId="{6B22769B-1C4D-44F6-A83F-084941ABDC3C}" type="presParOf" srcId="{7C9BA3E9-92DE-4EBA-81B2-A19E31CDC27F}" destId="{8DDD0C5A-46C7-45C9-845D-2C0DCFE57030}" srcOrd="0" destOrd="0" presId="urn:microsoft.com/office/officeart/2018/5/layout/IconLeafLabelList"/>
    <dgm:cxn modelId="{2BE92F8B-A247-4A59-B6FE-0561D2812A5B}" type="presParOf" srcId="{7C9BA3E9-92DE-4EBA-81B2-A19E31CDC27F}" destId="{76E460FE-0B6B-4538-A304-964BC55EE9DA}" srcOrd="1" destOrd="0" presId="urn:microsoft.com/office/officeart/2018/5/layout/IconLeafLabelList"/>
    <dgm:cxn modelId="{C91CE358-F377-4B94-93DC-6BA886F60343}" type="presParOf" srcId="{7C9BA3E9-92DE-4EBA-81B2-A19E31CDC27F}" destId="{511BE8E9-CBD8-4795-9593-C836D9C39BE9}" srcOrd="2" destOrd="0" presId="urn:microsoft.com/office/officeart/2018/5/layout/IconLeafLabelList"/>
    <dgm:cxn modelId="{5DF34F07-1231-49D2-949E-6B8F48311FEE}" type="presParOf" srcId="{7C9BA3E9-92DE-4EBA-81B2-A19E31CDC27F}" destId="{0157CEC8-1C34-4796-9D53-0F292ECC0530}" srcOrd="3" destOrd="0" presId="urn:microsoft.com/office/officeart/2018/5/layout/IconLeafLabelList"/>
    <dgm:cxn modelId="{28BD5C3D-705C-46D1-81AD-D8F715382FC0}" type="presParOf" srcId="{0B03BF1E-EAD7-4856-A007-063A06B10F69}" destId="{A6EAC9B0-B139-4C01-8FC4-10FB7F4B1997}" srcOrd="3" destOrd="0" presId="urn:microsoft.com/office/officeart/2018/5/layout/IconLeafLabelList"/>
    <dgm:cxn modelId="{0ECDC8E4-E8ED-4282-A41A-797C7CEE69A6}" type="presParOf" srcId="{0B03BF1E-EAD7-4856-A007-063A06B10F69}" destId="{94E52B24-55B3-440F-BCCA-5A2B6D149ABA}" srcOrd="4" destOrd="0" presId="urn:microsoft.com/office/officeart/2018/5/layout/IconLeafLabelList"/>
    <dgm:cxn modelId="{3365DB48-A97F-4C1B-A893-A5942B335267}" type="presParOf" srcId="{94E52B24-55B3-440F-BCCA-5A2B6D149ABA}" destId="{39E3E105-8120-4E9A-BF43-57A5539B7C14}" srcOrd="0" destOrd="0" presId="urn:microsoft.com/office/officeart/2018/5/layout/IconLeafLabelList"/>
    <dgm:cxn modelId="{DC150CD2-6ED7-46B3-A0B2-E65443B66D80}" type="presParOf" srcId="{94E52B24-55B3-440F-BCCA-5A2B6D149ABA}" destId="{1CE4F4B5-F47C-4636-9C85-128ED120A605}" srcOrd="1" destOrd="0" presId="urn:microsoft.com/office/officeart/2018/5/layout/IconLeafLabelList"/>
    <dgm:cxn modelId="{0BF3FCFA-BF5B-4422-84D0-4F4A651D325D}" type="presParOf" srcId="{94E52B24-55B3-440F-BCCA-5A2B6D149ABA}" destId="{F2D718A2-8A97-4CF3-A238-0B7FDB429014}" srcOrd="2" destOrd="0" presId="urn:microsoft.com/office/officeart/2018/5/layout/IconLeafLabelList"/>
    <dgm:cxn modelId="{0E796FE6-711B-4E7B-9365-723781A5442E}" type="presParOf" srcId="{94E52B24-55B3-440F-BCCA-5A2B6D149ABA}" destId="{70E18619-BBEA-4721-B734-94500456522D}" srcOrd="3" destOrd="0" presId="urn:microsoft.com/office/officeart/2018/5/layout/IconLeafLabelList"/>
    <dgm:cxn modelId="{44E570E4-2B0E-4A87-8F90-539F0E45DF7E}" type="presParOf" srcId="{0B03BF1E-EAD7-4856-A007-063A06B10F69}" destId="{9879EF41-6DD8-42A7-B840-43A2A321E753}" srcOrd="5" destOrd="0" presId="urn:microsoft.com/office/officeart/2018/5/layout/IconLeafLabelList"/>
    <dgm:cxn modelId="{B272EBA0-9A4A-482E-B196-002CA7112A11}" type="presParOf" srcId="{0B03BF1E-EAD7-4856-A007-063A06B10F69}" destId="{0EAC1E20-9E9E-4052-A68E-5DC7569CBD7A}" srcOrd="6" destOrd="0" presId="urn:microsoft.com/office/officeart/2018/5/layout/IconLeafLabelList"/>
    <dgm:cxn modelId="{EFD7C0C5-8B20-401C-95D8-26B7B3E7FDFA}" type="presParOf" srcId="{0EAC1E20-9E9E-4052-A68E-5DC7569CBD7A}" destId="{9169808D-ECD9-419B-B8CE-AC0F7C084501}" srcOrd="0" destOrd="0" presId="urn:microsoft.com/office/officeart/2018/5/layout/IconLeafLabelList"/>
    <dgm:cxn modelId="{542F55F0-9ACD-4FB9-A009-7961A566106B}" type="presParOf" srcId="{0EAC1E20-9E9E-4052-A68E-5DC7569CBD7A}" destId="{67C7CA9B-3E3F-4281-90BC-E34DE62300CE}" srcOrd="1" destOrd="0" presId="urn:microsoft.com/office/officeart/2018/5/layout/IconLeafLabelList"/>
    <dgm:cxn modelId="{ABE3F6B4-2A9A-4CD3-BCA9-C518F6CF6CBB}" type="presParOf" srcId="{0EAC1E20-9E9E-4052-A68E-5DC7569CBD7A}" destId="{137D1599-E12A-42B3-81FB-418E1CA0D0E1}" srcOrd="2" destOrd="0" presId="urn:microsoft.com/office/officeart/2018/5/layout/IconLeafLabelList"/>
    <dgm:cxn modelId="{DB42131D-8633-4132-9612-552929D81286}" type="presParOf" srcId="{0EAC1E20-9E9E-4052-A68E-5DC7569CBD7A}" destId="{C09AB15D-E598-48B7-8361-4E159F5774E4}" srcOrd="3" destOrd="0" presId="urn:microsoft.com/office/officeart/2018/5/layout/IconLeafLabelList"/>
    <dgm:cxn modelId="{4E29F3E7-23D2-46EF-98BB-3B2B00861A51}" type="presParOf" srcId="{0B03BF1E-EAD7-4856-A007-063A06B10F69}" destId="{9B5F38ED-0659-45D2-90A4-7AD4E24CB95A}" srcOrd="7" destOrd="0" presId="urn:microsoft.com/office/officeart/2018/5/layout/IconLeafLabelList"/>
    <dgm:cxn modelId="{D7550E85-8D10-4988-8C11-6F3729B1AF89}" type="presParOf" srcId="{0B03BF1E-EAD7-4856-A007-063A06B10F69}" destId="{CC7C5C57-6016-4C13-BC8E-F5F7EED4159C}" srcOrd="8" destOrd="0" presId="urn:microsoft.com/office/officeart/2018/5/layout/IconLeafLabelList"/>
    <dgm:cxn modelId="{A74909DD-8A88-43D9-BD09-5F30D9605AF9}" type="presParOf" srcId="{CC7C5C57-6016-4C13-BC8E-F5F7EED4159C}" destId="{DD131378-B5AB-42BD-9E43-38B8927F91C2}" srcOrd="0" destOrd="0" presId="urn:microsoft.com/office/officeart/2018/5/layout/IconLeafLabelList"/>
    <dgm:cxn modelId="{0674E23E-07BA-426B-BDFF-35C8B0E0BC35}" type="presParOf" srcId="{CC7C5C57-6016-4C13-BC8E-F5F7EED4159C}" destId="{4B65B855-5DC7-4D41-BB08-03B4A1556391}" srcOrd="1" destOrd="0" presId="urn:microsoft.com/office/officeart/2018/5/layout/IconLeafLabelList"/>
    <dgm:cxn modelId="{39A8F60D-72E7-4160-8847-DA927A58D8E9}" type="presParOf" srcId="{CC7C5C57-6016-4C13-BC8E-F5F7EED4159C}" destId="{D6F35CD7-D9CA-40A1-9059-4DA4AF2BF8E0}" srcOrd="2" destOrd="0" presId="urn:microsoft.com/office/officeart/2018/5/layout/IconLeafLabelList"/>
    <dgm:cxn modelId="{0FFF199E-0741-4286-860F-492C286DA007}" type="presParOf" srcId="{CC7C5C57-6016-4C13-BC8E-F5F7EED4159C}" destId="{59FCA2F8-8A45-4D1A-B7E7-61EA475A46A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B8C623-201C-4D14-A8AC-4676E5950C3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CE8262D-132A-41FF-AAC3-C539F601635A}">
      <dgm:prSet/>
      <dgm:spPr/>
      <dgm:t>
        <a:bodyPr/>
        <a:lstStyle/>
        <a:p>
          <a:r>
            <a:rPr lang="en-US" b="1"/>
            <a:t>Serial (Rx/Tx) Method:</a:t>
          </a:r>
          <a:br>
            <a:rPr lang="en-US"/>
          </a:br>
          <a:r>
            <a:rPr lang="en-US"/>
            <a:t>• Uses a USB-to-UART adapter (e.g. CH340/FT232) connected to RX/TX pins.</a:t>
          </a:r>
          <a:br>
            <a:rPr lang="en-US"/>
          </a:br>
          <a:r>
            <a:rPr lang="en-US"/>
            <a:t>• Leverages the pre-installed bootloader for sketch uploads or bootloader restoration.</a:t>
          </a:r>
        </a:p>
      </dgm:t>
    </dgm:pt>
    <dgm:pt modelId="{24DC54CE-9B0D-4EC8-8B77-E3891B920234}" type="parTrans" cxnId="{32C012BA-5FF9-415A-88E7-B7F5B8AAF436}">
      <dgm:prSet/>
      <dgm:spPr/>
      <dgm:t>
        <a:bodyPr/>
        <a:lstStyle/>
        <a:p>
          <a:endParaRPr lang="en-US"/>
        </a:p>
      </dgm:t>
    </dgm:pt>
    <dgm:pt modelId="{B4160E0D-0749-49AD-A379-88DDB7FEFF79}" type="sibTrans" cxnId="{32C012BA-5FF9-415A-88E7-B7F5B8AAF436}">
      <dgm:prSet/>
      <dgm:spPr/>
      <dgm:t>
        <a:bodyPr/>
        <a:lstStyle/>
        <a:p>
          <a:endParaRPr lang="en-US"/>
        </a:p>
      </dgm:t>
    </dgm:pt>
    <dgm:pt modelId="{1C6815B6-E8E5-4D89-8166-1C27EDB9A8E1}">
      <dgm:prSet/>
      <dgm:spPr/>
      <dgm:t>
        <a:bodyPr/>
        <a:lstStyle/>
        <a:p>
          <a:r>
            <a:rPr lang="en-US" b="1"/>
            <a:t>ISP Programming:</a:t>
          </a:r>
          <a:br>
            <a:rPr lang="en-US"/>
          </a:br>
          <a:r>
            <a:rPr lang="en-US"/>
            <a:t>• Uses an In-System Programmer via the ICSP header.</a:t>
          </a:r>
          <a:br>
            <a:rPr lang="en-US"/>
          </a:br>
          <a:r>
            <a:rPr lang="en-US"/>
            <a:t>• Ideal for recovering or updating a corrupted bootloader.</a:t>
          </a:r>
        </a:p>
      </dgm:t>
    </dgm:pt>
    <dgm:pt modelId="{87F945F3-A649-49EE-AA65-BA4FCF449B7B}" type="parTrans" cxnId="{C9C96BAE-0325-4244-B93B-6437796FA6B9}">
      <dgm:prSet/>
      <dgm:spPr/>
      <dgm:t>
        <a:bodyPr/>
        <a:lstStyle/>
        <a:p>
          <a:endParaRPr lang="en-US"/>
        </a:p>
      </dgm:t>
    </dgm:pt>
    <dgm:pt modelId="{9E8CB42E-3F2C-4276-A20C-B54374140D63}" type="sibTrans" cxnId="{C9C96BAE-0325-4244-B93B-6437796FA6B9}">
      <dgm:prSet/>
      <dgm:spPr/>
      <dgm:t>
        <a:bodyPr/>
        <a:lstStyle/>
        <a:p>
          <a:endParaRPr lang="en-US"/>
        </a:p>
      </dgm:t>
    </dgm:pt>
    <dgm:pt modelId="{9B2658CC-82D4-413A-B396-7FE4BBCB5E41}">
      <dgm:prSet/>
      <dgm:spPr/>
      <dgm:t>
        <a:bodyPr/>
        <a:lstStyle/>
        <a:p>
          <a:r>
            <a:rPr lang="en-US" b="1"/>
            <a:t>Other Techniques:</a:t>
          </a:r>
          <a:br>
            <a:rPr lang="en-US"/>
          </a:br>
          <a:r>
            <a:rPr lang="en-US"/>
            <a:t>• JTAG for advanced debugging and programming.</a:t>
          </a:r>
          <a:br>
            <a:rPr lang="en-US"/>
          </a:br>
          <a:r>
            <a:rPr lang="en-US"/>
            <a:t>• OTA updates on supported boards for wireless bootloader flashing.</a:t>
          </a:r>
        </a:p>
      </dgm:t>
    </dgm:pt>
    <dgm:pt modelId="{0F276D4A-E9C6-45A7-97A0-84EC7C99B4BC}" type="parTrans" cxnId="{676B0DA2-EDDE-4A0C-828B-060D1B667428}">
      <dgm:prSet/>
      <dgm:spPr/>
      <dgm:t>
        <a:bodyPr/>
        <a:lstStyle/>
        <a:p>
          <a:endParaRPr lang="en-US"/>
        </a:p>
      </dgm:t>
    </dgm:pt>
    <dgm:pt modelId="{1898F27E-3202-49BD-9D41-D52D78D439B6}" type="sibTrans" cxnId="{676B0DA2-EDDE-4A0C-828B-060D1B667428}">
      <dgm:prSet/>
      <dgm:spPr/>
      <dgm:t>
        <a:bodyPr/>
        <a:lstStyle/>
        <a:p>
          <a:endParaRPr lang="en-US"/>
        </a:p>
      </dgm:t>
    </dgm:pt>
    <dgm:pt modelId="{8CA0274A-1580-46E1-B168-002BB0FF90B7}">
      <dgm:prSet/>
      <dgm:spPr/>
      <dgm:t>
        <a:bodyPr/>
        <a:lstStyle/>
        <a:p>
          <a:r>
            <a:rPr lang="en-US"/>
            <a:t>This overview highlights different approaches to burning or recovering a bootloader, ensuring flexibility in programming and troubleshooting.</a:t>
          </a:r>
        </a:p>
      </dgm:t>
    </dgm:pt>
    <dgm:pt modelId="{0DFC26DC-651D-4FAC-9F10-E99CDA903402}" type="parTrans" cxnId="{596567CA-DE6F-42A6-ABF8-15F1F0220FC0}">
      <dgm:prSet/>
      <dgm:spPr/>
      <dgm:t>
        <a:bodyPr/>
        <a:lstStyle/>
        <a:p>
          <a:endParaRPr lang="en-US"/>
        </a:p>
      </dgm:t>
    </dgm:pt>
    <dgm:pt modelId="{DDF87E83-769D-4D01-BFFB-30012D20EFC5}" type="sibTrans" cxnId="{596567CA-DE6F-42A6-ABF8-15F1F0220FC0}">
      <dgm:prSet/>
      <dgm:spPr/>
      <dgm:t>
        <a:bodyPr/>
        <a:lstStyle/>
        <a:p>
          <a:endParaRPr lang="en-US"/>
        </a:p>
      </dgm:t>
    </dgm:pt>
    <dgm:pt modelId="{A33C8E6A-A7F1-4855-8A43-0242FE2F22EF}" type="pres">
      <dgm:prSet presAssocID="{52B8C623-201C-4D14-A8AC-4676E5950C33}" presName="linear" presStyleCnt="0">
        <dgm:presLayoutVars>
          <dgm:animLvl val="lvl"/>
          <dgm:resizeHandles val="exact"/>
        </dgm:presLayoutVars>
      </dgm:prSet>
      <dgm:spPr/>
    </dgm:pt>
    <dgm:pt modelId="{10B64CC1-0D53-4A5B-8A29-D8BD06F94FEA}" type="pres">
      <dgm:prSet presAssocID="{0CE8262D-132A-41FF-AAC3-C539F601635A}" presName="parentText" presStyleLbl="node1" presStyleIdx="0" presStyleCnt="4">
        <dgm:presLayoutVars>
          <dgm:chMax val="0"/>
          <dgm:bulletEnabled val="1"/>
        </dgm:presLayoutVars>
      </dgm:prSet>
      <dgm:spPr/>
    </dgm:pt>
    <dgm:pt modelId="{12FDE0AD-C43A-476E-89E2-EDCE463541AE}" type="pres">
      <dgm:prSet presAssocID="{B4160E0D-0749-49AD-A379-88DDB7FEFF79}" presName="spacer" presStyleCnt="0"/>
      <dgm:spPr/>
    </dgm:pt>
    <dgm:pt modelId="{0E32AE07-D29A-4F89-8591-DA75EE3D898F}" type="pres">
      <dgm:prSet presAssocID="{1C6815B6-E8E5-4D89-8166-1C27EDB9A8E1}" presName="parentText" presStyleLbl="node1" presStyleIdx="1" presStyleCnt="4">
        <dgm:presLayoutVars>
          <dgm:chMax val="0"/>
          <dgm:bulletEnabled val="1"/>
        </dgm:presLayoutVars>
      </dgm:prSet>
      <dgm:spPr/>
    </dgm:pt>
    <dgm:pt modelId="{1A538715-9AD2-4619-9735-E21172BA4E68}" type="pres">
      <dgm:prSet presAssocID="{9E8CB42E-3F2C-4276-A20C-B54374140D63}" presName="spacer" presStyleCnt="0"/>
      <dgm:spPr/>
    </dgm:pt>
    <dgm:pt modelId="{5C2FA6C1-3095-4385-ACCF-7D7A71C66BBB}" type="pres">
      <dgm:prSet presAssocID="{9B2658CC-82D4-413A-B396-7FE4BBCB5E41}" presName="parentText" presStyleLbl="node1" presStyleIdx="2" presStyleCnt="4">
        <dgm:presLayoutVars>
          <dgm:chMax val="0"/>
          <dgm:bulletEnabled val="1"/>
        </dgm:presLayoutVars>
      </dgm:prSet>
      <dgm:spPr/>
    </dgm:pt>
    <dgm:pt modelId="{4E879374-AC3E-417B-8D51-3EDC1ED125F9}" type="pres">
      <dgm:prSet presAssocID="{1898F27E-3202-49BD-9D41-D52D78D439B6}" presName="spacer" presStyleCnt="0"/>
      <dgm:spPr/>
    </dgm:pt>
    <dgm:pt modelId="{8BBA059C-C168-4B63-BA20-4273CDD8C45F}" type="pres">
      <dgm:prSet presAssocID="{8CA0274A-1580-46E1-B168-002BB0FF90B7}" presName="parentText" presStyleLbl="node1" presStyleIdx="3" presStyleCnt="4">
        <dgm:presLayoutVars>
          <dgm:chMax val="0"/>
          <dgm:bulletEnabled val="1"/>
        </dgm:presLayoutVars>
      </dgm:prSet>
      <dgm:spPr/>
    </dgm:pt>
  </dgm:ptLst>
  <dgm:cxnLst>
    <dgm:cxn modelId="{6493680F-C820-4BFC-9920-ADCBC1A561A0}" type="presOf" srcId="{1C6815B6-E8E5-4D89-8166-1C27EDB9A8E1}" destId="{0E32AE07-D29A-4F89-8591-DA75EE3D898F}" srcOrd="0" destOrd="0" presId="urn:microsoft.com/office/officeart/2005/8/layout/vList2"/>
    <dgm:cxn modelId="{AD74E12F-E060-4981-802B-30EBFAE811E1}" type="presOf" srcId="{0CE8262D-132A-41FF-AAC3-C539F601635A}" destId="{10B64CC1-0D53-4A5B-8A29-D8BD06F94FEA}" srcOrd="0" destOrd="0" presId="urn:microsoft.com/office/officeart/2005/8/layout/vList2"/>
    <dgm:cxn modelId="{C68BAB32-B22B-403F-B22F-ECCB05D4EFD9}" type="presOf" srcId="{9B2658CC-82D4-413A-B396-7FE4BBCB5E41}" destId="{5C2FA6C1-3095-4385-ACCF-7D7A71C66BBB}" srcOrd="0" destOrd="0" presId="urn:microsoft.com/office/officeart/2005/8/layout/vList2"/>
    <dgm:cxn modelId="{5ABACE70-840C-4609-AB06-F04E9435AF37}" type="presOf" srcId="{52B8C623-201C-4D14-A8AC-4676E5950C33}" destId="{A33C8E6A-A7F1-4855-8A43-0242FE2F22EF}" srcOrd="0" destOrd="0" presId="urn:microsoft.com/office/officeart/2005/8/layout/vList2"/>
    <dgm:cxn modelId="{0AAA2B7A-4526-4195-9444-305C1A8F0BEA}" type="presOf" srcId="{8CA0274A-1580-46E1-B168-002BB0FF90B7}" destId="{8BBA059C-C168-4B63-BA20-4273CDD8C45F}" srcOrd="0" destOrd="0" presId="urn:microsoft.com/office/officeart/2005/8/layout/vList2"/>
    <dgm:cxn modelId="{676B0DA2-EDDE-4A0C-828B-060D1B667428}" srcId="{52B8C623-201C-4D14-A8AC-4676E5950C33}" destId="{9B2658CC-82D4-413A-B396-7FE4BBCB5E41}" srcOrd="2" destOrd="0" parTransId="{0F276D4A-E9C6-45A7-97A0-84EC7C99B4BC}" sibTransId="{1898F27E-3202-49BD-9D41-D52D78D439B6}"/>
    <dgm:cxn modelId="{C9C96BAE-0325-4244-B93B-6437796FA6B9}" srcId="{52B8C623-201C-4D14-A8AC-4676E5950C33}" destId="{1C6815B6-E8E5-4D89-8166-1C27EDB9A8E1}" srcOrd="1" destOrd="0" parTransId="{87F945F3-A649-49EE-AA65-BA4FCF449B7B}" sibTransId="{9E8CB42E-3F2C-4276-A20C-B54374140D63}"/>
    <dgm:cxn modelId="{32C012BA-5FF9-415A-88E7-B7F5B8AAF436}" srcId="{52B8C623-201C-4D14-A8AC-4676E5950C33}" destId="{0CE8262D-132A-41FF-AAC3-C539F601635A}" srcOrd="0" destOrd="0" parTransId="{24DC54CE-9B0D-4EC8-8B77-E3891B920234}" sibTransId="{B4160E0D-0749-49AD-A379-88DDB7FEFF79}"/>
    <dgm:cxn modelId="{596567CA-DE6F-42A6-ABF8-15F1F0220FC0}" srcId="{52B8C623-201C-4D14-A8AC-4676E5950C33}" destId="{8CA0274A-1580-46E1-B168-002BB0FF90B7}" srcOrd="3" destOrd="0" parTransId="{0DFC26DC-651D-4FAC-9F10-E99CDA903402}" sibTransId="{DDF87E83-769D-4D01-BFFB-30012D20EFC5}"/>
    <dgm:cxn modelId="{E31E69AB-21EF-4D21-8A69-32F069B93E70}" type="presParOf" srcId="{A33C8E6A-A7F1-4855-8A43-0242FE2F22EF}" destId="{10B64CC1-0D53-4A5B-8A29-D8BD06F94FEA}" srcOrd="0" destOrd="0" presId="urn:microsoft.com/office/officeart/2005/8/layout/vList2"/>
    <dgm:cxn modelId="{B0C0080A-122B-4BFB-96B3-94B5BE50010C}" type="presParOf" srcId="{A33C8E6A-A7F1-4855-8A43-0242FE2F22EF}" destId="{12FDE0AD-C43A-476E-89E2-EDCE463541AE}" srcOrd="1" destOrd="0" presId="urn:microsoft.com/office/officeart/2005/8/layout/vList2"/>
    <dgm:cxn modelId="{29428F5B-19E5-4C48-9332-FAE46BE0476B}" type="presParOf" srcId="{A33C8E6A-A7F1-4855-8A43-0242FE2F22EF}" destId="{0E32AE07-D29A-4F89-8591-DA75EE3D898F}" srcOrd="2" destOrd="0" presId="urn:microsoft.com/office/officeart/2005/8/layout/vList2"/>
    <dgm:cxn modelId="{6811B35F-F2A3-47E9-B833-A5A6DCD12476}" type="presParOf" srcId="{A33C8E6A-A7F1-4855-8A43-0242FE2F22EF}" destId="{1A538715-9AD2-4619-9735-E21172BA4E68}" srcOrd="3" destOrd="0" presId="urn:microsoft.com/office/officeart/2005/8/layout/vList2"/>
    <dgm:cxn modelId="{00720719-429E-4D51-9C15-5149018A9AA2}" type="presParOf" srcId="{A33C8E6A-A7F1-4855-8A43-0242FE2F22EF}" destId="{5C2FA6C1-3095-4385-ACCF-7D7A71C66BBB}" srcOrd="4" destOrd="0" presId="urn:microsoft.com/office/officeart/2005/8/layout/vList2"/>
    <dgm:cxn modelId="{E4C2022E-B6B0-4C2C-8785-6D712B1E60C8}" type="presParOf" srcId="{A33C8E6A-A7F1-4855-8A43-0242FE2F22EF}" destId="{4E879374-AC3E-417B-8D51-3EDC1ED125F9}" srcOrd="5" destOrd="0" presId="urn:microsoft.com/office/officeart/2005/8/layout/vList2"/>
    <dgm:cxn modelId="{AF8EAAA3-113E-4C56-AFB9-5CD6F81B7B19}" type="presParOf" srcId="{A33C8E6A-A7F1-4855-8A43-0242FE2F22EF}" destId="{8BBA059C-C168-4B63-BA20-4273CDD8C45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3B76D-EF5B-4248-8A51-B30B852B2648}">
      <dsp:nvSpPr>
        <dsp:cNvPr id="0" name=""/>
        <dsp:cNvSpPr/>
      </dsp:nvSpPr>
      <dsp:spPr>
        <a:xfrm>
          <a:off x="0" y="165015"/>
          <a:ext cx="4683949" cy="5561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USB 2.0 Connection:</a:t>
          </a:r>
          <a:endParaRPr lang="en-US" sz="1400" kern="1200"/>
        </a:p>
      </dsp:txBody>
      <dsp:txXfrm>
        <a:off x="27149" y="192164"/>
        <a:ext cx="4629651" cy="501854"/>
      </dsp:txXfrm>
    </dsp:sp>
    <dsp:sp modelId="{57609BD9-0562-47AD-9222-1479583BDBB6}">
      <dsp:nvSpPr>
        <dsp:cNvPr id="0" name=""/>
        <dsp:cNvSpPr/>
      </dsp:nvSpPr>
      <dsp:spPr>
        <a:xfrm>
          <a:off x="0" y="721167"/>
          <a:ext cx="4683949" cy="3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1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Implements standard USB protocols for high-speed, reliable data exchange.</a:t>
          </a:r>
        </a:p>
        <a:p>
          <a:pPr marL="57150" lvl="1" indent="-57150" algn="l" defTabSz="488950">
            <a:lnSpc>
              <a:spcPct val="90000"/>
            </a:lnSpc>
            <a:spcBef>
              <a:spcPct val="0"/>
            </a:spcBef>
            <a:spcAft>
              <a:spcPct val="20000"/>
            </a:spcAft>
            <a:buChar char="•"/>
          </a:pPr>
          <a:r>
            <a:rPr lang="en-US" sz="1100" kern="1200"/>
            <a:t>Enables plug-and-play device recognition on a PC.</a:t>
          </a:r>
        </a:p>
      </dsp:txBody>
      <dsp:txXfrm>
        <a:off x="0" y="721167"/>
        <a:ext cx="4683949" cy="376740"/>
      </dsp:txXfrm>
    </dsp:sp>
    <dsp:sp modelId="{E91C0787-C018-47DC-9A3A-E010C6F97B15}">
      <dsp:nvSpPr>
        <dsp:cNvPr id="0" name=""/>
        <dsp:cNvSpPr/>
      </dsp:nvSpPr>
      <dsp:spPr>
        <a:xfrm>
          <a:off x="0" y="1097907"/>
          <a:ext cx="4683949" cy="55615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CH340 USB-to-UART Bridge:</a:t>
          </a:r>
          <a:endParaRPr lang="en-US" sz="1400" kern="1200"/>
        </a:p>
      </dsp:txBody>
      <dsp:txXfrm>
        <a:off x="27149" y="1125056"/>
        <a:ext cx="4629651" cy="501854"/>
      </dsp:txXfrm>
    </dsp:sp>
    <dsp:sp modelId="{19501970-59A6-4ECE-8D2A-5DE1A3784C91}">
      <dsp:nvSpPr>
        <dsp:cNvPr id="0" name=""/>
        <dsp:cNvSpPr/>
      </dsp:nvSpPr>
      <dsp:spPr>
        <a:xfrm>
          <a:off x="0" y="1654060"/>
          <a:ext cx="4683949"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1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a:t>Converts USB signals into TTL-level serial (UART) data.</a:t>
          </a:r>
        </a:p>
        <a:p>
          <a:pPr marL="57150" lvl="1" indent="-57150" algn="l" defTabSz="488950">
            <a:lnSpc>
              <a:spcPct val="90000"/>
            </a:lnSpc>
            <a:spcBef>
              <a:spcPct val="0"/>
            </a:spcBef>
            <a:spcAft>
              <a:spcPct val="20000"/>
            </a:spcAft>
            <a:buChar char="•"/>
          </a:pPr>
          <a:r>
            <a:rPr lang="en-US" sz="1100" kern="1200" dirty="0"/>
            <a:t>Typical pinout includes VCC, GND, TXD, RXD, and often control lines (DTR/RTS) for auto-reset.</a:t>
          </a:r>
        </a:p>
        <a:p>
          <a:pPr marL="57150" lvl="1" indent="-57150" algn="l" defTabSz="488950">
            <a:lnSpc>
              <a:spcPct val="90000"/>
            </a:lnSpc>
            <a:spcBef>
              <a:spcPct val="0"/>
            </a:spcBef>
            <a:spcAft>
              <a:spcPct val="20000"/>
            </a:spcAft>
            <a:buChar char="•"/>
          </a:pPr>
          <a:r>
            <a:rPr lang="en-US" sz="1100" kern="1200"/>
            <a:t>Creates a virtual COM port for programming and serial debugging.</a:t>
          </a:r>
        </a:p>
      </dsp:txBody>
      <dsp:txXfrm>
        <a:off x="0" y="1654060"/>
        <a:ext cx="4683949" cy="724500"/>
      </dsp:txXfrm>
    </dsp:sp>
    <dsp:sp modelId="{46B43564-B00B-46A5-A534-AB366B9D63DF}">
      <dsp:nvSpPr>
        <dsp:cNvPr id="0" name=""/>
        <dsp:cNvSpPr/>
      </dsp:nvSpPr>
      <dsp:spPr>
        <a:xfrm>
          <a:off x="0" y="2378560"/>
          <a:ext cx="4683949" cy="55615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Differentiating UART &amp; SPI:</a:t>
          </a:r>
          <a:endParaRPr lang="en-US" sz="1400" kern="1200"/>
        </a:p>
      </dsp:txBody>
      <dsp:txXfrm>
        <a:off x="27149" y="2405709"/>
        <a:ext cx="4629651" cy="501854"/>
      </dsp:txXfrm>
    </dsp:sp>
    <dsp:sp modelId="{ED11203A-99F5-4AC4-80F3-63750E40FE39}">
      <dsp:nvSpPr>
        <dsp:cNvPr id="0" name=""/>
        <dsp:cNvSpPr/>
      </dsp:nvSpPr>
      <dsp:spPr>
        <a:xfrm>
          <a:off x="0" y="2934712"/>
          <a:ext cx="4683949" cy="536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1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1" kern="1200"/>
            <a:t>UART:</a:t>
          </a:r>
          <a:r>
            <a:rPr lang="en-US" sz="1100" kern="1200"/>
            <a:t> Asynchronous serial communication with start/stop framing.</a:t>
          </a:r>
        </a:p>
        <a:p>
          <a:pPr marL="57150" lvl="1" indent="-57150" algn="l" defTabSz="488950">
            <a:lnSpc>
              <a:spcPct val="90000"/>
            </a:lnSpc>
            <a:spcBef>
              <a:spcPct val="0"/>
            </a:spcBef>
            <a:spcAft>
              <a:spcPct val="20000"/>
            </a:spcAft>
            <a:buChar char="•"/>
          </a:pPr>
          <a:r>
            <a:rPr lang="en-US" sz="1100" b="1" kern="1200"/>
            <a:t>SPI:</a:t>
          </a:r>
          <a:r>
            <a:rPr lang="en-US" sz="1100" kern="1200"/>
            <a:t> Synchronous protocol (MOSI, MISO, SCK, CS) used for high-speed peripheral interfacing.</a:t>
          </a:r>
        </a:p>
      </dsp:txBody>
      <dsp:txXfrm>
        <a:off x="0" y="2934712"/>
        <a:ext cx="4683949" cy="536130"/>
      </dsp:txXfrm>
    </dsp:sp>
    <dsp:sp modelId="{E927BD79-0649-41AE-B450-212883F83923}">
      <dsp:nvSpPr>
        <dsp:cNvPr id="0" name=""/>
        <dsp:cNvSpPr/>
      </dsp:nvSpPr>
      <dsp:spPr>
        <a:xfrm>
          <a:off x="0" y="3470842"/>
          <a:ext cx="4683949" cy="5561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This setup lets the PC communicate seamlessly with the ESP32 via a simple serial interface.</a:t>
          </a:r>
        </a:p>
      </dsp:txBody>
      <dsp:txXfrm>
        <a:off x="27149" y="3497991"/>
        <a:ext cx="4629651" cy="501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79088-F799-46E1-A6D5-31F2AEBDF36A}">
      <dsp:nvSpPr>
        <dsp:cNvPr id="0" name=""/>
        <dsp:cNvSpPr/>
      </dsp:nvSpPr>
      <dsp:spPr>
        <a:xfrm>
          <a:off x="0" y="269428"/>
          <a:ext cx="3943350" cy="845471"/>
        </a:xfrm>
        <a:prstGeom prst="roundRect">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Low Dropout Regulator:</a:t>
          </a:r>
          <a:br>
            <a:rPr lang="en-US" sz="1200" kern="1200" dirty="0"/>
          </a:br>
          <a:r>
            <a:rPr lang="en-US" sz="1200" kern="1200" dirty="0"/>
            <a:t>• Provides a fixed 5V output with a typical dropout voltage of ~1.3V.</a:t>
          </a:r>
        </a:p>
      </dsp:txBody>
      <dsp:txXfrm>
        <a:off x="41272" y="310700"/>
        <a:ext cx="3860806" cy="762927"/>
      </dsp:txXfrm>
    </dsp:sp>
    <dsp:sp modelId="{2EB26A5B-DCED-4F36-939F-D8F0410BA292}">
      <dsp:nvSpPr>
        <dsp:cNvPr id="0" name=""/>
        <dsp:cNvSpPr/>
      </dsp:nvSpPr>
      <dsp:spPr>
        <a:xfrm>
          <a:off x="0" y="1149459"/>
          <a:ext cx="3943350" cy="845471"/>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Input Voltage Requirements:</a:t>
          </a:r>
          <a:br>
            <a:rPr lang="en-US" sz="1200" kern="1200" dirty="0"/>
          </a:br>
          <a:r>
            <a:rPr lang="en-US" sz="1200" kern="1200" dirty="0"/>
            <a:t>• Minimum input of about 6.5–7V to ensure stable regulation.</a:t>
          </a:r>
          <a:br>
            <a:rPr lang="en-US" sz="1200" kern="1200" dirty="0"/>
          </a:br>
          <a:r>
            <a:rPr lang="en-US" sz="1200" kern="1200" dirty="0"/>
            <a:t>• Maximum input can be up to 15V (thermal limits apply).</a:t>
          </a:r>
        </a:p>
      </dsp:txBody>
      <dsp:txXfrm>
        <a:off x="41272" y="1190731"/>
        <a:ext cx="3860806" cy="762927"/>
      </dsp:txXfrm>
    </dsp:sp>
    <dsp:sp modelId="{8FCCB89D-1428-4F3B-826F-4244F2CCD59A}">
      <dsp:nvSpPr>
        <dsp:cNvPr id="0" name=""/>
        <dsp:cNvSpPr/>
      </dsp:nvSpPr>
      <dsp:spPr>
        <a:xfrm>
          <a:off x="0" y="2029490"/>
          <a:ext cx="3943350" cy="845471"/>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Usage Note:</a:t>
          </a:r>
          <a:br>
            <a:rPr lang="en-US" sz="1200" kern="1200" dirty="0"/>
          </a:br>
          <a:r>
            <a:rPr lang="en-US" sz="1200" kern="1200" dirty="0"/>
            <a:t>• Commonly used on ESP32 boards to supply regulated 5V from higher-voltage sources.</a:t>
          </a:r>
        </a:p>
      </dsp:txBody>
      <dsp:txXfrm>
        <a:off x="41272" y="2070762"/>
        <a:ext cx="3860806" cy="7629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3E971-A5D8-4A01-9A50-84B3CF46C6E9}">
      <dsp:nvSpPr>
        <dsp:cNvPr id="0" name=""/>
        <dsp:cNvSpPr/>
      </dsp:nvSpPr>
      <dsp:spPr>
        <a:xfrm>
          <a:off x="270427" y="662291"/>
          <a:ext cx="843873" cy="84387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010B12-E843-4449-B922-39E78A8D3CBB}">
      <dsp:nvSpPr>
        <dsp:cNvPr id="0" name=""/>
        <dsp:cNvSpPr/>
      </dsp:nvSpPr>
      <dsp:spPr>
        <a:xfrm>
          <a:off x="450268" y="842133"/>
          <a:ext cx="484189" cy="4841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785314-0E25-4C27-ABF9-9E837173C9CD}">
      <dsp:nvSpPr>
        <dsp:cNvPr id="0" name=""/>
        <dsp:cNvSpPr/>
      </dsp:nvSpPr>
      <dsp:spPr>
        <a:xfrm>
          <a:off x="664" y="1769010"/>
          <a:ext cx="1383398" cy="83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What is PWM?</a:t>
          </a:r>
          <a:br>
            <a:rPr lang="en-US" sz="1100" kern="1200"/>
          </a:br>
          <a:r>
            <a:rPr lang="en-US" sz="1100" kern="1200"/>
            <a:t>• Stands for Pulse Width Modulation—a digital technique to mimic analog behavior.</a:t>
          </a:r>
        </a:p>
      </dsp:txBody>
      <dsp:txXfrm>
        <a:off x="664" y="1769010"/>
        <a:ext cx="1383398" cy="832200"/>
      </dsp:txXfrm>
    </dsp:sp>
    <dsp:sp modelId="{8DDD0C5A-46C7-45C9-845D-2C0DCFE57030}">
      <dsp:nvSpPr>
        <dsp:cNvPr id="0" name=""/>
        <dsp:cNvSpPr/>
      </dsp:nvSpPr>
      <dsp:spPr>
        <a:xfrm>
          <a:off x="1895920" y="662291"/>
          <a:ext cx="843873" cy="84387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460FE-0B6B-4538-A304-964BC55EE9DA}">
      <dsp:nvSpPr>
        <dsp:cNvPr id="0" name=""/>
        <dsp:cNvSpPr/>
      </dsp:nvSpPr>
      <dsp:spPr>
        <a:xfrm>
          <a:off x="2075762" y="842133"/>
          <a:ext cx="484189" cy="4841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57CEC8-1C34-4796-9D53-0F292ECC0530}">
      <dsp:nvSpPr>
        <dsp:cNvPr id="0" name=""/>
        <dsp:cNvSpPr/>
      </dsp:nvSpPr>
      <dsp:spPr>
        <a:xfrm>
          <a:off x="1626157" y="1769010"/>
          <a:ext cx="1383398" cy="83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How It Works:</a:t>
          </a:r>
          <a:br>
            <a:rPr lang="en-US" sz="1100" kern="1200"/>
          </a:br>
          <a:r>
            <a:rPr lang="en-US" sz="1100" kern="1200"/>
            <a:t>• Rapidly toggles a digital pin on and off.</a:t>
          </a:r>
          <a:br>
            <a:rPr lang="en-US" sz="1100" kern="1200"/>
          </a:br>
          <a:r>
            <a:rPr lang="en-US" sz="1100" kern="1200"/>
            <a:t>• The duty cycle (percentage of “on” time) determines the average voltage.</a:t>
          </a:r>
        </a:p>
      </dsp:txBody>
      <dsp:txXfrm>
        <a:off x="1626157" y="1769010"/>
        <a:ext cx="1383398" cy="832200"/>
      </dsp:txXfrm>
    </dsp:sp>
    <dsp:sp modelId="{39E3E105-8120-4E9A-BF43-57A5539B7C14}">
      <dsp:nvSpPr>
        <dsp:cNvPr id="0" name=""/>
        <dsp:cNvSpPr/>
      </dsp:nvSpPr>
      <dsp:spPr>
        <a:xfrm>
          <a:off x="3521413" y="662291"/>
          <a:ext cx="843873" cy="84387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E4F4B5-F47C-4636-9C85-128ED120A605}">
      <dsp:nvSpPr>
        <dsp:cNvPr id="0" name=""/>
        <dsp:cNvSpPr/>
      </dsp:nvSpPr>
      <dsp:spPr>
        <a:xfrm>
          <a:off x="3701255" y="842133"/>
          <a:ext cx="484189" cy="4841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E18619-BBEA-4721-B734-94500456522D}">
      <dsp:nvSpPr>
        <dsp:cNvPr id="0" name=""/>
        <dsp:cNvSpPr/>
      </dsp:nvSpPr>
      <dsp:spPr>
        <a:xfrm>
          <a:off x="3251650" y="1769010"/>
          <a:ext cx="1383398" cy="83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Applications:</a:t>
          </a:r>
          <a:br>
            <a:rPr lang="en-US" sz="1100" kern="1200"/>
          </a:br>
          <a:r>
            <a:rPr lang="en-US" sz="1100" kern="1200"/>
            <a:t>• Controls LED brightness, motor speed, and other analog-like operations.</a:t>
          </a:r>
        </a:p>
      </dsp:txBody>
      <dsp:txXfrm>
        <a:off x="3251650" y="1769010"/>
        <a:ext cx="1383398" cy="832200"/>
      </dsp:txXfrm>
    </dsp:sp>
    <dsp:sp modelId="{9169808D-ECD9-419B-B8CE-AC0F7C084501}">
      <dsp:nvSpPr>
        <dsp:cNvPr id="0" name=""/>
        <dsp:cNvSpPr/>
      </dsp:nvSpPr>
      <dsp:spPr>
        <a:xfrm>
          <a:off x="5146906" y="662291"/>
          <a:ext cx="843873" cy="84387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7CA9B-3E3F-4281-90BC-E34DE62300CE}">
      <dsp:nvSpPr>
        <dsp:cNvPr id="0" name=""/>
        <dsp:cNvSpPr/>
      </dsp:nvSpPr>
      <dsp:spPr>
        <a:xfrm>
          <a:off x="5326748" y="842133"/>
          <a:ext cx="484189" cy="4841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9AB15D-E598-48B7-8361-4E159F5774E4}">
      <dsp:nvSpPr>
        <dsp:cNvPr id="0" name=""/>
        <dsp:cNvSpPr/>
      </dsp:nvSpPr>
      <dsp:spPr>
        <a:xfrm>
          <a:off x="4877143" y="1769010"/>
          <a:ext cx="1383398" cy="83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On ESP32:</a:t>
          </a:r>
          <a:br>
            <a:rPr lang="en-US" sz="1100" kern="1200"/>
          </a:br>
          <a:r>
            <a:rPr lang="en-US" sz="1100" kern="1200"/>
            <a:t>• Implemented via the LEDC peripheral for high-resolution control.</a:t>
          </a:r>
        </a:p>
      </dsp:txBody>
      <dsp:txXfrm>
        <a:off x="4877143" y="1769010"/>
        <a:ext cx="1383398" cy="832200"/>
      </dsp:txXfrm>
    </dsp:sp>
    <dsp:sp modelId="{DD131378-B5AB-42BD-9E43-38B8927F91C2}">
      <dsp:nvSpPr>
        <dsp:cNvPr id="0" name=""/>
        <dsp:cNvSpPr/>
      </dsp:nvSpPr>
      <dsp:spPr>
        <a:xfrm>
          <a:off x="6772399" y="662291"/>
          <a:ext cx="843873" cy="843873"/>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5B855-5DC7-4D41-BB08-03B4A1556391}">
      <dsp:nvSpPr>
        <dsp:cNvPr id="0" name=""/>
        <dsp:cNvSpPr/>
      </dsp:nvSpPr>
      <dsp:spPr>
        <a:xfrm>
          <a:off x="6952241" y="842133"/>
          <a:ext cx="484189" cy="4841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CA2F8-8A45-4D1A-B7E7-61EA475A46A4}">
      <dsp:nvSpPr>
        <dsp:cNvPr id="0" name=""/>
        <dsp:cNvSpPr/>
      </dsp:nvSpPr>
      <dsp:spPr>
        <a:xfrm>
          <a:off x="6502637" y="1769010"/>
          <a:ext cx="1383398" cy="83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This technique allows digital outputs to simulate varying voltage levels without true analog hardware.</a:t>
          </a:r>
        </a:p>
      </dsp:txBody>
      <dsp:txXfrm>
        <a:off x="6502637" y="1769010"/>
        <a:ext cx="1383398" cy="832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64CC1-0D53-4A5B-8A29-D8BD06F94FEA}">
      <dsp:nvSpPr>
        <dsp:cNvPr id="0" name=""/>
        <dsp:cNvSpPr/>
      </dsp:nvSpPr>
      <dsp:spPr>
        <a:xfrm>
          <a:off x="0" y="478345"/>
          <a:ext cx="4683949" cy="7850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Serial (Rx/Tx) Method:</a:t>
          </a:r>
          <a:br>
            <a:rPr lang="en-US" sz="1100" kern="1200"/>
          </a:br>
          <a:r>
            <a:rPr lang="en-US" sz="1100" kern="1200"/>
            <a:t>• Uses a USB-to-UART adapter (e.g. CH340/FT232) connected to RX/TX pins.</a:t>
          </a:r>
          <a:br>
            <a:rPr lang="en-US" sz="1100" kern="1200"/>
          </a:br>
          <a:r>
            <a:rPr lang="en-US" sz="1100" kern="1200"/>
            <a:t>• Leverages the pre-installed bootloader for sketch uploads or bootloader restoration.</a:t>
          </a:r>
        </a:p>
      </dsp:txBody>
      <dsp:txXfrm>
        <a:off x="38324" y="516669"/>
        <a:ext cx="4607301" cy="708422"/>
      </dsp:txXfrm>
    </dsp:sp>
    <dsp:sp modelId="{0E32AE07-D29A-4F89-8591-DA75EE3D898F}">
      <dsp:nvSpPr>
        <dsp:cNvPr id="0" name=""/>
        <dsp:cNvSpPr/>
      </dsp:nvSpPr>
      <dsp:spPr>
        <a:xfrm>
          <a:off x="0" y="1295095"/>
          <a:ext cx="4683949" cy="78507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ISP Programming:</a:t>
          </a:r>
          <a:br>
            <a:rPr lang="en-US" sz="1100" kern="1200"/>
          </a:br>
          <a:r>
            <a:rPr lang="en-US" sz="1100" kern="1200"/>
            <a:t>• Uses an In-System Programmer via the ICSP header.</a:t>
          </a:r>
          <a:br>
            <a:rPr lang="en-US" sz="1100" kern="1200"/>
          </a:br>
          <a:r>
            <a:rPr lang="en-US" sz="1100" kern="1200"/>
            <a:t>• Ideal for recovering or updating a corrupted bootloader.</a:t>
          </a:r>
        </a:p>
      </dsp:txBody>
      <dsp:txXfrm>
        <a:off x="38324" y="1333419"/>
        <a:ext cx="4607301" cy="708422"/>
      </dsp:txXfrm>
    </dsp:sp>
    <dsp:sp modelId="{5C2FA6C1-3095-4385-ACCF-7D7A71C66BBB}">
      <dsp:nvSpPr>
        <dsp:cNvPr id="0" name=""/>
        <dsp:cNvSpPr/>
      </dsp:nvSpPr>
      <dsp:spPr>
        <a:xfrm>
          <a:off x="0" y="2111845"/>
          <a:ext cx="4683949" cy="78507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Other Techniques:</a:t>
          </a:r>
          <a:br>
            <a:rPr lang="en-US" sz="1100" kern="1200"/>
          </a:br>
          <a:r>
            <a:rPr lang="en-US" sz="1100" kern="1200"/>
            <a:t>• JTAG for advanced debugging and programming.</a:t>
          </a:r>
          <a:br>
            <a:rPr lang="en-US" sz="1100" kern="1200"/>
          </a:br>
          <a:r>
            <a:rPr lang="en-US" sz="1100" kern="1200"/>
            <a:t>• OTA updates on supported boards for wireless bootloader flashing.</a:t>
          </a:r>
        </a:p>
      </dsp:txBody>
      <dsp:txXfrm>
        <a:off x="38324" y="2150169"/>
        <a:ext cx="4607301" cy="708422"/>
      </dsp:txXfrm>
    </dsp:sp>
    <dsp:sp modelId="{8BBA059C-C168-4B63-BA20-4273CDD8C45F}">
      <dsp:nvSpPr>
        <dsp:cNvPr id="0" name=""/>
        <dsp:cNvSpPr/>
      </dsp:nvSpPr>
      <dsp:spPr>
        <a:xfrm>
          <a:off x="0" y="2928595"/>
          <a:ext cx="4683949" cy="7850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This overview highlights different approaches to burning or recovering a bootloader, ensuring flexibility in programming and troubleshooting.</a:t>
          </a:r>
        </a:p>
      </dsp:txBody>
      <dsp:txXfrm>
        <a:off x="38324" y="2966919"/>
        <a:ext cx="4607301" cy="7084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36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C5B3622-1417-62E2-0AED-91829A2FEF6E}"/>
              </a:ext>
            </a:extLst>
          </p:cNvPr>
          <p:cNvSpPr txBox="1"/>
          <p:nvPr/>
        </p:nvSpPr>
        <p:spPr>
          <a:xfrm>
            <a:off x="182880" y="865179"/>
            <a:ext cx="2942573" cy="334587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rgbClr val="FFFFFF"/>
                </a:solidFill>
                <a:latin typeface="+mj-lt"/>
                <a:ea typeface="+mj-ea"/>
                <a:cs typeface="+mj-cs"/>
              </a:rPr>
              <a:t>Why Robotics Competitions?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9A2A5C55-347A-985F-E342-290EEA77BED5}"/>
              </a:ext>
            </a:extLst>
          </p:cNvPr>
          <p:cNvSpPr txBox="1"/>
          <p:nvPr/>
        </p:nvSpPr>
        <p:spPr>
          <a:xfrm>
            <a:off x="3335481" y="443508"/>
            <a:ext cx="5179868" cy="4189214"/>
          </a:xfrm>
          <a:prstGeom prst="rect">
            <a:avLst/>
          </a:prstGeom>
        </p:spPr>
        <p:txBody>
          <a:bodyPr vert="horz" lIns="91440" tIns="45720" rIns="91440" bIns="45720" rtlCol="0" anchor="ctr">
            <a:normAutofit/>
          </a:bodyPr>
          <a:lstStyle/>
          <a:p>
            <a:pPr>
              <a:lnSpc>
                <a:spcPct val="90000"/>
              </a:lnSpc>
              <a:spcAft>
                <a:spcPts val="600"/>
              </a:spcAft>
            </a:pPr>
            <a:r>
              <a:rPr lang="en-US" dirty="0"/>
              <a:t>Robotics competitions are designed to demystify IoT, embedded systems, and robotics by offering hands-on, accessible learning.</a:t>
            </a:r>
          </a:p>
          <a:p>
            <a:pPr>
              <a:lnSpc>
                <a:spcPct val="90000"/>
              </a:lnSpc>
              <a:spcAft>
                <a:spcPts val="600"/>
              </a:spcAft>
            </a:pPr>
            <a:r>
              <a:rPr lang="en-US" dirty="0"/>
              <a:t>Students gain practical skills like microcontroller programming (e.g., Arduino Nano), sensor integration (analog/digital inputs), and communication protocols (UART, I2C, SPI). </a:t>
            </a:r>
          </a:p>
          <a:p>
            <a:pPr>
              <a:lnSpc>
                <a:spcPct val="90000"/>
              </a:lnSpc>
              <a:spcAft>
                <a:spcPts val="600"/>
              </a:spcAft>
            </a:pPr>
            <a:r>
              <a:rPr lang="en-US" dirty="0"/>
              <a:t>For instance, a Bluetooth-controlled car project teaches UART communication (via HC-05 modules), motor control (using L298N drivers), and power management (12V batteries with voltage regulation).</a:t>
            </a:r>
          </a:p>
          <a:p>
            <a:pPr>
              <a:lnSpc>
                <a:spcPct val="90000"/>
              </a:lnSpc>
              <a:spcAft>
                <a:spcPts val="600"/>
              </a:spcAft>
            </a:pPr>
            <a:r>
              <a:rPr lang="en-US" dirty="0"/>
              <a:t>These competitions bridge classroom theory with real-world applications, preparing learners for industrial tools like CAN bus or IoT gateways.</a:t>
            </a:r>
          </a:p>
        </p:txBody>
      </p:sp>
    </p:spTree>
    <p:extLst>
      <p:ext uri="{BB962C8B-B14F-4D97-AF65-F5344CB8AC3E}">
        <p14:creationId xmlns:p14="http://schemas.microsoft.com/office/powerpoint/2010/main" val="357974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479160" y="313182"/>
            <a:ext cx="8182230" cy="937045"/>
          </a:xfrm>
          <a:prstGeom prst="rect">
            <a:avLst/>
          </a:prstGeom>
        </p:spPr>
        <p:txBody>
          <a:bodyPr vert="horz" lIns="91440" tIns="45720" rIns="91440" bIns="45720" rtlCol="0" anchor="ctr">
            <a:normAutofit/>
          </a:bodyPr>
          <a:lstStyle/>
          <a:p>
            <a:pPr marL="0" indent="0" algn="ctr">
              <a:lnSpc>
                <a:spcPct val="90000"/>
              </a:lnSpc>
              <a:spcBef>
                <a:spcPct val="0"/>
              </a:spcBef>
              <a:spcAft>
                <a:spcPts val="600"/>
              </a:spcAft>
            </a:pPr>
            <a:r>
              <a:rPr lang="en-US" sz="5000" b="1" kern="1200">
                <a:solidFill>
                  <a:schemeClr val="tx1"/>
                </a:solidFill>
                <a:latin typeface="+mj-lt"/>
                <a:ea typeface="+mj-ea"/>
                <a:cs typeface="+mj-cs"/>
              </a:rPr>
              <a:t>12. Board Comparison</a:t>
            </a:r>
            <a:endParaRPr lang="en-US" sz="5000" kern="120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300090"/>
            <a:ext cx="3429000" cy="13716"/>
          </a:xfrm>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214" y="4075"/>
                  <a:pt x="3429316" y="9784"/>
                  <a:pt x="3429000" y="13716"/>
                </a:cubicBezTo>
                <a:cubicBezTo>
                  <a:pt x="3221081" y="44036"/>
                  <a:pt x="3088001" y="3494"/>
                  <a:pt x="2811780" y="13716"/>
                </a:cubicBezTo>
                <a:cubicBezTo>
                  <a:pt x="2535559" y="23938"/>
                  <a:pt x="2481355" y="20326"/>
                  <a:pt x="2228850" y="13716"/>
                </a:cubicBezTo>
                <a:cubicBezTo>
                  <a:pt x="1976345" y="7107"/>
                  <a:pt x="1807520" y="43784"/>
                  <a:pt x="1543050" y="13716"/>
                </a:cubicBezTo>
                <a:cubicBezTo>
                  <a:pt x="1278580" y="-16352"/>
                  <a:pt x="1181944" y="551"/>
                  <a:pt x="925830" y="13716"/>
                </a:cubicBezTo>
                <a:cubicBezTo>
                  <a:pt x="669716" y="26881"/>
                  <a:pt x="410304" y="30243"/>
                  <a:pt x="0" y="13716"/>
                </a:cubicBezTo>
                <a:cubicBezTo>
                  <a:pt x="-535" y="8247"/>
                  <a:pt x="-201" y="2959"/>
                  <a:pt x="0" y="0"/>
                </a:cubicBezTo>
                <a:close/>
              </a:path>
              <a:path w="3429000" h="13716"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8434" y="5320"/>
                  <a:pt x="3428676" y="9001"/>
                  <a:pt x="3429000" y="13716"/>
                </a:cubicBezTo>
                <a:cubicBezTo>
                  <a:pt x="3103464" y="-3979"/>
                  <a:pt x="2887909" y="18368"/>
                  <a:pt x="2743200" y="13716"/>
                </a:cubicBezTo>
                <a:cubicBezTo>
                  <a:pt x="2598491" y="9064"/>
                  <a:pt x="2362615" y="6084"/>
                  <a:pt x="1988820" y="13716"/>
                </a:cubicBezTo>
                <a:cubicBezTo>
                  <a:pt x="1615025" y="21348"/>
                  <a:pt x="1580494" y="-880"/>
                  <a:pt x="1405890" y="13716"/>
                </a:cubicBezTo>
                <a:cubicBezTo>
                  <a:pt x="1231286" y="28312"/>
                  <a:pt x="885259" y="-20857"/>
                  <a:pt x="651510" y="13716"/>
                </a:cubicBezTo>
                <a:cubicBezTo>
                  <a:pt x="417761" y="48289"/>
                  <a:pt x="138362" y="-18428"/>
                  <a:pt x="0" y="13716"/>
                </a:cubicBezTo>
                <a:cubicBezTo>
                  <a:pt x="58" y="7834"/>
                  <a:pt x="453" y="58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0"/>
          <p:cNvGraphicFramePr>
            <a:graphicFrameLocks noGrp="1"/>
          </p:cNvGraphicFramePr>
          <p:nvPr>
            <p:extLst>
              <p:ext uri="{D42A27DB-BD31-4B8C-83A1-F6EECF244321}">
                <p14:modId xmlns:p14="http://schemas.microsoft.com/office/powerpoint/2010/main" val="3378781753"/>
              </p:ext>
            </p:extLst>
          </p:nvPr>
        </p:nvGraphicFramePr>
        <p:xfrm>
          <a:off x="240030" y="2251990"/>
          <a:ext cx="8661657" cy="2135996"/>
        </p:xfrm>
        <a:graphic>
          <a:graphicData uri="http://schemas.openxmlformats.org/drawingml/2006/table">
            <a:tbl>
              <a:tblPr/>
              <a:tblGrid>
                <a:gridCol w="2100655">
                  <a:extLst>
                    <a:ext uri="{9D8B030D-6E8A-4147-A177-3AD203B41FA5}">
                      <a16:colId xmlns:a16="http://schemas.microsoft.com/office/drawing/2014/main" val="20000"/>
                    </a:ext>
                  </a:extLst>
                </a:gridCol>
                <a:gridCol w="2100655">
                  <a:extLst>
                    <a:ext uri="{9D8B030D-6E8A-4147-A177-3AD203B41FA5}">
                      <a16:colId xmlns:a16="http://schemas.microsoft.com/office/drawing/2014/main" val="20001"/>
                    </a:ext>
                  </a:extLst>
                </a:gridCol>
                <a:gridCol w="2100655">
                  <a:extLst>
                    <a:ext uri="{9D8B030D-6E8A-4147-A177-3AD203B41FA5}">
                      <a16:colId xmlns:a16="http://schemas.microsoft.com/office/drawing/2014/main" val="20002"/>
                    </a:ext>
                  </a:extLst>
                </a:gridCol>
                <a:gridCol w="2359692">
                  <a:extLst>
                    <a:ext uri="{9D8B030D-6E8A-4147-A177-3AD203B41FA5}">
                      <a16:colId xmlns:a16="http://schemas.microsoft.com/office/drawing/2014/main" val="20003"/>
                    </a:ext>
                  </a:extLst>
                </a:gridCol>
              </a:tblGrid>
              <a:tr h="533999">
                <a:tc>
                  <a:txBody>
                    <a:bodyPr/>
                    <a:lstStyle/>
                    <a:p>
                      <a:pPr marL="0" indent="0">
                        <a:buNone/>
                      </a:pPr>
                      <a:r>
                        <a:rPr lang="en-US" sz="2100">
                          <a:solidFill>
                            <a:srgbClr val="000000"/>
                          </a:solidFill>
                        </a:rPr>
                        <a:t>Feature</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Nano</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Uno</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ESP32</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0"/>
                  </a:ext>
                </a:extLst>
              </a:tr>
              <a:tr h="533999">
                <a:tc>
                  <a:txBody>
                    <a:bodyPr/>
                    <a:lstStyle/>
                    <a:p>
                      <a:pPr marL="0" indent="0">
                        <a:buNone/>
                      </a:pPr>
                      <a:r>
                        <a:rPr lang="en-US" sz="2100">
                          <a:solidFill>
                            <a:srgbClr val="000000"/>
                          </a:solidFill>
                        </a:rPr>
                        <a:t>MCU</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ATmega328P</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ATmega328P</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Dual-core 32-bit</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533999">
                <a:tc>
                  <a:txBody>
                    <a:bodyPr/>
                    <a:lstStyle/>
                    <a:p>
                      <a:pPr marL="0" indent="0">
                        <a:buNone/>
                      </a:pPr>
                      <a:r>
                        <a:rPr lang="en-US" sz="2100">
                          <a:solidFill>
                            <a:srgbClr val="000000"/>
                          </a:solidFill>
                        </a:rPr>
                        <a:t>Wi-Fi/BT</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No</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No</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Yes</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533999">
                <a:tc>
                  <a:txBody>
                    <a:bodyPr/>
                    <a:lstStyle/>
                    <a:p>
                      <a:pPr marL="0" indent="0">
                        <a:buNone/>
                      </a:pPr>
                      <a:r>
                        <a:rPr lang="en-US" sz="2100">
                          <a:solidFill>
                            <a:srgbClr val="000000"/>
                          </a:solidFill>
                        </a:rPr>
                        <a:t>Analog Inputs</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8 (10-bit)</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6 (10-bit)</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100">
                          <a:solidFill>
                            <a:srgbClr val="000000"/>
                          </a:solidFill>
                        </a:rPr>
                        <a:t>18 (12-bit)</a:t>
                      </a:r>
                      <a:endParaRPr lang="en-US" sz="2100"/>
                    </a:p>
                  </a:txBody>
                  <a:tcPr marL="157058" marR="157058" marT="78529" marB="78529">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628650" y="273843"/>
            <a:ext cx="4168866" cy="99417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100" b="1" kern="1200">
                <a:solidFill>
                  <a:schemeClr val="tx1"/>
                </a:solidFill>
                <a:latin typeface="+mj-lt"/>
                <a:ea typeface="+mj-ea"/>
                <a:cs typeface="+mj-cs"/>
              </a:rPr>
              <a:t>14. Key Takeaways</a:t>
            </a:r>
            <a:endParaRPr lang="en-US" sz="4100" kern="1200">
              <a:solidFill>
                <a:schemeClr val="tx1"/>
              </a:solidFill>
              <a:latin typeface="+mj-lt"/>
              <a:ea typeface="+mj-ea"/>
              <a:cs typeface="+mj-cs"/>
            </a:endParaRPr>
          </a:p>
        </p:txBody>
      </p:sp>
      <p:sp>
        <p:nvSpPr>
          <p:cNvPr id="37" name="Freeform: Shape 3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1"/>
          <p:cNvSpPr/>
          <p:nvPr/>
        </p:nvSpPr>
        <p:spPr>
          <a:xfrm>
            <a:off x="628650" y="1369218"/>
            <a:ext cx="4168866" cy="3263504"/>
          </a:xfrm>
          <a:prstGeom prst="rect">
            <a:avLst/>
          </a:prstGeom>
        </p:spPr>
        <p:txBody>
          <a:bodyPr vert="horz" lIns="91440" tIns="45720" rIns="91440" bIns="45720" rtlCol="0">
            <a:normAutofit/>
          </a:bodyPr>
          <a:lstStyle/>
          <a:p>
            <a:pPr marL="342900" indent="-228600">
              <a:lnSpc>
                <a:spcPct val="90000"/>
              </a:lnSpc>
              <a:spcAft>
                <a:spcPts val="600"/>
              </a:spcAft>
              <a:buSzPct val="100000"/>
              <a:buFont typeface="Arial" panose="020B0604020202020204" pitchFamily="34" charset="0"/>
              <a:buChar char="•"/>
            </a:pPr>
            <a:r>
              <a:rPr lang="en-US"/>
              <a:t>✓ All-in-one 8-bit MCU solution
✓ Ideal for education &amp; prototyping
✓ Requires external modules for IoT
✓ Cost-effective at $3–$10
✓ Community-driven ecosystem</a:t>
            </a:r>
          </a:p>
        </p:txBody>
      </p:sp>
      <p:sp>
        <p:nvSpPr>
          <p:cNvPr id="39" name="Oval 3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1968359"/>
            <a:ext cx="609320" cy="609320"/>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Block Arc 3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84313" y="913898"/>
            <a:ext cx="17907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Shape 3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16324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8" name="Straight Connector 3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99867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3084060"/>
            <a:ext cx="889838" cy="1328738"/>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2" name="Arc 4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3108841"/>
            <a:ext cx="3062574"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3722002"/>
            <a:ext cx="1982514" cy="1421498"/>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A73460-10B0-5E92-3549-714A059A9A3B}"/>
              </a:ext>
            </a:extLst>
          </p:cNvPr>
          <p:cNvSpPr txBox="1"/>
          <p:nvPr/>
        </p:nvSpPr>
        <p:spPr>
          <a:xfrm>
            <a:off x="261258" y="865179"/>
            <a:ext cx="2864196" cy="334587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Arduino IDE 2.x: Modern Technologies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ectangle 3">
            <a:extLst>
              <a:ext uri="{FF2B5EF4-FFF2-40B4-BE49-F238E27FC236}">
                <a16:creationId xmlns:a16="http://schemas.microsoft.com/office/drawing/2014/main" id="{43470112-36B6-3B2B-62EC-96CD154ACA36}"/>
              </a:ext>
            </a:extLst>
          </p:cNvPr>
          <p:cNvSpPr>
            <a:spLocks noChangeArrowheads="1"/>
          </p:cNvSpPr>
          <p:nvPr/>
        </p:nvSpPr>
        <p:spPr bwMode="auto">
          <a:xfrm>
            <a:off x="3313965" y="78376"/>
            <a:ext cx="5157298" cy="49312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PK" sz="1400" b="1" i="0" u="sng" strike="noStrike" cap="none" normalizeH="0" baseline="0" dirty="0">
                <a:ln>
                  <a:noFill/>
                </a:ln>
                <a:effectLst/>
              </a:rPr>
              <a:t>Core Technologies: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PK" sz="1400" b="1" i="0" u="none" strike="noStrike" cap="none" normalizeH="0" baseline="0" dirty="0">
                <a:ln>
                  <a:noFill/>
                </a:ln>
                <a:effectLst/>
              </a:rPr>
              <a:t>Theia Framework:</a:t>
            </a:r>
            <a:r>
              <a:rPr kumimoji="0" lang="en-US" altLang="en-PK" sz="1400" b="0" i="0" u="none" strike="noStrike" cap="none" normalizeH="0" baseline="0" dirty="0">
                <a:ln>
                  <a:noFill/>
                </a:ln>
                <a:effectLst/>
              </a:rPr>
              <a:t> Provides a modular and extensible architecture, enabling customization and a rich set of features for the IDE.</a:t>
            </a:r>
          </a:p>
          <a:p>
            <a:pPr marR="0" lvl="0" fontAlgn="base">
              <a:lnSpc>
                <a:spcPct val="90000"/>
              </a:lnSpc>
              <a:spcBef>
                <a:spcPct val="0"/>
              </a:spcBef>
              <a:spcAft>
                <a:spcPts val="600"/>
              </a:spcAft>
              <a:buClrTx/>
              <a:buSzTx/>
              <a:tabLst/>
            </a:pPr>
            <a:r>
              <a:rPr kumimoji="0" lang="en-US" altLang="en-PK" sz="1400" b="1" i="0" u="sng" strike="noStrike" cap="none" normalizeH="0" baseline="0" dirty="0">
                <a:ln>
                  <a:noFill/>
                </a:ln>
                <a:effectLst/>
              </a:rPr>
              <a:t>Backend Operations:</a:t>
            </a:r>
            <a:endParaRPr kumimoji="0" lang="en-US" altLang="en-PK" sz="1400" b="0" i="0" u="sng"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PK" sz="1400" b="1" i="0" u="none" strike="noStrike" cap="none" normalizeH="0" baseline="0" dirty="0">
                <a:ln>
                  <a:noFill/>
                </a:ln>
                <a:effectLst/>
              </a:rPr>
              <a:t>Arduino CLI:</a:t>
            </a:r>
            <a:r>
              <a:rPr kumimoji="0" lang="en-US" altLang="en-PK" sz="1400" b="0" i="0" u="none" strike="noStrike" cap="none" normalizeH="0" baseline="0" dirty="0">
                <a:ln>
                  <a:noFill/>
                </a:ln>
                <a:effectLst/>
              </a:rPr>
              <a:t> Manages backend tasks like compilation and uploading, allowing the IDE's user interface to remain responsive. </a:t>
            </a:r>
          </a:p>
          <a:p>
            <a:pPr marR="0" lvl="0" fontAlgn="base">
              <a:lnSpc>
                <a:spcPct val="90000"/>
              </a:lnSpc>
              <a:spcBef>
                <a:spcPct val="0"/>
              </a:spcBef>
              <a:spcAft>
                <a:spcPts val="600"/>
              </a:spcAft>
              <a:buClrTx/>
              <a:buSzTx/>
              <a:tabLst/>
            </a:pPr>
            <a:r>
              <a:rPr kumimoji="0" lang="en-US" altLang="en-PK" sz="1400" b="1" i="0" u="sng" strike="noStrike" cap="none" normalizeH="0" baseline="0" dirty="0">
                <a:ln>
                  <a:noFill/>
                </a:ln>
                <a:effectLst/>
              </a:rPr>
              <a:t>Development Tools and Dependencies:</a:t>
            </a:r>
            <a:endParaRPr kumimoji="0" lang="en-US" altLang="en-PK" sz="1400" b="0" i="0" u="sng"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PK" sz="1400" b="1" i="0" u="none" strike="noStrike" cap="none" normalizeH="0" baseline="0" dirty="0">
                <a:ln>
                  <a:noFill/>
                </a:ln>
                <a:effectLst/>
              </a:rPr>
              <a:t>Node.js:</a:t>
            </a:r>
            <a:r>
              <a:rPr kumimoji="0" lang="en-US" altLang="en-PK" sz="1400" b="0" i="0" u="none" strike="noStrike" cap="none" normalizeH="0" baseline="0" dirty="0">
                <a:ln>
                  <a:noFill/>
                </a:ln>
                <a:effectLst/>
              </a:rPr>
              <a:t> Specifies a version range of &gt;=18.17.0 &lt;21, ensuring compatibility with modern JavaScript features.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PK" sz="1400" b="1" i="0" u="none" strike="noStrike" cap="none" normalizeH="0" baseline="0" dirty="0">
                <a:ln>
                  <a:noFill/>
                </a:ln>
                <a:effectLst/>
              </a:rPr>
              <a:t>TypeScript:</a:t>
            </a:r>
            <a:r>
              <a:rPr kumimoji="0" lang="en-US" altLang="en-PK" sz="1400" b="0" i="0" u="none" strike="noStrike" cap="none" normalizeH="0" baseline="0" dirty="0">
                <a:ln>
                  <a:noFill/>
                </a:ln>
                <a:effectLst/>
              </a:rPr>
              <a:t> Enhances code quality and maintainability through type-safe development.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PK" sz="1400" b="1" i="0" u="none" strike="noStrike" cap="none" normalizeH="0" baseline="0" dirty="0" err="1">
                <a:ln>
                  <a:noFill/>
                </a:ln>
                <a:effectLst/>
              </a:rPr>
              <a:t>ESLint</a:t>
            </a:r>
            <a:r>
              <a:rPr kumimoji="0" lang="en-US" altLang="en-PK" sz="1400" b="1" i="0" u="none" strike="noStrike" cap="none" normalizeH="0" baseline="0" dirty="0">
                <a:ln>
                  <a:noFill/>
                </a:ln>
                <a:effectLst/>
              </a:rPr>
              <a:t> and Prettier:</a:t>
            </a:r>
            <a:r>
              <a:rPr kumimoji="0" lang="en-US" altLang="en-PK" sz="1400" b="0" i="0" u="none" strike="noStrike" cap="none" normalizeH="0" baseline="0" dirty="0">
                <a:ln>
                  <a:noFill/>
                </a:ln>
                <a:effectLst/>
              </a:rPr>
              <a:t> Maintain code quality and consistency by enforcing coding standards and improving readability.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PK" sz="1400" b="1" i="0" u="none" strike="noStrike" cap="none" normalizeH="0" baseline="0" dirty="0">
                <a:ln>
                  <a:noFill/>
                </a:ln>
                <a:effectLst/>
              </a:rPr>
              <a:t>Yarn:</a:t>
            </a:r>
            <a:r>
              <a:rPr kumimoji="0" lang="en-US" altLang="en-PK" sz="1400" b="0" i="0" u="none" strike="noStrike" cap="none" normalizeH="0" baseline="0" dirty="0">
                <a:ln>
                  <a:noFill/>
                </a:ln>
                <a:effectLst/>
              </a:rPr>
              <a:t> Provides fast and reliable dependency management.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PK" sz="1400" b="1" i="0" u="none" strike="noStrike" cap="none" normalizeH="0" baseline="0" dirty="0">
                <a:ln>
                  <a:noFill/>
                </a:ln>
                <a:effectLst/>
              </a:rPr>
              <a:t>Electron Framework:</a:t>
            </a:r>
            <a:r>
              <a:rPr kumimoji="0" lang="en-US" altLang="en-PK" sz="1400" b="0" i="0" u="none" strike="noStrike" cap="none" normalizeH="0" baseline="0" dirty="0">
                <a:ln>
                  <a:noFill/>
                </a:ln>
                <a:effectLst/>
              </a:rPr>
              <a:t> Combines Chromium and Node.js to create cross-platform desktop applications, ensuring consistent performance across Windows, macOS, and Linux.</a:t>
            </a:r>
          </a:p>
        </p:txBody>
      </p:sp>
    </p:spTree>
    <p:extLst>
      <p:ext uri="{BB962C8B-B14F-4D97-AF65-F5344CB8AC3E}">
        <p14:creationId xmlns:p14="http://schemas.microsoft.com/office/powerpoint/2010/main" val="70680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BF3B1EB-60C0-DD31-3F0B-CD8864B4BEA6}"/>
              </a:ext>
            </a:extLst>
          </p:cNvPr>
          <p:cNvSpPr txBox="1"/>
          <p:nvPr/>
        </p:nvSpPr>
        <p:spPr>
          <a:xfrm>
            <a:off x="4570578" y="602216"/>
            <a:ext cx="4443806" cy="109053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dirty="0">
                <a:latin typeface="+mj-lt"/>
                <a:ea typeface="+mj-ea"/>
                <a:cs typeface="+mj-cs"/>
              </a:rPr>
              <a:t>Nano</a:t>
            </a:r>
            <a:r>
              <a:rPr lang="en-US" sz="3200" b="1" kern="1200" dirty="0">
                <a:latin typeface="+mj-lt"/>
                <a:ea typeface="+mj-ea"/>
                <a:cs typeface="+mj-cs"/>
              </a:rPr>
              <a:t>–PC Communication Protocols</a:t>
            </a:r>
          </a:p>
        </p:txBody>
      </p:sp>
      <p:pic>
        <p:nvPicPr>
          <p:cNvPr id="7" name="Graphic 6" descr="USB">
            <a:extLst>
              <a:ext uri="{FF2B5EF4-FFF2-40B4-BE49-F238E27FC236}">
                <a16:creationId xmlns:a16="http://schemas.microsoft.com/office/drawing/2014/main" id="{F88F75B6-0F57-0920-BAB0-A03B26280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212" y="1345384"/>
            <a:ext cx="2715016" cy="2715016"/>
          </a:xfrm>
          <a:prstGeom prst="rect">
            <a:avLst/>
          </a:prstGeom>
        </p:spPr>
      </p:pic>
      <p:sp>
        <p:nvSpPr>
          <p:cNvPr id="19" name="TextBox 18">
            <a:extLst>
              <a:ext uri="{FF2B5EF4-FFF2-40B4-BE49-F238E27FC236}">
                <a16:creationId xmlns:a16="http://schemas.microsoft.com/office/drawing/2014/main" id="{14EF33CD-C732-27D6-CDB2-7DA022A68AFE}"/>
              </a:ext>
            </a:extLst>
          </p:cNvPr>
          <p:cNvSpPr txBox="1"/>
          <p:nvPr/>
        </p:nvSpPr>
        <p:spPr>
          <a:xfrm>
            <a:off x="4567930" y="1619795"/>
            <a:ext cx="4446454" cy="30501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b="1" dirty="0"/>
              <a:t>USB Protocol (CDC):</a:t>
            </a:r>
            <a:endParaRPr lang="en-US" sz="1200" dirty="0"/>
          </a:p>
          <a:p>
            <a:pPr marL="742950" lvl="1" indent="-228600">
              <a:lnSpc>
                <a:spcPct val="90000"/>
              </a:lnSpc>
              <a:spcAft>
                <a:spcPts val="600"/>
              </a:spcAft>
              <a:buFont typeface="Arial" panose="020B0604020202020204" pitchFamily="34" charset="0"/>
              <a:buChar char="•"/>
            </a:pPr>
            <a:r>
              <a:rPr lang="en-US" sz="1200" dirty="0"/>
              <a:t>Enumerates the ESP32 as a USB device.</a:t>
            </a:r>
          </a:p>
          <a:p>
            <a:pPr marL="742950" lvl="1" indent="-228600">
              <a:lnSpc>
                <a:spcPct val="90000"/>
              </a:lnSpc>
              <a:spcAft>
                <a:spcPts val="600"/>
              </a:spcAft>
              <a:buFont typeface="Arial" panose="020B0604020202020204" pitchFamily="34" charset="0"/>
              <a:buChar char="•"/>
            </a:pPr>
            <a:r>
              <a:rPr lang="en-US" sz="1200" dirty="0"/>
              <a:t>Presents a virtual COM port on the PC.</a:t>
            </a:r>
          </a:p>
          <a:p>
            <a:pPr marL="742950" lvl="1" indent="-228600">
              <a:lnSpc>
                <a:spcPct val="90000"/>
              </a:lnSpc>
              <a:spcAft>
                <a:spcPts val="600"/>
              </a:spcAft>
              <a:buFont typeface="Arial" panose="020B0604020202020204" pitchFamily="34" charset="0"/>
              <a:buChar char="•"/>
            </a:pPr>
            <a:r>
              <a:rPr lang="en-US" sz="1200" dirty="0"/>
              <a:t>Handles device descriptors and packet transfers.</a:t>
            </a:r>
          </a:p>
          <a:p>
            <a:pPr indent="-228600">
              <a:lnSpc>
                <a:spcPct val="90000"/>
              </a:lnSpc>
              <a:spcAft>
                <a:spcPts val="600"/>
              </a:spcAft>
              <a:buFont typeface="Arial" panose="020B0604020202020204" pitchFamily="34" charset="0"/>
              <a:buChar char="•"/>
            </a:pPr>
            <a:r>
              <a:rPr lang="en-US" sz="1200" b="1" dirty="0"/>
              <a:t>UART Protocol:</a:t>
            </a:r>
            <a:endParaRPr lang="en-US" sz="1200" dirty="0"/>
          </a:p>
          <a:p>
            <a:pPr marL="742950" lvl="1" indent="-228600">
              <a:lnSpc>
                <a:spcPct val="90000"/>
              </a:lnSpc>
              <a:spcAft>
                <a:spcPts val="600"/>
              </a:spcAft>
              <a:buFont typeface="Arial" panose="020B0604020202020204" pitchFamily="34" charset="0"/>
              <a:buChar char="•"/>
            </a:pPr>
            <a:r>
              <a:rPr lang="en-US" sz="1200" dirty="0"/>
              <a:t>Transmits data asynchronously using start/stop bits.</a:t>
            </a:r>
          </a:p>
          <a:p>
            <a:pPr marL="742950" lvl="1" indent="-228600">
              <a:lnSpc>
                <a:spcPct val="90000"/>
              </a:lnSpc>
              <a:spcAft>
                <a:spcPts val="600"/>
              </a:spcAft>
              <a:buFont typeface="Arial" panose="020B0604020202020204" pitchFamily="34" charset="0"/>
              <a:buChar char="•"/>
            </a:pPr>
            <a:r>
              <a:rPr lang="en-US" sz="1200" dirty="0"/>
              <a:t>Operates at a predefined baud rate.</a:t>
            </a:r>
          </a:p>
          <a:p>
            <a:pPr marL="742950" lvl="1" indent="-228600">
              <a:lnSpc>
                <a:spcPct val="90000"/>
              </a:lnSpc>
              <a:spcAft>
                <a:spcPts val="600"/>
              </a:spcAft>
              <a:buFont typeface="Arial" panose="020B0604020202020204" pitchFamily="34" charset="0"/>
              <a:buChar char="•"/>
            </a:pPr>
            <a:r>
              <a:rPr lang="en-US" sz="1200" dirty="0"/>
              <a:t>Bridges the USB CDC layer with the ESP32’s serial interface.</a:t>
            </a:r>
          </a:p>
          <a:p>
            <a:pPr indent="-228600">
              <a:lnSpc>
                <a:spcPct val="90000"/>
              </a:lnSpc>
              <a:spcAft>
                <a:spcPts val="600"/>
              </a:spcAft>
              <a:buFont typeface="Arial" panose="020B0604020202020204" pitchFamily="34" charset="0"/>
              <a:buChar char="•"/>
            </a:pPr>
            <a:r>
              <a:rPr lang="en-US" sz="1200" dirty="0"/>
              <a:t>This layered approach allows seamless programming, debugging, and serial data exchange between the ESP32 and a computer.</a:t>
            </a:r>
          </a:p>
          <a:p>
            <a:pPr indent="-228600">
              <a:lnSpc>
                <a:spcPct val="90000"/>
              </a:lnSpc>
              <a:spcAft>
                <a:spcPts val="600"/>
              </a:spcAft>
              <a:buFont typeface="Arial" panose="020B0604020202020204" pitchFamily="34" charset="0"/>
              <a:buChar char="•"/>
            </a:pPr>
            <a:endParaRPr lang="en-US" sz="1200" dirty="0"/>
          </a:p>
        </p:txBody>
      </p:sp>
      <p:grpSp>
        <p:nvGrpSpPr>
          <p:cNvPr id="20" name="Group 19">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976" y="39747"/>
            <a:ext cx="4446455" cy="5103753"/>
            <a:chOff x="6095999" y="52996"/>
            <a:chExt cx="6093363" cy="6805005"/>
          </a:xfrm>
          <a:solidFill>
            <a:schemeClr val="accent5">
              <a:alpha val="10000"/>
            </a:schemeClr>
          </a:solidFill>
        </p:grpSpPr>
        <p:sp>
          <p:nvSpPr>
            <p:cNvPr id="21" name="Freeform: Shape 20">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0781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34"/>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a:extLst>
              <a:ext uri="{FF2B5EF4-FFF2-40B4-BE49-F238E27FC236}">
                <a16:creationId xmlns:a16="http://schemas.microsoft.com/office/drawing/2014/main" id="{FB2AF79D-F3DD-0BA3-933B-393341E0FBC4}"/>
              </a:ext>
            </a:extLst>
          </p:cNvPr>
          <p:cNvSpPr txBox="1"/>
          <p:nvPr/>
        </p:nvSpPr>
        <p:spPr>
          <a:xfrm>
            <a:off x="359545" y="803100"/>
            <a:ext cx="2954766" cy="4187344"/>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kern="1200">
                <a:solidFill>
                  <a:schemeClr val="tx1"/>
                </a:solidFill>
                <a:latin typeface="+mj-lt"/>
                <a:ea typeface="+mj-ea"/>
                <a:cs typeface="+mj-cs"/>
              </a:rPr>
              <a:t>USB 2.0 &amp; CH340: Bridging USB to UART</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849085"/>
            <a:ext cx="0" cy="4288180"/>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8EF56456-A70E-9344-FD94-4B77EF23EDD6}"/>
              </a:ext>
            </a:extLst>
          </p:cNvPr>
          <p:cNvGraphicFramePr/>
          <p:nvPr>
            <p:extLst>
              <p:ext uri="{D42A27DB-BD31-4B8C-83A1-F6EECF244321}">
                <p14:modId xmlns:p14="http://schemas.microsoft.com/office/powerpoint/2010/main" val="1020035797"/>
              </p:ext>
            </p:extLst>
          </p:nvPr>
        </p:nvGraphicFramePr>
        <p:xfrm>
          <a:off x="3831401" y="803100"/>
          <a:ext cx="4683949" cy="4192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51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62" name="Freeform: Shape 206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9352" y="4114800"/>
            <a:ext cx="2004648" cy="10287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AMS1117-3.3V, 1A Voltage Regulator">
            <a:extLst>
              <a:ext uri="{FF2B5EF4-FFF2-40B4-BE49-F238E27FC236}">
                <a16:creationId xmlns:a16="http://schemas.microsoft.com/office/drawing/2014/main" id="{D9D4A2CF-70EA-FCF8-210E-02B57E9936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700000">
            <a:off x="4905789" y="1248443"/>
            <a:ext cx="3583036" cy="251708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2063" name="Arc 206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1537" y="487620"/>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CDBA732-46A6-02F9-EE37-2F229D57422A}"/>
              </a:ext>
            </a:extLst>
          </p:cNvPr>
          <p:cNvSpPr txBox="1"/>
          <p:nvPr/>
        </p:nvSpPr>
        <p:spPr>
          <a:xfrm>
            <a:off x="628650" y="359619"/>
            <a:ext cx="3309801" cy="99417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dirty="0">
                <a:solidFill>
                  <a:schemeClr val="tx1"/>
                </a:solidFill>
                <a:latin typeface="+mj-lt"/>
                <a:ea typeface="+mj-ea"/>
                <a:cs typeface="+mj-cs"/>
              </a:rPr>
              <a:t>AMS1117 Voltage Regulator</a:t>
            </a:r>
            <a:endParaRPr lang="en-US" sz="2800" kern="1200" dirty="0">
              <a:solidFill>
                <a:schemeClr val="tx1"/>
              </a:solidFill>
              <a:latin typeface="+mj-lt"/>
              <a:ea typeface="+mj-ea"/>
              <a:cs typeface="+mj-cs"/>
            </a:endParaRPr>
          </a:p>
          <a:p>
            <a:pPr>
              <a:lnSpc>
                <a:spcPct val="90000"/>
              </a:lnSpc>
              <a:spcBef>
                <a:spcPct val="0"/>
              </a:spcBef>
              <a:spcAft>
                <a:spcPts val="600"/>
              </a:spcAft>
            </a:pPr>
            <a:endParaRPr lang="en-US" sz="2800" kern="1200" dirty="0">
              <a:solidFill>
                <a:schemeClr val="tx1"/>
              </a:solidFill>
              <a:latin typeface="+mj-lt"/>
              <a:ea typeface="+mj-ea"/>
              <a:cs typeface="+mj-cs"/>
            </a:endParaRPr>
          </a:p>
        </p:txBody>
      </p:sp>
      <p:graphicFrame>
        <p:nvGraphicFramePr>
          <p:cNvPr id="2065" name="TextBox 2">
            <a:extLst>
              <a:ext uri="{FF2B5EF4-FFF2-40B4-BE49-F238E27FC236}">
                <a16:creationId xmlns:a16="http://schemas.microsoft.com/office/drawing/2014/main" id="{CD08D9B8-FFA9-4F74-47E8-B017204C4C51}"/>
              </a:ext>
            </a:extLst>
          </p:cNvPr>
          <p:cNvGraphicFramePr/>
          <p:nvPr>
            <p:extLst>
              <p:ext uri="{D42A27DB-BD31-4B8C-83A1-F6EECF244321}">
                <p14:modId xmlns:p14="http://schemas.microsoft.com/office/powerpoint/2010/main" val="2785590382"/>
              </p:ext>
            </p:extLst>
          </p:nvPr>
        </p:nvGraphicFramePr>
        <p:xfrm>
          <a:off x="628650" y="1488332"/>
          <a:ext cx="3943350" cy="3144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951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BE9400-2B3C-602C-47EE-F8001C21D266}"/>
              </a:ext>
            </a:extLst>
          </p:cNvPr>
          <p:cNvSpPr txBox="1"/>
          <p:nvPr/>
        </p:nvSpPr>
        <p:spPr>
          <a:xfrm>
            <a:off x="628650" y="344897"/>
            <a:ext cx="7886700" cy="7534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dirty="0">
                <a:solidFill>
                  <a:srgbClr val="FFFFFF"/>
                </a:solidFill>
                <a:latin typeface="+mj-lt"/>
                <a:ea typeface="+mj-ea"/>
                <a:cs typeface="+mj-cs"/>
              </a:rPr>
              <a:t>PWM: Simulating Analog Output</a:t>
            </a:r>
            <a:endParaRPr lang="en-US" sz="4400" kern="1200">
              <a:solidFill>
                <a:srgbClr val="FFFFFF"/>
              </a:solidFill>
              <a:latin typeface="+mj-lt"/>
              <a:ea typeface="+mj-ea"/>
              <a:cs typeface="+mj-cs"/>
            </a:endParaRPr>
          </a:p>
        </p:txBody>
      </p:sp>
      <p:sp>
        <p:nvSpPr>
          <p:cNvPr id="44" name="Rectangle: Rounded Corners 4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22" y="1190977"/>
            <a:ext cx="8274756" cy="3576285"/>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TextBox 24">
            <a:extLst>
              <a:ext uri="{FF2B5EF4-FFF2-40B4-BE49-F238E27FC236}">
                <a16:creationId xmlns:a16="http://schemas.microsoft.com/office/drawing/2014/main" id="{A111E98D-71D7-7F36-F514-030BF0AE9169}"/>
              </a:ext>
            </a:extLst>
          </p:cNvPr>
          <p:cNvGraphicFramePr/>
          <p:nvPr>
            <p:extLst>
              <p:ext uri="{D42A27DB-BD31-4B8C-83A1-F6EECF244321}">
                <p14:modId xmlns:p14="http://schemas.microsoft.com/office/powerpoint/2010/main" val="2666632472"/>
              </p:ext>
            </p:extLst>
          </p:nvPr>
        </p:nvGraphicFramePr>
        <p:xfrm>
          <a:off x="628650" y="1350683"/>
          <a:ext cx="7886700" cy="3263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354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34"/>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E87793CF-20CC-33E2-6916-126DB258A848}"/>
              </a:ext>
            </a:extLst>
          </p:cNvPr>
          <p:cNvSpPr txBox="1"/>
          <p:nvPr/>
        </p:nvSpPr>
        <p:spPr>
          <a:xfrm>
            <a:off x="359545" y="803100"/>
            <a:ext cx="2954766" cy="4187344"/>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700" kern="1200">
                <a:solidFill>
                  <a:schemeClr val="tx1"/>
                </a:solidFill>
                <a:latin typeface="+mj-lt"/>
                <a:ea typeface="+mj-ea"/>
                <a:cs typeface="+mj-cs"/>
              </a:rPr>
              <a:t>Bootloader Burning: Serial &amp; Alternative Methods</a:t>
            </a: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849085"/>
            <a:ext cx="0" cy="4288180"/>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4" name="TextBox 4">
            <a:extLst>
              <a:ext uri="{FF2B5EF4-FFF2-40B4-BE49-F238E27FC236}">
                <a16:creationId xmlns:a16="http://schemas.microsoft.com/office/drawing/2014/main" id="{06C0E93E-BAE9-B8DA-3DA2-9B9EF0822720}"/>
              </a:ext>
            </a:extLst>
          </p:cNvPr>
          <p:cNvGraphicFramePr/>
          <p:nvPr>
            <p:extLst>
              <p:ext uri="{D42A27DB-BD31-4B8C-83A1-F6EECF244321}">
                <p14:modId xmlns:p14="http://schemas.microsoft.com/office/powerpoint/2010/main" val="625237046"/>
              </p:ext>
            </p:extLst>
          </p:nvPr>
        </p:nvGraphicFramePr>
        <p:xfrm>
          <a:off x="3831401" y="803100"/>
          <a:ext cx="4683949" cy="4192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425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E4A360-1555-726F-1FC2-50746C128C5C}"/>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E47E366-4D1A-BC46-235A-F0522C22BCF2}"/>
              </a:ext>
            </a:extLst>
          </p:cNvPr>
          <p:cNvSpPr txBox="1"/>
          <p:nvPr/>
        </p:nvSpPr>
        <p:spPr>
          <a:xfrm>
            <a:off x="515125" y="865179"/>
            <a:ext cx="2400300" cy="334587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rgbClr val="FFFFFF"/>
                </a:solidFill>
                <a:latin typeface="+mj-lt"/>
                <a:ea typeface="+mj-ea"/>
                <a:cs typeface="+mj-cs"/>
              </a:rPr>
              <a:t>Impact &amp; Industry Connection</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C4E5DB1E-2E2B-36C4-271F-75FBCD72CD09}"/>
              </a:ext>
            </a:extLst>
          </p:cNvPr>
          <p:cNvSpPr txBox="1"/>
          <p:nvPr/>
        </p:nvSpPr>
        <p:spPr>
          <a:xfrm>
            <a:off x="3335481" y="443508"/>
            <a:ext cx="5179868" cy="418921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Beyond building bots, competitions foster problem-solving and collaboration. A student’s Bluetooth car project evolves into expertise with industrial-grade tools (STM32, RTOS) or IoT protocols (MQTT, TLS). By simulating real-world challenges—power management, edge computing—these events cultivate engineers ready to tackle automation, smart grids, or robotics. Communities born from such initiatives drive innovation, proving that today’s hobbyists are tomorrow’s pioneers in tech-driven industries.</a:t>
            </a:r>
          </a:p>
        </p:txBody>
      </p:sp>
    </p:spTree>
    <p:extLst>
      <p:ext uri="{BB962C8B-B14F-4D97-AF65-F5344CB8AC3E}">
        <p14:creationId xmlns:p14="http://schemas.microsoft.com/office/powerpoint/2010/main" val="301936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107" y="165147"/>
            <a:ext cx="7066893" cy="4978354"/>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350" y="1574772"/>
            <a:ext cx="1456680" cy="14171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Arc 3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209872" y="1119429"/>
            <a:ext cx="2240924" cy="2240924"/>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 0"/>
          <p:cNvSpPr/>
          <p:nvPr/>
        </p:nvSpPr>
        <p:spPr>
          <a:xfrm>
            <a:off x="3028950" y="1454369"/>
            <a:ext cx="5733470" cy="2063314"/>
          </a:xfrm>
          <a:prstGeom prst="rect">
            <a:avLst/>
          </a:prstGeom>
        </p:spPr>
        <p:txBody>
          <a:bodyPr vert="horz" lIns="91440" tIns="45720" rIns="91440" bIns="45720" rtlCol="0" anchor="b">
            <a:normAutofit/>
          </a:bodyPr>
          <a:lstStyle/>
          <a:p>
            <a:pPr marL="0" indent="0" algn="r">
              <a:lnSpc>
                <a:spcPct val="90000"/>
              </a:lnSpc>
              <a:spcBef>
                <a:spcPct val="0"/>
              </a:spcBef>
              <a:spcAft>
                <a:spcPts val="600"/>
              </a:spcAft>
            </a:pPr>
            <a:r>
              <a:rPr lang="en-US" sz="6000" b="1" kern="1200">
                <a:solidFill>
                  <a:schemeClr val="tx1"/>
                </a:solidFill>
                <a:latin typeface="+mj-lt"/>
                <a:ea typeface="+mj-ea"/>
                <a:cs typeface="+mj-cs"/>
              </a:rPr>
              <a:t>Arduino Nano Deep Dive</a:t>
            </a:r>
            <a:endParaRPr lang="en-US" sz="6000" kern="1200">
              <a:solidFill>
                <a:schemeClr val="tx1"/>
              </a:solidFill>
              <a:latin typeface="+mj-lt"/>
              <a:ea typeface="+mj-ea"/>
              <a:cs typeface="+mj-cs"/>
            </a:endParaRPr>
          </a:p>
        </p:txBody>
      </p:sp>
      <p:sp>
        <p:nvSpPr>
          <p:cNvPr id="3" name="Text 1"/>
          <p:cNvSpPr/>
          <p:nvPr/>
        </p:nvSpPr>
        <p:spPr>
          <a:xfrm>
            <a:off x="3028950" y="3586740"/>
            <a:ext cx="5733470" cy="997082"/>
          </a:xfrm>
          <a:prstGeom prst="rect">
            <a:avLst/>
          </a:prstGeom>
        </p:spPr>
        <p:txBody>
          <a:bodyPr vert="horz" lIns="91440" tIns="45720" rIns="91440" bIns="45720" rtlCol="0">
            <a:normAutofit/>
          </a:bodyPr>
          <a:lstStyle/>
          <a:p>
            <a:pPr algn="r">
              <a:lnSpc>
                <a:spcPct val="90000"/>
              </a:lnSpc>
              <a:spcBef>
                <a:spcPts val="1000"/>
              </a:spcBef>
            </a:pPr>
            <a:r>
              <a:rPr lang="en-US" sz="2400" kern="1200">
                <a:solidFill>
                  <a:schemeClr val="tx1"/>
                </a:solidFill>
                <a:latin typeface="+mn-lt"/>
                <a:ea typeface="+mn-ea"/>
                <a:cs typeface="+mn-cs"/>
              </a:rPr>
              <a:t>Comprehensive Technical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4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6482394" y="367130"/>
            <a:ext cx="2318706" cy="1241612"/>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en-US" sz="2600" b="1">
                <a:latin typeface="+mj-lt"/>
                <a:ea typeface="+mj-ea"/>
                <a:cs typeface="+mj-cs"/>
              </a:rPr>
              <a:t>1. Arduino Nano Overview</a:t>
            </a:r>
            <a:endParaRPr lang="en-US" sz="2600">
              <a:latin typeface="+mj-lt"/>
              <a:ea typeface="+mj-ea"/>
              <a:cs typeface="+mj-cs"/>
            </a:endParaRPr>
          </a:p>
        </p:txBody>
      </p:sp>
      <p:pic>
        <p:nvPicPr>
          <p:cNvPr id="4" name="Image 0" descr="nano_board.png"/>
          <p:cNvPicPr>
            <a:picLocks noChangeAspect="1"/>
          </p:cNvPicPr>
          <p:nvPr/>
        </p:nvPicPr>
        <p:blipFill>
          <a:blip r:embed="rId3"/>
          <a:srcRect r="-1" b="3108"/>
          <a:stretch/>
        </p:blipFill>
        <p:spPr>
          <a:xfrm>
            <a:off x="20" y="323"/>
            <a:ext cx="6086455" cy="4806233"/>
          </a:xfrm>
          <a:prstGeom prst="rect">
            <a:avLst/>
          </a:prstGeom>
        </p:spPr>
      </p:pic>
      <p:sp>
        <p:nvSpPr>
          <p:cNvPr id="3" name="Text 1"/>
          <p:cNvSpPr/>
          <p:nvPr/>
        </p:nvSpPr>
        <p:spPr>
          <a:xfrm>
            <a:off x="6482394" y="1813806"/>
            <a:ext cx="2207110" cy="2655198"/>
          </a:xfrm>
          <a:prstGeom prst="rect">
            <a:avLst/>
          </a:prstGeom>
        </p:spPr>
        <p:txBody>
          <a:bodyPr vert="horz" lIns="91440" tIns="45720" rIns="91440" bIns="45720" rtlCol="0">
            <a:normAutofit/>
          </a:bodyPr>
          <a:lstStyle/>
          <a:p>
            <a:pPr marL="0" indent="-228600">
              <a:lnSpc>
                <a:spcPct val="90000"/>
              </a:lnSpc>
              <a:spcAft>
                <a:spcPts val="600"/>
              </a:spcAft>
              <a:buFont typeface="Arial" panose="020B0604020202020204" pitchFamily="34" charset="0"/>
              <a:buChar char="•"/>
            </a:pPr>
            <a:r>
              <a:rPr lang="en-US" sz="1400" b="1"/>
              <a:t>Key Features:
</a:t>
            </a:r>
            <a:r>
              <a:rPr lang="en-US" sz="1400"/>
              <a:t>• 18.5 × 43mm compact size
• CH340G/FT232RL USB interface
• 14 digital I/O (6 PWM)
• 8 analog inputs (10-bit ADC)
• 32KB flash, 2KB SRAM, 1KB EEPROM</a:t>
            </a:r>
          </a:p>
        </p:txBody>
      </p:sp>
      <p:sp>
        <p:nvSpPr>
          <p:cNvPr id="28" name="Rectangle 2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806555"/>
            <a:ext cx="9143997" cy="3429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806556"/>
            <a:ext cx="6086475" cy="336944"/>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479160" y="313182"/>
            <a:ext cx="8182230" cy="937045"/>
          </a:xfrm>
          <a:prstGeom prst="rect">
            <a:avLst/>
          </a:prstGeom>
        </p:spPr>
        <p:txBody>
          <a:bodyPr vert="horz" lIns="91440" tIns="45720" rIns="91440" bIns="45720" rtlCol="0" anchor="ctr">
            <a:normAutofit/>
          </a:bodyPr>
          <a:lstStyle/>
          <a:p>
            <a:pPr marL="0" indent="0" algn="ctr">
              <a:lnSpc>
                <a:spcPct val="90000"/>
              </a:lnSpc>
              <a:spcBef>
                <a:spcPct val="0"/>
              </a:spcBef>
              <a:spcAft>
                <a:spcPts val="600"/>
              </a:spcAft>
            </a:pPr>
            <a:r>
              <a:rPr lang="en-US" sz="5000" b="1" kern="1200">
                <a:solidFill>
                  <a:schemeClr val="tx1"/>
                </a:solidFill>
                <a:latin typeface="+mj-lt"/>
                <a:ea typeface="+mj-ea"/>
                <a:cs typeface="+mj-cs"/>
              </a:rPr>
              <a:t>2. Technical Specifications</a:t>
            </a:r>
            <a:endParaRPr lang="en-US" sz="50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300090"/>
            <a:ext cx="3429000" cy="13716"/>
          </a:xfrm>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214" y="4075"/>
                  <a:pt x="3429316" y="9784"/>
                  <a:pt x="3429000" y="13716"/>
                </a:cubicBezTo>
                <a:cubicBezTo>
                  <a:pt x="3221081" y="44036"/>
                  <a:pt x="3088001" y="3494"/>
                  <a:pt x="2811780" y="13716"/>
                </a:cubicBezTo>
                <a:cubicBezTo>
                  <a:pt x="2535559" y="23938"/>
                  <a:pt x="2481355" y="20326"/>
                  <a:pt x="2228850" y="13716"/>
                </a:cubicBezTo>
                <a:cubicBezTo>
                  <a:pt x="1976345" y="7107"/>
                  <a:pt x="1807520" y="43784"/>
                  <a:pt x="1543050" y="13716"/>
                </a:cubicBezTo>
                <a:cubicBezTo>
                  <a:pt x="1278580" y="-16352"/>
                  <a:pt x="1181944" y="551"/>
                  <a:pt x="925830" y="13716"/>
                </a:cubicBezTo>
                <a:cubicBezTo>
                  <a:pt x="669716" y="26881"/>
                  <a:pt x="410304" y="30243"/>
                  <a:pt x="0" y="13716"/>
                </a:cubicBezTo>
                <a:cubicBezTo>
                  <a:pt x="-535" y="8247"/>
                  <a:pt x="-201" y="2959"/>
                  <a:pt x="0" y="0"/>
                </a:cubicBezTo>
                <a:close/>
              </a:path>
              <a:path w="3429000" h="13716"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8434" y="5320"/>
                  <a:pt x="3428676" y="9001"/>
                  <a:pt x="3429000" y="13716"/>
                </a:cubicBezTo>
                <a:cubicBezTo>
                  <a:pt x="3103464" y="-3979"/>
                  <a:pt x="2887909" y="18368"/>
                  <a:pt x="2743200" y="13716"/>
                </a:cubicBezTo>
                <a:cubicBezTo>
                  <a:pt x="2598491" y="9064"/>
                  <a:pt x="2362615" y="6084"/>
                  <a:pt x="1988820" y="13716"/>
                </a:cubicBezTo>
                <a:cubicBezTo>
                  <a:pt x="1615025" y="21348"/>
                  <a:pt x="1580494" y="-880"/>
                  <a:pt x="1405890" y="13716"/>
                </a:cubicBezTo>
                <a:cubicBezTo>
                  <a:pt x="1231286" y="28312"/>
                  <a:pt x="885259" y="-20857"/>
                  <a:pt x="651510" y="13716"/>
                </a:cubicBezTo>
                <a:cubicBezTo>
                  <a:pt x="417761" y="48289"/>
                  <a:pt x="138362" y="-18428"/>
                  <a:pt x="0" y="13716"/>
                </a:cubicBezTo>
                <a:cubicBezTo>
                  <a:pt x="58" y="7834"/>
                  <a:pt x="453" y="58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0"/>
          <p:cNvGraphicFramePr>
            <a:graphicFrameLocks noGrp="1"/>
          </p:cNvGraphicFramePr>
          <p:nvPr>
            <p:extLst>
              <p:ext uri="{D42A27DB-BD31-4B8C-83A1-F6EECF244321}">
                <p14:modId xmlns:p14="http://schemas.microsoft.com/office/powerpoint/2010/main" val="3660150753"/>
              </p:ext>
            </p:extLst>
          </p:nvPr>
        </p:nvGraphicFramePr>
        <p:xfrm>
          <a:off x="501338" y="1975104"/>
          <a:ext cx="8139037" cy="2689764"/>
        </p:xfrm>
        <a:graphic>
          <a:graphicData uri="http://schemas.openxmlformats.org/drawingml/2006/table">
            <a:tbl>
              <a:tblPr>
                <a:tableStyleId>{3B4B98B0-60AC-42C2-AFA5-B58CD77FA1E5}</a:tableStyleId>
              </a:tblPr>
              <a:tblGrid>
                <a:gridCol w="3265067">
                  <a:extLst>
                    <a:ext uri="{9D8B030D-6E8A-4147-A177-3AD203B41FA5}">
                      <a16:colId xmlns:a16="http://schemas.microsoft.com/office/drawing/2014/main" val="20000"/>
                    </a:ext>
                  </a:extLst>
                </a:gridCol>
                <a:gridCol w="4873970">
                  <a:extLst>
                    <a:ext uri="{9D8B030D-6E8A-4147-A177-3AD203B41FA5}">
                      <a16:colId xmlns:a16="http://schemas.microsoft.com/office/drawing/2014/main" val="20001"/>
                    </a:ext>
                  </a:extLst>
                </a:gridCol>
              </a:tblGrid>
              <a:tr h="448294">
                <a:tc>
                  <a:txBody>
                    <a:bodyPr/>
                    <a:lstStyle/>
                    <a:p>
                      <a:pPr marL="0" indent="0">
                        <a:buNone/>
                      </a:pPr>
                      <a:r>
                        <a:rPr lang="en-US" sz="1700">
                          <a:solidFill>
                            <a:schemeClr val="tx1"/>
                          </a:solidFill>
                        </a:rPr>
                        <a:t>Microcontroller</a:t>
                      </a:r>
                    </a:p>
                  </a:txBody>
                  <a:tcPr marL="131851" marR="131851" marT="65926" marB="65926"/>
                </a:tc>
                <a:tc>
                  <a:txBody>
                    <a:bodyPr/>
                    <a:lstStyle/>
                    <a:p>
                      <a:pPr marL="0" indent="0">
                        <a:buNone/>
                      </a:pPr>
                      <a:r>
                        <a:rPr lang="en-US" sz="1700">
                          <a:solidFill>
                            <a:schemeClr val="tx1"/>
                          </a:solidFill>
                        </a:rPr>
                        <a:t>ATmega328P (8-bit AVR RISC)</a:t>
                      </a:r>
                    </a:p>
                  </a:txBody>
                  <a:tcPr marL="131851" marR="131851" marT="65926" marB="65926"/>
                </a:tc>
                <a:extLst>
                  <a:ext uri="{0D108BD9-81ED-4DB2-BD59-A6C34878D82A}">
                    <a16:rowId xmlns:a16="http://schemas.microsoft.com/office/drawing/2014/main" val="10000"/>
                  </a:ext>
                </a:extLst>
              </a:tr>
              <a:tr h="448294">
                <a:tc>
                  <a:txBody>
                    <a:bodyPr/>
                    <a:lstStyle/>
                    <a:p>
                      <a:pPr marL="0" indent="0">
                        <a:buNone/>
                      </a:pPr>
                      <a:r>
                        <a:rPr lang="en-US" sz="1700">
                          <a:solidFill>
                            <a:schemeClr val="tx1"/>
                          </a:solidFill>
                        </a:rPr>
                        <a:t>Clock Speed</a:t>
                      </a:r>
                    </a:p>
                  </a:txBody>
                  <a:tcPr marL="131851" marR="131851" marT="65926" marB="65926"/>
                </a:tc>
                <a:tc>
                  <a:txBody>
                    <a:bodyPr/>
                    <a:lstStyle/>
                    <a:p>
                      <a:pPr marL="0" indent="0">
                        <a:buNone/>
                      </a:pPr>
                      <a:r>
                        <a:rPr lang="en-US" sz="1700">
                          <a:solidFill>
                            <a:schemeClr val="tx1"/>
                          </a:solidFill>
                        </a:rPr>
                        <a:t>16 MHz</a:t>
                      </a:r>
                    </a:p>
                  </a:txBody>
                  <a:tcPr marL="131851" marR="131851" marT="65926" marB="65926"/>
                </a:tc>
                <a:extLst>
                  <a:ext uri="{0D108BD9-81ED-4DB2-BD59-A6C34878D82A}">
                    <a16:rowId xmlns:a16="http://schemas.microsoft.com/office/drawing/2014/main" val="10001"/>
                  </a:ext>
                </a:extLst>
              </a:tr>
              <a:tr h="448294">
                <a:tc>
                  <a:txBody>
                    <a:bodyPr/>
                    <a:lstStyle/>
                    <a:p>
                      <a:pPr marL="0" indent="0">
                        <a:buNone/>
                      </a:pPr>
                      <a:r>
                        <a:rPr lang="en-US" sz="1700">
                          <a:solidFill>
                            <a:schemeClr val="tx1"/>
                          </a:solidFill>
                        </a:rPr>
                        <a:t>Operating Voltage</a:t>
                      </a:r>
                    </a:p>
                  </a:txBody>
                  <a:tcPr marL="131851" marR="131851" marT="65926" marB="65926"/>
                </a:tc>
                <a:tc>
                  <a:txBody>
                    <a:bodyPr/>
                    <a:lstStyle/>
                    <a:p>
                      <a:pPr marL="0" indent="0">
                        <a:buNone/>
                      </a:pPr>
                      <a:r>
                        <a:rPr lang="en-US" sz="1700" dirty="0">
                          <a:solidFill>
                            <a:schemeClr val="tx1"/>
                          </a:solidFill>
                        </a:rPr>
                        <a:t>5V regulated</a:t>
                      </a:r>
                    </a:p>
                  </a:txBody>
                  <a:tcPr marL="131851" marR="131851" marT="65926" marB="65926"/>
                </a:tc>
                <a:extLst>
                  <a:ext uri="{0D108BD9-81ED-4DB2-BD59-A6C34878D82A}">
                    <a16:rowId xmlns:a16="http://schemas.microsoft.com/office/drawing/2014/main" val="10002"/>
                  </a:ext>
                </a:extLst>
              </a:tr>
              <a:tr h="448294">
                <a:tc>
                  <a:txBody>
                    <a:bodyPr/>
                    <a:lstStyle/>
                    <a:p>
                      <a:pPr marL="0" indent="0">
                        <a:buNone/>
                      </a:pPr>
                      <a:r>
                        <a:rPr lang="en-US" sz="1700">
                          <a:solidFill>
                            <a:schemeClr val="tx1"/>
                          </a:solidFill>
                        </a:rPr>
                        <a:t>Digital I/O</a:t>
                      </a:r>
                    </a:p>
                  </a:txBody>
                  <a:tcPr marL="131851" marR="131851" marT="65926" marB="65926"/>
                </a:tc>
                <a:tc>
                  <a:txBody>
                    <a:bodyPr/>
                    <a:lstStyle/>
                    <a:p>
                      <a:pPr marL="0" indent="0">
                        <a:buNone/>
                      </a:pPr>
                      <a:r>
                        <a:rPr lang="en-US" sz="1700">
                          <a:solidFill>
                            <a:schemeClr val="tx1"/>
                          </a:solidFill>
                        </a:rPr>
                        <a:t>14 (6 PWM)</a:t>
                      </a:r>
                    </a:p>
                  </a:txBody>
                  <a:tcPr marL="131851" marR="131851" marT="65926" marB="65926"/>
                </a:tc>
                <a:extLst>
                  <a:ext uri="{0D108BD9-81ED-4DB2-BD59-A6C34878D82A}">
                    <a16:rowId xmlns:a16="http://schemas.microsoft.com/office/drawing/2014/main" val="10003"/>
                  </a:ext>
                </a:extLst>
              </a:tr>
              <a:tr h="448294">
                <a:tc>
                  <a:txBody>
                    <a:bodyPr/>
                    <a:lstStyle/>
                    <a:p>
                      <a:pPr marL="0" indent="0">
                        <a:buNone/>
                      </a:pPr>
                      <a:r>
                        <a:rPr lang="en-US" sz="1700">
                          <a:solidFill>
                            <a:schemeClr val="tx1"/>
                          </a:solidFill>
                        </a:rPr>
                        <a:t>Analog Inputs</a:t>
                      </a:r>
                    </a:p>
                  </a:txBody>
                  <a:tcPr marL="131851" marR="131851" marT="65926" marB="65926"/>
                </a:tc>
                <a:tc>
                  <a:txBody>
                    <a:bodyPr/>
                    <a:lstStyle/>
                    <a:p>
                      <a:pPr marL="0" indent="0">
                        <a:buNone/>
                      </a:pPr>
                      <a:r>
                        <a:rPr lang="en-US" sz="1700">
                          <a:solidFill>
                            <a:schemeClr val="tx1"/>
                          </a:solidFill>
                        </a:rPr>
                        <a:t>8 channels (10-bit ADC)</a:t>
                      </a:r>
                    </a:p>
                  </a:txBody>
                  <a:tcPr marL="131851" marR="131851" marT="65926" marB="65926"/>
                </a:tc>
                <a:extLst>
                  <a:ext uri="{0D108BD9-81ED-4DB2-BD59-A6C34878D82A}">
                    <a16:rowId xmlns:a16="http://schemas.microsoft.com/office/drawing/2014/main" val="10004"/>
                  </a:ext>
                </a:extLst>
              </a:tr>
              <a:tr h="448294">
                <a:tc>
                  <a:txBody>
                    <a:bodyPr/>
                    <a:lstStyle/>
                    <a:p>
                      <a:pPr marL="0" indent="0">
                        <a:buNone/>
                      </a:pPr>
                      <a:r>
                        <a:rPr lang="en-US" sz="1700">
                          <a:solidFill>
                            <a:schemeClr val="tx1"/>
                          </a:solidFill>
                        </a:rPr>
                        <a:t>Flash Memory</a:t>
                      </a:r>
                    </a:p>
                  </a:txBody>
                  <a:tcPr marL="131851" marR="131851" marT="65926" marB="65926"/>
                </a:tc>
                <a:tc>
                  <a:txBody>
                    <a:bodyPr/>
                    <a:lstStyle/>
                    <a:p>
                      <a:pPr marL="0" indent="0">
                        <a:buNone/>
                      </a:pPr>
                      <a:r>
                        <a:rPr lang="en-US" sz="1700" dirty="0">
                          <a:solidFill>
                            <a:schemeClr val="tx1"/>
                          </a:solidFill>
                        </a:rPr>
                        <a:t>32KB (0.5KB bootloader)</a:t>
                      </a:r>
                    </a:p>
                  </a:txBody>
                  <a:tcPr marL="131851" marR="131851" marT="65926" marB="65926"/>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628650" y="273843"/>
            <a:ext cx="4168866" cy="99417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3100" b="1" kern="1200">
                <a:solidFill>
                  <a:schemeClr val="tx1"/>
                </a:solidFill>
                <a:latin typeface="+mj-lt"/>
                <a:ea typeface="+mj-ea"/>
                <a:cs typeface="+mj-cs"/>
              </a:rPr>
              <a:t>3. ATmega328P Architecture</a:t>
            </a:r>
            <a:endParaRPr lang="en-US" sz="3100" kern="1200">
              <a:solidFill>
                <a:schemeClr val="tx1"/>
              </a:solidFill>
              <a:latin typeface="+mj-lt"/>
              <a:ea typeface="+mj-ea"/>
              <a:cs typeface="+mj-cs"/>
            </a:endParaRP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1"/>
          <p:cNvSpPr/>
          <p:nvPr/>
        </p:nvSpPr>
        <p:spPr>
          <a:xfrm>
            <a:off x="628650" y="1369218"/>
            <a:ext cx="4168866" cy="3263504"/>
          </a:xfrm>
          <a:prstGeom prst="rect">
            <a:avLst/>
          </a:prstGeom>
        </p:spPr>
        <p:txBody>
          <a:bodyPr vert="horz" lIns="91440" tIns="45720" rIns="91440" bIns="45720" rtlCol="0">
            <a:normAutofit/>
          </a:bodyPr>
          <a:lstStyle/>
          <a:p>
            <a:pPr marL="0" indent="-228600">
              <a:lnSpc>
                <a:spcPct val="90000"/>
              </a:lnSpc>
              <a:spcAft>
                <a:spcPts val="600"/>
              </a:spcAft>
              <a:buFont typeface="Arial" panose="020B0604020202020204" pitchFamily="34" charset="0"/>
              <a:buChar char="•"/>
            </a:pPr>
            <a:r>
              <a:rPr lang="en-US" b="1"/>
              <a:t>Core Features:
</a:t>
            </a:r>
            <a:r>
              <a:rPr lang="en-US"/>
              <a:t>• Harvard architecture
• 32 x 8-bit registers
• 0.2 mA/MHz power draw
</a:t>
            </a:r>
            <a:r>
              <a:rPr lang="en-US" b="1"/>
              <a:t>Critical Peripherals:
</a:t>
            </a:r>
            <a:r>
              <a:rPr lang="en-US"/>
              <a:t>• 10-bit ADC (8 channels)
• 3 timers (PWM generation)
• Watchdog timer + BOD</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1968359"/>
            <a:ext cx="609320" cy="609320"/>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84313" y="913898"/>
            <a:ext cx="17907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16324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99867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3084060"/>
            <a:ext cx="889838" cy="1328738"/>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3108841"/>
            <a:ext cx="3062574"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3722002"/>
            <a:ext cx="1982514" cy="1421498"/>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628650" y="273843"/>
            <a:ext cx="4168866" cy="99417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3100" b="1" kern="1200">
                <a:solidFill>
                  <a:schemeClr val="tx1"/>
                </a:solidFill>
                <a:latin typeface="+mj-lt"/>
                <a:ea typeface="+mj-ea"/>
                <a:cs typeface="+mj-cs"/>
              </a:rPr>
              <a:t>5. Communication Interfaces</a:t>
            </a:r>
            <a:endParaRPr lang="en-US" sz="3100" kern="1200">
              <a:solidFill>
                <a:schemeClr val="tx1"/>
              </a:solidFill>
              <a:latin typeface="+mj-lt"/>
              <a:ea typeface="+mj-ea"/>
              <a:cs typeface="+mj-cs"/>
            </a:endParaRP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1"/>
          <p:cNvSpPr/>
          <p:nvPr/>
        </p:nvSpPr>
        <p:spPr>
          <a:xfrm>
            <a:off x="628650" y="1369218"/>
            <a:ext cx="4168866" cy="3263504"/>
          </a:xfrm>
          <a:prstGeom prst="rect">
            <a:avLst/>
          </a:prstGeom>
        </p:spPr>
        <p:txBody>
          <a:bodyPr vert="horz" lIns="91440" tIns="45720" rIns="91440" bIns="45720" rtlCol="0">
            <a:normAutofit/>
          </a:bodyPr>
          <a:lstStyle/>
          <a:p>
            <a:pPr marL="0" indent="-228600">
              <a:lnSpc>
                <a:spcPct val="90000"/>
              </a:lnSpc>
              <a:spcAft>
                <a:spcPts val="600"/>
              </a:spcAft>
              <a:buFont typeface="Arial" panose="020B0604020202020204" pitchFamily="34" charset="0"/>
              <a:buChar char="•"/>
            </a:pPr>
            <a:r>
              <a:rPr lang="en-US" sz="1500" b="1" dirty="0"/>
              <a:t>UART (Serial):
</a:t>
            </a:r>
            <a:r>
              <a:rPr lang="en-US" sz="1500" dirty="0"/>
              <a:t>• Pins: TX(D1), RX(D0)
• 115200 </a:t>
            </a:r>
            <a:r>
              <a:rPr lang="en-US" sz="1500"/>
              <a:t>baud typical</a:t>
            </a:r>
            <a:r>
              <a:rPr lang="en-US" sz="1500" dirty="0"/>
              <a:t>
</a:t>
            </a:r>
            <a:r>
              <a:rPr lang="en-US" sz="1500" b="1" dirty="0"/>
              <a:t>SPI:
</a:t>
            </a:r>
            <a:r>
              <a:rPr lang="en-US" sz="1500" dirty="0"/>
              <a:t>• Full-duplex @ 8MHz
• Pins: MOSI(11), MISO(</a:t>
            </a:r>
            <a:r>
              <a:rPr lang="en-US" sz="1500"/>
              <a:t>12)</a:t>
            </a:r>
            <a:r>
              <a:rPr lang="en-US" sz="1500" dirty="0"/>
              <a:t>
</a:t>
            </a:r>
            <a:r>
              <a:rPr lang="en-US" sz="1500" b="1" dirty="0"/>
              <a:t>I²C:
</a:t>
            </a:r>
            <a:r>
              <a:rPr lang="en-US" sz="1500" dirty="0"/>
              <a:t>• 400kHz max speed
• Pins: SDA(A4), SCL(A5)</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1968359"/>
            <a:ext cx="609320" cy="609320"/>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84313" y="913898"/>
            <a:ext cx="17907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16324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99867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3084060"/>
            <a:ext cx="889838" cy="1328738"/>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3108841"/>
            <a:ext cx="3062574"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3722002"/>
            <a:ext cx="1982514" cy="1421498"/>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479160" y="313182"/>
            <a:ext cx="8182230" cy="937045"/>
          </a:xfrm>
          <a:prstGeom prst="rect">
            <a:avLst/>
          </a:prstGeom>
        </p:spPr>
        <p:txBody>
          <a:bodyPr vert="horz" lIns="91440" tIns="45720" rIns="91440" bIns="45720" rtlCol="0" anchor="ctr">
            <a:normAutofit/>
          </a:bodyPr>
          <a:lstStyle/>
          <a:p>
            <a:pPr marL="0" indent="0" algn="ctr">
              <a:lnSpc>
                <a:spcPct val="90000"/>
              </a:lnSpc>
              <a:spcBef>
                <a:spcPct val="0"/>
              </a:spcBef>
              <a:spcAft>
                <a:spcPts val="600"/>
              </a:spcAft>
            </a:pPr>
            <a:r>
              <a:rPr lang="en-US" sz="5000" b="1" kern="1200">
                <a:solidFill>
                  <a:schemeClr val="tx1"/>
                </a:solidFill>
                <a:latin typeface="+mj-lt"/>
                <a:ea typeface="+mj-ea"/>
                <a:cs typeface="+mj-cs"/>
              </a:rPr>
              <a:t>4. Memory Hierarchy</a:t>
            </a:r>
            <a:endParaRPr lang="en-US" sz="50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300090"/>
            <a:ext cx="3429000" cy="13716"/>
          </a:xfrm>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214" y="4075"/>
                  <a:pt x="3429316" y="9784"/>
                  <a:pt x="3429000" y="13716"/>
                </a:cubicBezTo>
                <a:cubicBezTo>
                  <a:pt x="3221081" y="44036"/>
                  <a:pt x="3088001" y="3494"/>
                  <a:pt x="2811780" y="13716"/>
                </a:cubicBezTo>
                <a:cubicBezTo>
                  <a:pt x="2535559" y="23938"/>
                  <a:pt x="2481355" y="20326"/>
                  <a:pt x="2228850" y="13716"/>
                </a:cubicBezTo>
                <a:cubicBezTo>
                  <a:pt x="1976345" y="7107"/>
                  <a:pt x="1807520" y="43784"/>
                  <a:pt x="1543050" y="13716"/>
                </a:cubicBezTo>
                <a:cubicBezTo>
                  <a:pt x="1278580" y="-16352"/>
                  <a:pt x="1181944" y="551"/>
                  <a:pt x="925830" y="13716"/>
                </a:cubicBezTo>
                <a:cubicBezTo>
                  <a:pt x="669716" y="26881"/>
                  <a:pt x="410304" y="30243"/>
                  <a:pt x="0" y="13716"/>
                </a:cubicBezTo>
                <a:cubicBezTo>
                  <a:pt x="-535" y="8247"/>
                  <a:pt x="-201" y="2959"/>
                  <a:pt x="0" y="0"/>
                </a:cubicBezTo>
                <a:close/>
              </a:path>
              <a:path w="3429000" h="13716"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8434" y="5320"/>
                  <a:pt x="3428676" y="9001"/>
                  <a:pt x="3429000" y="13716"/>
                </a:cubicBezTo>
                <a:cubicBezTo>
                  <a:pt x="3103464" y="-3979"/>
                  <a:pt x="2887909" y="18368"/>
                  <a:pt x="2743200" y="13716"/>
                </a:cubicBezTo>
                <a:cubicBezTo>
                  <a:pt x="2598491" y="9064"/>
                  <a:pt x="2362615" y="6084"/>
                  <a:pt x="1988820" y="13716"/>
                </a:cubicBezTo>
                <a:cubicBezTo>
                  <a:pt x="1615025" y="21348"/>
                  <a:pt x="1580494" y="-880"/>
                  <a:pt x="1405890" y="13716"/>
                </a:cubicBezTo>
                <a:cubicBezTo>
                  <a:pt x="1231286" y="28312"/>
                  <a:pt x="885259" y="-20857"/>
                  <a:pt x="651510" y="13716"/>
                </a:cubicBezTo>
                <a:cubicBezTo>
                  <a:pt x="417761" y="48289"/>
                  <a:pt x="138362" y="-18428"/>
                  <a:pt x="0" y="13716"/>
                </a:cubicBezTo>
                <a:cubicBezTo>
                  <a:pt x="58" y="7834"/>
                  <a:pt x="453" y="58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0"/>
          <p:cNvGraphicFramePr>
            <a:graphicFrameLocks noGrp="1"/>
          </p:cNvGraphicFramePr>
          <p:nvPr>
            <p:extLst>
              <p:ext uri="{D42A27DB-BD31-4B8C-83A1-F6EECF244321}">
                <p14:modId xmlns:p14="http://schemas.microsoft.com/office/powerpoint/2010/main" val="207987972"/>
              </p:ext>
            </p:extLst>
          </p:nvPr>
        </p:nvGraphicFramePr>
        <p:xfrm>
          <a:off x="240030" y="1975106"/>
          <a:ext cx="8661656" cy="2689764"/>
        </p:xfrm>
        <a:graphic>
          <a:graphicData uri="http://schemas.openxmlformats.org/drawingml/2006/table">
            <a:tbl>
              <a:tblPr/>
              <a:tblGrid>
                <a:gridCol w="2064981">
                  <a:extLst>
                    <a:ext uri="{9D8B030D-6E8A-4147-A177-3AD203B41FA5}">
                      <a16:colId xmlns:a16="http://schemas.microsoft.com/office/drawing/2014/main" val="20000"/>
                    </a:ext>
                  </a:extLst>
                </a:gridCol>
                <a:gridCol w="1440062">
                  <a:extLst>
                    <a:ext uri="{9D8B030D-6E8A-4147-A177-3AD203B41FA5}">
                      <a16:colId xmlns:a16="http://schemas.microsoft.com/office/drawing/2014/main" val="20001"/>
                    </a:ext>
                  </a:extLst>
                </a:gridCol>
                <a:gridCol w="1893300">
                  <a:extLst>
                    <a:ext uri="{9D8B030D-6E8A-4147-A177-3AD203B41FA5}">
                      <a16:colId xmlns:a16="http://schemas.microsoft.com/office/drawing/2014/main" val="20002"/>
                    </a:ext>
                  </a:extLst>
                </a:gridCol>
                <a:gridCol w="3263313">
                  <a:extLst>
                    <a:ext uri="{9D8B030D-6E8A-4147-A177-3AD203B41FA5}">
                      <a16:colId xmlns:a16="http://schemas.microsoft.com/office/drawing/2014/main" val="20003"/>
                    </a:ext>
                  </a:extLst>
                </a:gridCol>
              </a:tblGrid>
              <a:tr h="672441">
                <a:tc>
                  <a:txBody>
                    <a:bodyPr/>
                    <a:lstStyle/>
                    <a:p>
                      <a:pPr marL="0" indent="0">
                        <a:buNone/>
                      </a:pPr>
                      <a:r>
                        <a:rPr lang="en-US" sz="2600">
                          <a:solidFill>
                            <a:srgbClr val="000000"/>
                          </a:solidFill>
                        </a:rPr>
                        <a:t>Type</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Size</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Volatile?</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Purpose</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0"/>
                  </a:ext>
                </a:extLst>
              </a:tr>
              <a:tr h="672441">
                <a:tc>
                  <a:txBody>
                    <a:bodyPr/>
                    <a:lstStyle/>
                    <a:p>
                      <a:pPr marL="0" indent="0">
                        <a:buNone/>
                      </a:pPr>
                      <a:r>
                        <a:rPr lang="en-US" sz="2600">
                          <a:solidFill>
                            <a:srgbClr val="000000"/>
                          </a:solidFill>
                        </a:rPr>
                        <a:t>Flash</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32KB</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No</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Program storage</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672441">
                <a:tc>
                  <a:txBody>
                    <a:bodyPr/>
                    <a:lstStyle/>
                    <a:p>
                      <a:pPr marL="0" indent="0">
                        <a:buNone/>
                      </a:pPr>
                      <a:r>
                        <a:rPr lang="en-US" sz="2600">
                          <a:solidFill>
                            <a:srgbClr val="000000"/>
                          </a:solidFill>
                        </a:rPr>
                        <a:t>SRAM</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2KB</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Yes</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Runtime variables</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672441">
                <a:tc>
                  <a:txBody>
                    <a:bodyPr/>
                    <a:lstStyle/>
                    <a:p>
                      <a:pPr marL="0" indent="0">
                        <a:buNone/>
                      </a:pPr>
                      <a:r>
                        <a:rPr lang="en-US" sz="2600">
                          <a:solidFill>
                            <a:srgbClr val="000000"/>
                          </a:solidFill>
                        </a:rPr>
                        <a:t>EEPROM</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1KB</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No</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indent="0">
                        <a:buNone/>
                      </a:pPr>
                      <a:r>
                        <a:rPr lang="en-US" sz="2600">
                          <a:solidFill>
                            <a:srgbClr val="000000"/>
                          </a:solidFill>
                        </a:rPr>
                        <a:t>Persistent data</a:t>
                      </a:r>
                      <a:endParaRPr lang="en-US" sz="2600"/>
                    </a:p>
                  </a:txBody>
                  <a:tcPr marL="197777" marR="197777" marT="98888" marB="98888">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628650" y="273843"/>
            <a:ext cx="4168866" cy="99417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3100" b="1" kern="1200">
                <a:solidFill>
                  <a:schemeClr val="tx1"/>
                </a:solidFill>
                <a:latin typeface="+mj-lt"/>
                <a:ea typeface="+mj-ea"/>
                <a:cs typeface="+mj-cs"/>
              </a:rPr>
              <a:t>7. Programming Process</a:t>
            </a:r>
            <a:endParaRPr lang="en-US" sz="3100" kern="1200">
              <a:solidFill>
                <a:schemeClr val="tx1"/>
              </a:solidFill>
              <a:latin typeface="+mj-lt"/>
              <a:ea typeface="+mj-ea"/>
              <a:cs typeface="+mj-cs"/>
            </a:endParaRP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1"/>
          <p:cNvSpPr/>
          <p:nvPr/>
        </p:nvSpPr>
        <p:spPr>
          <a:xfrm>
            <a:off x="628650" y="1369218"/>
            <a:ext cx="4168866" cy="3263504"/>
          </a:xfrm>
          <a:prstGeom prst="rect">
            <a:avLst/>
          </a:prstGeom>
        </p:spPr>
        <p:txBody>
          <a:bodyPr vert="horz" lIns="91440" tIns="45720" rIns="91440" bIns="45720" rtlCol="0">
            <a:normAutofit/>
          </a:bodyPr>
          <a:lstStyle/>
          <a:p>
            <a:pPr marL="342900" indent="-228600">
              <a:lnSpc>
                <a:spcPct val="90000"/>
              </a:lnSpc>
              <a:spcAft>
                <a:spcPts val="600"/>
              </a:spcAft>
              <a:buSzPct val="100000"/>
              <a:buFont typeface="Arial" panose="020B0604020202020204" pitchFamily="34" charset="0"/>
              <a:buChar char="•"/>
            </a:pPr>
            <a:r>
              <a:rPr lang="en-US"/>
              <a:t>1. IDE compiles to .hex
2. CH340G converts USB→UART
3. Bootloader writes to flash
4. Code executes on reset</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1968359"/>
            <a:ext cx="609320" cy="609320"/>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84313" y="913898"/>
            <a:ext cx="17907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16324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99867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3084060"/>
            <a:ext cx="889838" cy="1328738"/>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3108841"/>
            <a:ext cx="3062574"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3722002"/>
            <a:ext cx="1982514" cy="1421498"/>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191</TotalTime>
  <Words>1199</Words>
  <Application>Microsoft Office PowerPoint</Application>
  <PresentationFormat>On-screen Show (16:9)</PresentationFormat>
  <Paragraphs>123</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Abdullah Mian</cp:lastModifiedBy>
  <cp:revision>25</cp:revision>
  <dcterms:created xsi:type="dcterms:W3CDTF">2025-02-19T19:36:03Z</dcterms:created>
  <dcterms:modified xsi:type="dcterms:W3CDTF">2025-03-05T06:00:14Z</dcterms:modified>
</cp:coreProperties>
</file>