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9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4CDF-DD67-C651-5617-BAE47DB7A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FC7A4-6E94-E253-7C79-25D7FC127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8C7A2-718B-C053-C288-B25615FAE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9AE6F-01FC-088F-4FA3-C4701498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000F4-A733-D2B7-A8DE-F8C0FDC7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3434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8D526-03BB-9701-402F-C32ABB410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136932-F417-7D68-799E-016587FD1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773EC-ACB4-35C1-66BF-CC888386C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9DE1-1326-1C45-F5F6-724D1940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5EE1E-243A-02F5-2FE7-8C2D77F63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73487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69401-20AE-34FB-6BD6-BC960BBEA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DEB92-EFED-6A42-5A64-2DE110BAA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EC145-14F9-F6CF-6839-5FD78237B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4898C-70C3-433F-A36A-1820CC69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0551A-F561-84B3-9A6B-94B3BF1D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511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F2D30-D3AD-BFE8-A9FF-C49AD620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04D78-21B8-6873-0B21-3AEDF491A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4D5AA3-1F14-7988-1B0B-6CC5412EB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462C9-AAE4-7922-C968-E2458AD2E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70B3C-7486-67BD-207A-F9BFEF1A3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4613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F8B02-6306-556E-2E6C-188CBD54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9E514-F33F-B935-3A83-E6BBF09DF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B049C-846A-A4BF-C345-2A94E0A83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1A446-8BAB-0E37-10E3-540F78604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40110-BD5F-C16E-1553-9BE1E65F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4658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4EF74-B4B8-3993-C932-6A9C2D955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919B-20A0-E7F3-8651-47228260CA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AE584-5FBE-79B8-BC25-132DBEED3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80B39-0536-06A7-1203-94FF6E25B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1A706-758E-5B8A-7F42-A8534CF02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30C31-71B6-751B-1A74-2855F19EA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6235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7CCA-9424-4F39-D5AB-CF30C1085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2FEEC-AAC0-949E-21DC-A6B4EDDF9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31B0FD-57EC-5602-9119-F6D9837E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EC331-F9BD-70EB-14ED-77B81ECE9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A356BC-85D9-9F53-ADC8-7F6CB2BADF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92F25-A771-15EE-DB31-2616DF47A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5CF71-345D-AFF4-8D1F-FE6E25E2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E40E3-0956-29D7-35BA-69474059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848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D53C5-D0CD-986F-52DE-7C39C02B9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D993FC-B629-1613-06DA-D302AFDFC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925D2A-7CAC-7AAC-DC56-B5F9290BA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67B28A-5350-6EFB-A3D8-75A27D495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3436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190DA8-2AB8-1284-844E-2B56F770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A567C-8F63-F556-6119-3D460C8D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B18CA5-B384-78B7-485C-504E8A4DE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78465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0002A-138A-A218-0BC1-EDA035EE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B936F-6EEC-A61D-CD14-692647238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E9799-A9EC-8CC0-8FDD-140315606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B69EC-AFBE-B649-E708-052E3C4D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5DCC9-B380-DC0A-3406-4F674AD4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6EA0-EF44-D12D-F00C-5CDD8261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08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2F641-C1F8-F3F1-7914-D3A96B691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ECAAD-8A3E-B859-E84D-6394D51B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DEE6F-5943-DD50-BD1D-1ACD61D30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7C30A-AD27-5271-EA35-BA3F66AA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28FC1-F699-D546-F6C3-795D1BF0D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06F39-2104-F1BC-B8BD-F268DA2D3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62583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D601E-EA50-7F06-07A3-488D9A5C6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44559-DDC2-7950-EDC9-2DBB394F2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A7DFC-8B2D-40BD-898D-22D60F063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5F8DE-365E-4CF3-9E3E-ED5D8E359D63}" type="datetimeFigureOut">
              <a:rPr lang="en-PK" smtClean="0"/>
              <a:t>23/02/2025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20113-C4AE-1B51-1B80-987C35503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5C4BD-FCEB-3E27-D5B2-5FE8AFC9E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571F09-031D-4416-A5A7-2D0548FC17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37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19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0E80F-A486-D25F-71FD-5DAEB9BC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4600">
                <a:solidFill>
                  <a:schemeClr val="bg1"/>
                </a:solidFill>
              </a:rPr>
              <a:t>Robotics Competitions: Building Tomorrow's Engineers</a:t>
            </a:r>
            <a:endParaRPr lang="en-PK" sz="460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8416D-2273-2767-FC72-72D97A9989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From Educational Platforms to Industrial Innovation</a:t>
            </a:r>
            <a:endParaRPr lang="en-PK" sz="2000">
              <a:solidFill>
                <a:schemeClr val="bg1"/>
              </a:solidFill>
            </a:endParaRPr>
          </a:p>
        </p:txBody>
      </p:sp>
      <p:sp>
        <p:nvSpPr>
          <p:cNvPr id="20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03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888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E44F82-C2B4-5109-2741-57F3DD0E7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Core Challenge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F359-26C4-6B98-B2EC-56DC6240A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Modern industry faces a significant gap: While companies need engineers who understand real-time systems and complex hardware interactions, traditional education often remains theoretical. Here's where robotics competitions step in as a transformative solution.</a:t>
            </a:r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195762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E2BB05-C91B-2456-2AAF-45D862699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Industrial Controllers vs. Educational Platforms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AFB34-2F9E-9D6A-8055-AD7696D95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/>
              <a:t>In the industrial world, sophisticated controllers like the STM32 family (based on ARM Cortex-M architecture) dominate manufacturing and automation. These controllers, while powerful, can cost hundreds or thousands of dollars. However, the educational ecosystem has developed remarkably capable alternatives:</a:t>
            </a:r>
          </a:p>
          <a:p>
            <a:pPr marL="514350" indent="-514350">
              <a:buAutoNum type="arabicPeriod"/>
            </a:pPr>
            <a:r>
              <a:rPr lang="en-US" sz="1500"/>
              <a:t>BBC Micro:bit - A Revolutionary Educational Initiative   - Built around the industrial-grade ARM Cortex-M0 processor   - Created through an unexpected £50 million BBC initiative   - Provides professional-grade features:     - Bluetooth Low Energy (BLE) connectivity     - Built-in sensors (accelerometer, magnetometer)     - Programming flexibility: Python, JavaScript, C++, and MakeCode   - Over 1 million UK students received free devices, sparking a global educational revolution</a:t>
            </a:r>
          </a:p>
          <a:p>
            <a:pPr marL="514350" indent="-514350">
              <a:buAutoNum type="arabicPeriod"/>
            </a:pPr>
            <a:r>
              <a:rPr lang="en-US" sz="1500"/>
              <a:t>ESP32 - Professional Features at Educational Prices   - Dual-core processor with Wi-Fi and Bluetooth   - Supports industrial communication protocols:     - UART (Universal Asynchronous Receiver-Transmitter) for reliable serial data     - I2C (Inter-Integrated Circuit) for sensor networks     - SPI (Serial Peripheral Interface) for high-speed data transfer   - Runs FreeRTOS - the same real-time operating system used in industrial applications</a:t>
            </a:r>
          </a:p>
          <a:p>
            <a:pPr marL="514350" indent="-514350">
              <a:buAutoNum type="arabicPeriod"/>
            </a:pPr>
            <a:r>
              <a:rPr lang="en-US" sz="1500"/>
              <a:t>Arduino - The Gateway to Embedded Systems   - Perfect for learning fundamental concepts   - Teaches core protocols used in industry   - Direct path to understanding industrial communication standards</a:t>
            </a:r>
            <a:endParaRPr lang="en-PK" sz="1500"/>
          </a:p>
        </p:txBody>
      </p:sp>
    </p:spTree>
    <p:extLst>
      <p:ext uri="{BB962C8B-B14F-4D97-AF65-F5344CB8AC3E}">
        <p14:creationId xmlns:p14="http://schemas.microsoft.com/office/powerpoint/2010/main" val="6045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390AA2-947A-0D29-6FC4-6C4497650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</a:rPr>
              <a:t>Why These Platforms Matter</a:t>
            </a:r>
            <a:endParaRPr lang="en-PK" sz="4000" b="1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7CFF-F53E-C882-222C-CAA6797E9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 brilliance of these educational platforms lies in their industrial relevance. When students work with:</a:t>
            </a:r>
          </a:p>
          <a:p>
            <a:pPr>
              <a:buFontTx/>
              <a:buChar char="-"/>
            </a:pPr>
            <a:r>
              <a:rPr lang="en-US" sz="2400"/>
              <a:t>UART on an Arduino → They're learning the same protocol used in industrial cellular gateways</a:t>
            </a:r>
          </a:p>
          <a:p>
            <a:pPr>
              <a:buFontTx/>
              <a:buChar char="-"/>
            </a:pPr>
            <a:r>
              <a:rPr lang="en-US" sz="2400"/>
              <a:t>I2C on an ESP32 → They're mastering the communication standard used in factory automation</a:t>
            </a:r>
          </a:p>
          <a:p>
            <a:pPr>
              <a:buFontTx/>
              <a:buChar char="-"/>
            </a:pPr>
            <a:r>
              <a:rPr lang="en-US" sz="2400"/>
              <a:t>BLE on a Micro:bit → They're handling the same wireless protocol used in medical devices</a:t>
            </a:r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170818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5B520D-18C1-8313-46D4-0D27ADC1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Competition Benefits: Building Industrial-Ready Skills</a:t>
            </a:r>
            <a:endParaRPr lang="en-PK" sz="34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99B7E-43C1-7953-63F1-363597716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/>
              <a:t>Hardware Mastery   - Sensor integration (ultrasonic, infrared, LiDAR)   - Motor control systems (PWM, PID control)   - Communication protocols (UART, I2C, SPI, CAN)</a:t>
            </a:r>
          </a:p>
          <a:p>
            <a:pPr marL="0" indent="0">
              <a:buNone/>
            </a:pPr>
            <a:r>
              <a:rPr lang="en-US" sz="2400"/>
              <a:t>2. Software Development   - Real-time operating systems   - Embedded C/C++ programming   - Industrial protocol implementation</a:t>
            </a:r>
          </a:p>
          <a:p>
            <a:pPr marL="0" indent="0">
              <a:buNone/>
            </a:pPr>
            <a:r>
              <a:rPr lang="en-US" sz="2400"/>
              <a:t>3. System Design   - Power management   - Signal processing   - Sensor fusion algorithms</a:t>
            </a:r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100744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10731-4045-B858-D71C-C5DEA24D6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Direct Industrial Applications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515D0-8B07-9F2A-D5CB-C3B0D22A5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These competitions create clear pathways to professional roles:</a:t>
            </a:r>
          </a:p>
          <a:p>
            <a:pPr marL="514350" indent="-514350">
              <a:buAutoNum type="arabicPeriod"/>
            </a:pPr>
            <a:r>
              <a:rPr lang="en-US" sz="2400"/>
              <a:t>Embedded Systems Engineering   - Medical device development   - Automotive control systems   - Industrial automation</a:t>
            </a:r>
          </a:p>
          <a:p>
            <a:pPr marL="514350" indent="-514350">
              <a:buAutoNum type="arabicPeriod"/>
            </a:pPr>
            <a:r>
              <a:rPr lang="en-US" sz="2400"/>
              <a:t>IoT Engineering   - Smart factory systems   - Industrial gateway design   - Wireless sensor networks</a:t>
            </a:r>
          </a:p>
          <a:p>
            <a:pPr marL="514350" indent="-514350">
              <a:buAutoNum type="arabicPeriod"/>
            </a:pPr>
            <a:r>
              <a:rPr lang="en-US" sz="2400"/>
              <a:t>Robotics Engineering   - Autonomous systems   - Industrial robot programming   - Drone/UAV development</a:t>
            </a:r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1021612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E3532-CC15-1D99-1D46-84F9B736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Power of Real-World Projects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8749F-DCE6-ADCE-ADEE-0266EFFE4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Competition projects directly mirror industrial applications:</a:t>
            </a:r>
          </a:p>
          <a:p>
            <a:pPr marL="514350" indent="-514350">
              <a:buAutoNum type="arabicPeriod"/>
            </a:pPr>
            <a:r>
              <a:rPr lang="en-US" sz="2400"/>
              <a:t>Line Following Robots   - Educational: Basic IR sensors and Arduino   - Industrial Parallel: Automated Guided Vehicles (AGVs) in warehouses</a:t>
            </a:r>
          </a:p>
          <a:p>
            <a:pPr marL="514350" indent="-514350">
              <a:buAutoNum type="arabicPeriod"/>
            </a:pPr>
            <a:r>
              <a:rPr lang="en-US" sz="2400"/>
              <a:t>Autonomous Drones   - Educational: ESP32 with basic sensors   - Industrial Parallel: Agricultural monitoring systems</a:t>
            </a:r>
          </a:p>
          <a:p>
            <a:pPr marL="514350" indent="-514350">
              <a:buAutoNum type="arabicPeriod"/>
            </a:pPr>
            <a:r>
              <a:rPr lang="en-US" sz="2400"/>
              <a:t>Robot Arms   - Educational: Servo motors and basic kinematics   - Industrial Parallel: Manufacturing automation systems</a:t>
            </a:r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3716622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8B9B-FB3C-4C33-0F6E-23C6D325B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The Real Value Proposition</a:t>
            </a:r>
            <a:endParaRPr lang="en-PK" sz="400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02C3-BFDB-8E12-FE38-DFE677BDB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/>
              <a:t>Robotics competitions aren't just about building robots - they're about building engineers who can:</a:t>
            </a:r>
          </a:p>
          <a:p>
            <a:pPr>
              <a:buFontTx/>
              <a:buChar char="-"/>
            </a:pPr>
            <a:r>
              <a:rPr lang="en-US" sz="2400"/>
              <a:t>Understand both theory and practical implementation</a:t>
            </a:r>
          </a:p>
          <a:p>
            <a:pPr>
              <a:buFontTx/>
              <a:buChar char="-"/>
            </a:pPr>
            <a:r>
              <a:rPr lang="en-US" sz="2400"/>
              <a:t>Navigate from educational platforms to industrial systems- Solve real-world problems with industrial-grade solutions</a:t>
            </a:r>
          </a:p>
          <a:p>
            <a:pPr>
              <a:buFontTx/>
              <a:buChar char="-"/>
            </a:pPr>
            <a:r>
              <a:rPr lang="en-US" sz="2400"/>
              <a:t>When a student graduates from these competitions, they don't just know how to use an Arduino</a:t>
            </a:r>
          </a:p>
          <a:p>
            <a:pPr>
              <a:buFontTx/>
              <a:buChar char="-"/>
            </a:pPr>
            <a:r>
              <a:rPr lang="en-US" sz="2400"/>
              <a:t>They understand the principles that drive industrial automation, medical devices, and modern manufacturing systems.</a:t>
            </a:r>
            <a:endParaRPr lang="en-PK" sz="2400"/>
          </a:p>
        </p:txBody>
      </p:sp>
    </p:spTree>
    <p:extLst>
      <p:ext uri="{BB962C8B-B14F-4D97-AF65-F5344CB8AC3E}">
        <p14:creationId xmlns:p14="http://schemas.microsoft.com/office/powerpoint/2010/main" val="187580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607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Robotics Competitions: Building Tomorrow's Engineers</vt:lpstr>
      <vt:lpstr>The Core Challenge</vt:lpstr>
      <vt:lpstr>Industrial Controllers vs. Educational Platforms</vt:lpstr>
      <vt:lpstr>Why These Platforms Matter</vt:lpstr>
      <vt:lpstr>Competition Benefits: Building Industrial-Ready Skills</vt:lpstr>
      <vt:lpstr>Direct Industrial Applications</vt:lpstr>
      <vt:lpstr>The Power of Real-World Projects</vt:lpstr>
      <vt:lpstr>The Real Value Proposition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Faizy</dc:creator>
  <cp:lastModifiedBy>Faizy</cp:lastModifiedBy>
  <cp:revision>3</cp:revision>
  <dcterms:created xsi:type="dcterms:W3CDTF">2025-02-23T11:18:08Z</dcterms:created>
  <dcterms:modified xsi:type="dcterms:W3CDTF">2025-02-23T12:12:24Z</dcterms:modified>
</cp:coreProperties>
</file>