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76" r:id="rId5"/>
    <p:sldId id="275" r:id="rId6"/>
    <p:sldId id="258" r:id="rId7"/>
    <p:sldId id="262" r:id="rId8"/>
    <p:sldId id="263" r:id="rId9"/>
    <p:sldId id="264" r:id="rId10"/>
    <p:sldId id="259" r:id="rId11"/>
    <p:sldId id="260" r:id="rId12"/>
    <p:sldId id="265" r:id="rId13"/>
    <p:sldId id="266" r:id="rId14"/>
    <p:sldId id="267" r:id="rId15"/>
    <p:sldId id="268" r:id="rId16"/>
    <p:sldId id="269" r:id="rId17"/>
    <p:sldId id="271" r:id="rId18"/>
    <p:sldId id="272" r:id="rId19"/>
    <p:sldId id="273" r:id="rId20"/>
    <p:sldId id="274"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39"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CB1DAF1-E40F-4B94-BB73-A0AEA3DB7018}" type="datetimeFigureOut">
              <a:rPr lang="en-US" smtClean="0"/>
              <a:t>12/3/2024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5DEB747-D662-4366-8630-5C3D5C770B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55419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AF1-E40F-4B94-BB73-A0AEA3DB701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1362176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AF1-E40F-4B94-BB73-A0AEA3DB701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284185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AF1-E40F-4B94-BB73-A0AEA3DB701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73270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B1DAF1-E40F-4B94-BB73-A0AEA3DB701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EB747-D662-4366-8630-5C3D5C770B8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304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1DAF1-E40F-4B94-BB73-A0AEA3DB701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119081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B1DAF1-E40F-4B94-BB73-A0AEA3DB7018}"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288423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1DAF1-E40F-4B94-BB73-A0AEA3DB7018}"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320785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1DAF1-E40F-4B94-BB73-A0AEA3DB7018}"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255306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B1DAF1-E40F-4B94-BB73-A0AEA3DB701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349209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B1DAF1-E40F-4B94-BB73-A0AEA3DB701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EB747-D662-4366-8630-5C3D5C770B8E}" type="slidenum">
              <a:rPr lang="en-US" smtClean="0"/>
              <a:t>‹#›</a:t>
            </a:fld>
            <a:endParaRPr lang="en-US"/>
          </a:p>
        </p:txBody>
      </p:sp>
    </p:spTree>
    <p:extLst>
      <p:ext uri="{BB962C8B-B14F-4D97-AF65-F5344CB8AC3E}">
        <p14:creationId xmlns:p14="http://schemas.microsoft.com/office/powerpoint/2010/main" val="200759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CB1DAF1-E40F-4B94-BB73-A0AEA3DB7018}" type="datetimeFigureOut">
              <a:rPr lang="en-US" smtClean="0"/>
              <a:t>12/3/2024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5DEB747-D662-4366-8630-5C3D5C770B8E}" type="slidenum">
              <a:rPr lang="en-US" smtClean="0"/>
              <a:t>‹#›</a:t>
            </a:fld>
            <a:endParaRPr lang="en-US"/>
          </a:p>
        </p:txBody>
      </p:sp>
    </p:spTree>
    <p:extLst>
      <p:ext uri="{BB962C8B-B14F-4D97-AF65-F5344CB8AC3E}">
        <p14:creationId xmlns:p14="http://schemas.microsoft.com/office/powerpoint/2010/main" val="1448730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MARKETING</a:t>
            </a:r>
          </a:p>
        </p:txBody>
      </p:sp>
      <p:sp>
        <p:nvSpPr>
          <p:cNvPr id="3" name="Subtitle 2"/>
          <p:cNvSpPr>
            <a:spLocks noGrp="1"/>
          </p:cNvSpPr>
          <p:nvPr>
            <p:ph type="subTitle" idx="1"/>
          </p:nvPr>
        </p:nvSpPr>
        <p:spPr>
          <a:xfrm>
            <a:off x="1261872" y="4800600"/>
            <a:ext cx="9418320" cy="472109"/>
          </a:xfrm>
        </p:spPr>
        <p:txBody>
          <a:bodyPr/>
          <a:lstStyle/>
          <a:p>
            <a:r>
              <a:rPr lang="en-US" dirty="0"/>
              <a:t>LATEST TECHNIQUE OF BRANDING &amp; MARKETING TODAY</a:t>
            </a:r>
          </a:p>
        </p:txBody>
      </p:sp>
    </p:spTree>
    <p:extLst>
      <p:ext uri="{BB962C8B-B14F-4D97-AF65-F5344CB8AC3E}">
        <p14:creationId xmlns:p14="http://schemas.microsoft.com/office/powerpoint/2010/main" val="406668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931026"/>
            <a:ext cx="9418320" cy="989214"/>
          </a:xfrm>
        </p:spPr>
        <p:txBody>
          <a:bodyPr>
            <a:normAutofit fontScale="90000"/>
          </a:bodyPr>
          <a:lstStyle/>
          <a:p>
            <a:r>
              <a:rPr lang="en-US" sz="6000" b="1" dirty="0"/>
              <a:t>1.	MARKETING RESEARCH</a:t>
            </a:r>
          </a:p>
        </p:txBody>
      </p:sp>
      <p:sp>
        <p:nvSpPr>
          <p:cNvPr id="3" name="Subtitle 2"/>
          <p:cNvSpPr>
            <a:spLocks noGrp="1"/>
          </p:cNvSpPr>
          <p:nvPr>
            <p:ph type="subTitle" idx="1"/>
          </p:nvPr>
        </p:nvSpPr>
        <p:spPr>
          <a:xfrm>
            <a:off x="1261872" y="2315092"/>
            <a:ext cx="9418320" cy="3470564"/>
          </a:xfrm>
        </p:spPr>
        <p:txBody>
          <a:bodyPr>
            <a:normAutofit/>
          </a:bodyPr>
          <a:lstStyle/>
          <a:p>
            <a:pPr marL="342900" indent="-342900">
              <a:buFont typeface="Arial" panose="020B0604020202020204" pitchFamily="34" charset="0"/>
              <a:buChar char="•"/>
            </a:pPr>
            <a:r>
              <a:rPr lang="en-US" dirty="0"/>
              <a:t>Market research is </a:t>
            </a:r>
            <a:r>
              <a:rPr lang="en-US" b="1" dirty="0"/>
              <a:t>the process of determining the viability of a new service or product through research conducted directly with potential customers</a:t>
            </a:r>
            <a:r>
              <a:rPr lang="en-US" dirty="0"/>
              <a:t>.</a:t>
            </a:r>
          </a:p>
          <a:p>
            <a:pPr marL="342900" indent="-342900">
              <a:buFont typeface="Arial" panose="020B0604020202020204" pitchFamily="34" charset="0"/>
              <a:buChar char="•"/>
            </a:pPr>
            <a:r>
              <a:rPr lang="en-US" dirty="0"/>
              <a:t>Market research allows a company to discover the target market and get opinions and other feedback from consumers about their interest in the product or service.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7044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615143"/>
            <a:ext cx="9418320" cy="989214"/>
          </a:xfrm>
        </p:spPr>
        <p:txBody>
          <a:bodyPr>
            <a:noAutofit/>
          </a:bodyPr>
          <a:lstStyle/>
          <a:p>
            <a:r>
              <a:rPr lang="en-US" sz="4000" b="1" dirty="0"/>
              <a:t>MARKETING RESEARCH PRCOESS</a:t>
            </a:r>
          </a:p>
        </p:txBody>
      </p:sp>
      <p:sp>
        <p:nvSpPr>
          <p:cNvPr id="3" name="Subtitle 2"/>
          <p:cNvSpPr>
            <a:spLocks noGrp="1"/>
          </p:cNvSpPr>
          <p:nvPr>
            <p:ph type="subTitle" idx="1"/>
          </p:nvPr>
        </p:nvSpPr>
        <p:spPr>
          <a:xfrm>
            <a:off x="1261872" y="2315091"/>
            <a:ext cx="9418320" cy="4069083"/>
          </a:xfrm>
        </p:spPr>
        <p:txBody>
          <a:bodyPr>
            <a:normAutofit fontScale="92500"/>
          </a:bodyPr>
          <a:lstStyle/>
          <a:p>
            <a:r>
              <a:rPr lang="en-US" sz="1800" b="1" dirty="0"/>
              <a:t>8 Stages or Steps Involved in Marketing Research Process</a:t>
            </a:r>
            <a:endParaRPr lang="en-US" sz="1800" dirty="0"/>
          </a:p>
          <a:p>
            <a:pPr marL="285750" indent="-285750">
              <a:buFont typeface="Arial" panose="020B0604020202020204" pitchFamily="34" charset="0"/>
              <a:buChar char="•"/>
            </a:pPr>
            <a:r>
              <a:rPr lang="en-US" sz="1800" dirty="0"/>
              <a:t>Identification and Defining the Problem</a:t>
            </a:r>
          </a:p>
          <a:p>
            <a:pPr marL="285750" indent="-285750">
              <a:buFont typeface="Arial" panose="020B0604020202020204" pitchFamily="34" charset="0"/>
              <a:buChar char="•"/>
            </a:pPr>
            <a:r>
              <a:rPr lang="en-US" sz="1800" dirty="0"/>
              <a:t>Statement of Research Objectives</a:t>
            </a:r>
          </a:p>
          <a:p>
            <a:pPr marL="285750" indent="-285750" fontAlgn="base">
              <a:buFont typeface="Arial" panose="020B0604020202020204" pitchFamily="34" charset="0"/>
              <a:buChar char="•"/>
            </a:pPr>
            <a:r>
              <a:rPr lang="en-US" sz="1800" dirty="0"/>
              <a:t>Market dynamics, patterns including seasonality</a:t>
            </a:r>
          </a:p>
          <a:p>
            <a:pPr marL="285750" indent="-285750" fontAlgn="base">
              <a:buFont typeface="Arial" panose="020B0604020202020204" pitchFamily="34" charset="0"/>
              <a:buChar char="•"/>
            </a:pPr>
            <a:r>
              <a:rPr lang="en-US" sz="1800" dirty="0"/>
              <a:t>Customers – demographics, market segment, target markets, needs, buying decisions</a:t>
            </a:r>
          </a:p>
          <a:p>
            <a:pPr marL="285750" indent="-285750" fontAlgn="base">
              <a:buFont typeface="Arial" panose="020B0604020202020204" pitchFamily="34" charset="0"/>
              <a:buChar char="•"/>
            </a:pPr>
            <a:r>
              <a:rPr lang="en-US" sz="1800" dirty="0"/>
              <a:t>Product – what’s out there now, what’s the competition offering</a:t>
            </a:r>
          </a:p>
          <a:p>
            <a:pPr marL="285750" indent="-285750" fontAlgn="base">
              <a:buFont typeface="Arial" panose="020B0604020202020204" pitchFamily="34" charset="0"/>
              <a:buChar char="•"/>
            </a:pPr>
            <a:r>
              <a:rPr lang="en-US" sz="1800" dirty="0"/>
              <a:t>Current sales in the industry</a:t>
            </a:r>
          </a:p>
          <a:p>
            <a:pPr marL="285750" indent="-285750" fontAlgn="base">
              <a:buFont typeface="Arial" panose="020B0604020202020204" pitchFamily="34" charset="0"/>
              <a:buChar char="•"/>
            </a:pPr>
            <a:r>
              <a:rPr lang="en-US" sz="1800" dirty="0"/>
              <a:t>Benchmarks in the industry</a:t>
            </a:r>
          </a:p>
          <a:p>
            <a:pPr marL="285750" indent="-285750" fontAlgn="base">
              <a:buFont typeface="Arial" panose="020B0604020202020204" pitchFamily="34" charset="0"/>
              <a:buChar char="•"/>
            </a:pPr>
            <a:r>
              <a:rPr lang="en-US" sz="1800" dirty="0"/>
              <a:t>Suppliers – vendors that you will need to rely 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3121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615143"/>
            <a:ext cx="9702615" cy="989214"/>
          </a:xfrm>
        </p:spPr>
        <p:txBody>
          <a:bodyPr>
            <a:noAutofit/>
          </a:bodyPr>
          <a:lstStyle/>
          <a:p>
            <a:r>
              <a:rPr lang="en-US" sz="5400" b="1" dirty="0"/>
              <a:t>2</a:t>
            </a:r>
            <a:r>
              <a:rPr lang="en-US" sz="4000" b="1" dirty="0"/>
              <a:t>.	</a:t>
            </a:r>
            <a:r>
              <a:rPr lang="en-US" sz="5400" b="1" dirty="0"/>
              <a:t>TARGET MARKET</a:t>
            </a:r>
            <a:endParaRPr lang="en-US" sz="4000" b="1" dirty="0"/>
          </a:p>
        </p:txBody>
      </p:sp>
      <p:sp>
        <p:nvSpPr>
          <p:cNvPr id="3" name="Subtitle 2"/>
          <p:cNvSpPr>
            <a:spLocks noGrp="1"/>
          </p:cNvSpPr>
          <p:nvPr>
            <p:ph type="subTitle" idx="1"/>
          </p:nvPr>
        </p:nvSpPr>
        <p:spPr>
          <a:xfrm>
            <a:off x="1261872" y="2315091"/>
            <a:ext cx="9418320" cy="4069083"/>
          </a:xfrm>
        </p:spPr>
        <p:txBody>
          <a:bodyPr>
            <a:normAutofit/>
          </a:bodyPr>
          <a:lstStyle/>
          <a:p>
            <a:pPr marL="342900" indent="-342900">
              <a:buFont typeface="Arial" panose="020B0604020202020204" pitchFamily="34" charset="0"/>
              <a:buChar char="•"/>
            </a:pPr>
            <a:r>
              <a:rPr lang="en-US" dirty="0"/>
              <a:t>Target marketing is a strategy that  focuses your marketing on individuals and businesses who are most likely to buy from you</a:t>
            </a:r>
          </a:p>
          <a:p>
            <a:pPr marL="342900" indent="-342900">
              <a:buFont typeface="Arial" panose="020B0604020202020204" pitchFamily="34" charset="0"/>
              <a:buChar char="•"/>
            </a:pPr>
            <a:r>
              <a:rPr lang="en-US" dirty="0"/>
              <a:t>Find the target market i.e niche or major market for your product and describe them about your product/service.</a:t>
            </a:r>
          </a:p>
          <a:p>
            <a:pPr marL="342900" indent="-342900">
              <a:buFont typeface="Arial" panose="020B0604020202020204" pitchFamily="34" charset="0"/>
              <a:buChar char="•"/>
            </a:pPr>
            <a:r>
              <a:rPr lang="en-US" dirty="0"/>
              <a:t>Indenitifying the target market and needs by taking </a:t>
            </a:r>
            <a:r>
              <a:rPr lang="en-US" i="1" dirty="0"/>
              <a:t>surveys, sample products</a:t>
            </a:r>
            <a:r>
              <a:rPr lang="en-US" sz="1800" i="1" dirty="0"/>
              <a:t>, </a:t>
            </a:r>
            <a:r>
              <a:rPr lang="en-US" i="1" dirty="0"/>
              <a:t>Localities, financial Statements, Demograpics, Interests, age, genders, etc</a:t>
            </a:r>
          </a:p>
        </p:txBody>
      </p:sp>
    </p:spTree>
    <p:extLst>
      <p:ext uri="{BB962C8B-B14F-4D97-AF65-F5344CB8AC3E}">
        <p14:creationId xmlns:p14="http://schemas.microsoft.com/office/powerpoint/2010/main" val="347216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615143"/>
            <a:ext cx="9702615" cy="989214"/>
          </a:xfrm>
        </p:spPr>
        <p:txBody>
          <a:bodyPr>
            <a:noAutofit/>
          </a:bodyPr>
          <a:lstStyle/>
          <a:p>
            <a:r>
              <a:rPr lang="en-US" sz="5400" b="1" dirty="0"/>
              <a:t>3</a:t>
            </a:r>
            <a:r>
              <a:rPr lang="en-US" sz="4000" b="1" dirty="0"/>
              <a:t>.	</a:t>
            </a:r>
            <a:r>
              <a:rPr lang="en-US" sz="5400" b="1" dirty="0"/>
              <a:t>PRODUCT OR SERVICE</a:t>
            </a:r>
            <a:endParaRPr lang="en-US" sz="4000" b="1" dirty="0"/>
          </a:p>
        </p:txBody>
      </p:sp>
      <p:sp>
        <p:nvSpPr>
          <p:cNvPr id="3" name="Subtitle 2"/>
          <p:cNvSpPr>
            <a:spLocks noGrp="1"/>
          </p:cNvSpPr>
          <p:nvPr>
            <p:ph type="subTitle" idx="1"/>
          </p:nvPr>
        </p:nvSpPr>
        <p:spPr>
          <a:xfrm>
            <a:off x="1261872" y="2315091"/>
            <a:ext cx="9418320" cy="4069083"/>
          </a:xfrm>
        </p:spPr>
        <p:txBody>
          <a:bodyPr>
            <a:normAutofit/>
          </a:bodyPr>
          <a:lstStyle/>
          <a:p>
            <a:pPr marL="342900" indent="-342900">
              <a:buFont typeface="Arial" panose="020B0604020202020204" pitchFamily="34" charset="0"/>
              <a:buChar char="•"/>
            </a:pPr>
            <a:r>
              <a:rPr lang="en-US" dirty="0"/>
              <a:t>Describe your product or service.</a:t>
            </a:r>
          </a:p>
          <a:p>
            <a:pPr marL="342900" indent="-342900">
              <a:buFont typeface="Arial" panose="020B0604020202020204" pitchFamily="34" charset="0"/>
              <a:buChar char="•"/>
            </a:pPr>
            <a:r>
              <a:rPr lang="en-US" dirty="0"/>
              <a:t> How does your product relate to the market?</a:t>
            </a:r>
          </a:p>
          <a:p>
            <a:pPr marL="342900" indent="-342900">
              <a:buFont typeface="Arial" panose="020B0604020202020204" pitchFamily="34" charset="0"/>
              <a:buChar char="•"/>
            </a:pPr>
            <a:r>
              <a:rPr lang="en-US" dirty="0"/>
              <a:t>What does your market need?</a:t>
            </a:r>
          </a:p>
          <a:p>
            <a:pPr marL="342900" indent="-342900">
              <a:buFont typeface="Arial" panose="020B0604020202020204" pitchFamily="34" charset="0"/>
              <a:buChar char="•"/>
            </a:pPr>
            <a:r>
              <a:rPr lang="en-US" dirty="0"/>
              <a:t>what do they currently use?</a:t>
            </a:r>
          </a:p>
          <a:p>
            <a:pPr marL="342900" indent="-342900">
              <a:buFont typeface="Arial" panose="020B0604020202020204" pitchFamily="34" charset="0"/>
              <a:buChar char="•"/>
            </a:pPr>
            <a:r>
              <a:rPr lang="en-US" dirty="0"/>
              <a:t>what do they need above and beyond current use?</a:t>
            </a:r>
            <a:endParaRPr lang="en-US" sz="1800" dirty="0"/>
          </a:p>
        </p:txBody>
      </p:sp>
    </p:spTree>
    <p:extLst>
      <p:ext uri="{BB962C8B-B14F-4D97-AF65-F5344CB8AC3E}">
        <p14:creationId xmlns:p14="http://schemas.microsoft.com/office/powerpoint/2010/main" val="321775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615143"/>
            <a:ext cx="9702615" cy="989214"/>
          </a:xfrm>
        </p:spPr>
        <p:txBody>
          <a:bodyPr>
            <a:noAutofit/>
          </a:bodyPr>
          <a:lstStyle/>
          <a:p>
            <a:r>
              <a:rPr lang="en-US" sz="5400" b="1" dirty="0"/>
              <a:t>4</a:t>
            </a:r>
            <a:r>
              <a:rPr lang="en-US" sz="4000" b="1" dirty="0"/>
              <a:t>.	</a:t>
            </a:r>
            <a:r>
              <a:rPr lang="en-US" sz="5400" b="1" dirty="0"/>
              <a:t>COMPETITION</a:t>
            </a:r>
            <a:endParaRPr lang="en-US" sz="4000" b="1" dirty="0"/>
          </a:p>
        </p:txBody>
      </p:sp>
      <p:sp>
        <p:nvSpPr>
          <p:cNvPr id="3" name="Subtitle 2"/>
          <p:cNvSpPr>
            <a:spLocks noGrp="1"/>
          </p:cNvSpPr>
          <p:nvPr>
            <p:ph type="subTitle" idx="1"/>
          </p:nvPr>
        </p:nvSpPr>
        <p:spPr>
          <a:xfrm>
            <a:off x="1261872" y="2315091"/>
            <a:ext cx="9418320" cy="4069083"/>
          </a:xfrm>
        </p:spPr>
        <p:txBody>
          <a:bodyPr>
            <a:normAutofit/>
          </a:bodyPr>
          <a:lstStyle/>
          <a:p>
            <a:pPr marL="342900" indent="-342900">
              <a:buFont typeface="Arial" panose="020B0604020202020204" pitchFamily="34" charset="0"/>
              <a:buChar char="•"/>
            </a:pPr>
            <a:r>
              <a:rPr lang="en-US" dirty="0"/>
              <a:t>Describe your competition. </a:t>
            </a:r>
          </a:p>
          <a:p>
            <a:pPr marL="342900" indent="-342900">
              <a:buFont typeface="Arial" panose="020B0604020202020204" pitchFamily="34" charset="0"/>
              <a:buChar char="•"/>
            </a:pPr>
            <a:r>
              <a:rPr lang="en-US" dirty="0"/>
              <a:t>Develop your USP “unique selling proposition.” </a:t>
            </a:r>
          </a:p>
          <a:p>
            <a:pPr marL="342900" indent="-342900">
              <a:buFont typeface="Arial" panose="020B0604020202020204" pitchFamily="34" charset="0"/>
              <a:buChar char="•"/>
            </a:pPr>
            <a:r>
              <a:rPr lang="en-US" dirty="0"/>
              <a:t>What makes you stand apart from your competition? </a:t>
            </a:r>
          </a:p>
          <a:p>
            <a:pPr marL="342900" indent="-342900">
              <a:buFont typeface="Arial" panose="020B0604020202020204" pitchFamily="34" charset="0"/>
              <a:buChar char="•"/>
            </a:pPr>
            <a:r>
              <a:rPr lang="en-US" dirty="0"/>
              <a:t>What is your competition doing about branding?</a:t>
            </a:r>
            <a:endParaRPr lang="en-US" sz="1800" dirty="0"/>
          </a:p>
        </p:txBody>
      </p:sp>
    </p:spTree>
    <p:extLst>
      <p:ext uri="{BB962C8B-B14F-4D97-AF65-F5344CB8AC3E}">
        <p14:creationId xmlns:p14="http://schemas.microsoft.com/office/powerpoint/2010/main" val="83556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615143"/>
            <a:ext cx="9702615" cy="989214"/>
          </a:xfrm>
        </p:spPr>
        <p:txBody>
          <a:bodyPr>
            <a:noAutofit/>
          </a:bodyPr>
          <a:lstStyle/>
          <a:p>
            <a:r>
              <a:rPr lang="en-US" sz="5400" b="1" dirty="0"/>
              <a:t>5</a:t>
            </a:r>
            <a:r>
              <a:rPr lang="en-US" sz="4000" b="1" dirty="0"/>
              <a:t>.	</a:t>
            </a:r>
            <a:r>
              <a:rPr lang="en-US" sz="5400" b="1" dirty="0"/>
              <a:t>MISSION STATEMENT</a:t>
            </a:r>
            <a:endParaRPr lang="en-US" sz="4000" b="1" dirty="0"/>
          </a:p>
        </p:txBody>
      </p:sp>
      <p:sp>
        <p:nvSpPr>
          <p:cNvPr id="3" name="Subtitle 2"/>
          <p:cNvSpPr>
            <a:spLocks noGrp="1"/>
          </p:cNvSpPr>
          <p:nvPr>
            <p:ph type="subTitle" idx="1"/>
          </p:nvPr>
        </p:nvSpPr>
        <p:spPr>
          <a:xfrm>
            <a:off x="1261872" y="2315091"/>
            <a:ext cx="9418320" cy="4069083"/>
          </a:xfrm>
        </p:spPr>
        <p:txBody>
          <a:bodyPr>
            <a:normAutofit/>
          </a:bodyPr>
          <a:lstStyle/>
          <a:p>
            <a:pPr fontAlgn="base"/>
            <a:r>
              <a:rPr lang="en-US" dirty="0"/>
              <a:t>Write a few sentences that state:</a:t>
            </a:r>
          </a:p>
          <a:p>
            <a:pPr fontAlgn="base"/>
            <a:r>
              <a:rPr lang="en-US" dirty="0"/>
              <a:t>“Key market” – who you’re selling to</a:t>
            </a:r>
          </a:p>
          <a:p>
            <a:pPr fontAlgn="base"/>
            <a:r>
              <a:rPr lang="en-US" dirty="0"/>
              <a:t>“Contribution” – what you’re selling</a:t>
            </a:r>
          </a:p>
          <a:p>
            <a:pPr fontAlgn="base"/>
            <a:r>
              <a:rPr lang="en-US" dirty="0"/>
              <a:t>“Distinction” – your unique selling proposition</a:t>
            </a:r>
          </a:p>
        </p:txBody>
      </p:sp>
    </p:spTree>
    <p:extLst>
      <p:ext uri="{BB962C8B-B14F-4D97-AF65-F5344CB8AC3E}">
        <p14:creationId xmlns:p14="http://schemas.microsoft.com/office/powerpoint/2010/main" val="275130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615143"/>
            <a:ext cx="9702615" cy="989214"/>
          </a:xfrm>
        </p:spPr>
        <p:txBody>
          <a:bodyPr>
            <a:noAutofit/>
          </a:bodyPr>
          <a:lstStyle/>
          <a:p>
            <a:r>
              <a:rPr lang="en-US" sz="5400" b="1" dirty="0"/>
              <a:t>6</a:t>
            </a:r>
            <a:r>
              <a:rPr lang="en-US" sz="4000" b="1" dirty="0"/>
              <a:t>.	</a:t>
            </a:r>
            <a:r>
              <a:rPr lang="en-US" sz="5400" b="1" dirty="0"/>
              <a:t>MARKETING STRATEGIES</a:t>
            </a:r>
            <a:endParaRPr lang="en-US" sz="4000" b="1" dirty="0"/>
          </a:p>
        </p:txBody>
      </p:sp>
      <p:sp>
        <p:nvSpPr>
          <p:cNvPr id="3" name="Subtitle 2"/>
          <p:cNvSpPr>
            <a:spLocks noGrp="1"/>
          </p:cNvSpPr>
          <p:nvPr>
            <p:ph type="subTitle" idx="1"/>
          </p:nvPr>
        </p:nvSpPr>
        <p:spPr>
          <a:xfrm>
            <a:off x="1261871" y="1841265"/>
            <a:ext cx="9418320" cy="4659288"/>
          </a:xfrm>
        </p:spPr>
        <p:txBody>
          <a:bodyPr>
            <a:normAutofit fontScale="77500" lnSpcReduction="20000"/>
          </a:bodyPr>
          <a:lstStyle/>
          <a:p>
            <a:pPr fontAlgn="base"/>
            <a:r>
              <a:rPr lang="en-US" dirty="0"/>
              <a:t>Write down the Marketing and Promotional strategies that you want to use or at least consider using. Strategies to consider:</a:t>
            </a:r>
          </a:p>
          <a:p>
            <a:pPr marL="342900" indent="-342900" fontAlgn="base">
              <a:buFont typeface="Arial" panose="020B0604020202020204" pitchFamily="34" charset="0"/>
              <a:buChar char="•"/>
            </a:pPr>
            <a:r>
              <a:rPr lang="en-US" dirty="0"/>
              <a:t>Networking – go where your market is</a:t>
            </a:r>
          </a:p>
          <a:p>
            <a:pPr marL="342900" indent="-342900" fontAlgn="base">
              <a:buFont typeface="Arial" panose="020B0604020202020204" pitchFamily="34" charset="0"/>
              <a:buChar char="•"/>
            </a:pPr>
            <a:r>
              <a:rPr lang="en-US" dirty="0"/>
              <a:t>Direct marketing – sales letters, brochures, flyers</a:t>
            </a:r>
          </a:p>
          <a:p>
            <a:pPr marL="342900" indent="-342900" fontAlgn="base">
              <a:buFont typeface="Arial" panose="020B0604020202020204" pitchFamily="34" charset="0"/>
              <a:buChar char="•"/>
            </a:pPr>
            <a:r>
              <a:rPr lang="en-US" dirty="0"/>
              <a:t>Advertising – print media, directories</a:t>
            </a:r>
          </a:p>
          <a:p>
            <a:pPr marL="342900" indent="-342900" fontAlgn="base">
              <a:buFont typeface="Arial" panose="020B0604020202020204" pitchFamily="34" charset="0"/>
              <a:buChar char="•"/>
            </a:pPr>
            <a:r>
              <a:rPr lang="en-US" dirty="0"/>
              <a:t>Training programs – to increase awareness</a:t>
            </a:r>
          </a:p>
          <a:p>
            <a:pPr marL="342900" indent="-342900" fontAlgn="base">
              <a:buFont typeface="Arial" panose="020B0604020202020204" pitchFamily="34" charset="0"/>
              <a:buChar char="•"/>
            </a:pPr>
            <a:r>
              <a:rPr lang="en-US" dirty="0"/>
              <a:t>Write articles, give advice, become known as an expert</a:t>
            </a:r>
          </a:p>
          <a:p>
            <a:pPr marL="342900" indent="-342900" fontAlgn="base">
              <a:buFont typeface="Arial" panose="020B0604020202020204" pitchFamily="34" charset="0"/>
              <a:buChar char="•"/>
            </a:pPr>
            <a:r>
              <a:rPr lang="en-US" dirty="0"/>
              <a:t>Direct/personal selling</a:t>
            </a:r>
          </a:p>
          <a:p>
            <a:pPr marL="342900" indent="-342900" fontAlgn="base">
              <a:buFont typeface="Arial" panose="020B0604020202020204" pitchFamily="34" charset="0"/>
              <a:buChar char="•"/>
            </a:pPr>
            <a:r>
              <a:rPr lang="en-US" dirty="0"/>
              <a:t>Publicity/press releases</a:t>
            </a:r>
          </a:p>
          <a:p>
            <a:pPr marL="342900" indent="-342900" fontAlgn="base">
              <a:buFont typeface="Arial" panose="020B0604020202020204" pitchFamily="34" charset="0"/>
              <a:buChar char="•"/>
            </a:pPr>
            <a:r>
              <a:rPr lang="en-US" dirty="0"/>
              <a:t>Trade shows</a:t>
            </a:r>
          </a:p>
          <a:p>
            <a:pPr marL="342900" indent="-342900" fontAlgn="base">
              <a:buFont typeface="Arial" panose="020B0604020202020204" pitchFamily="34" charset="0"/>
              <a:buChar char="•"/>
            </a:pPr>
            <a:r>
              <a:rPr lang="en-US" dirty="0"/>
              <a:t>Web site</a:t>
            </a:r>
          </a:p>
          <a:p>
            <a:pPr marL="342900" indent="-342900" fontAlgn="base">
              <a:buFont typeface="Arial" panose="020B0604020202020204" pitchFamily="34" charset="0"/>
              <a:buChar char="•"/>
            </a:pPr>
            <a:r>
              <a:rPr lang="en-US" dirty="0"/>
              <a:t>Digital Marketing</a:t>
            </a:r>
          </a:p>
        </p:txBody>
      </p:sp>
    </p:spTree>
    <p:extLst>
      <p:ext uri="{BB962C8B-B14F-4D97-AF65-F5344CB8AC3E}">
        <p14:creationId xmlns:p14="http://schemas.microsoft.com/office/powerpoint/2010/main" val="333811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822959"/>
            <a:ext cx="9702615" cy="1496291"/>
          </a:xfrm>
        </p:spPr>
        <p:txBody>
          <a:bodyPr>
            <a:noAutofit/>
          </a:bodyPr>
          <a:lstStyle/>
          <a:p>
            <a:r>
              <a:rPr lang="en-US" sz="5400" b="1" dirty="0"/>
              <a:t>7</a:t>
            </a:r>
            <a:r>
              <a:rPr lang="en-US" sz="4000" b="1" dirty="0"/>
              <a:t>.	</a:t>
            </a:r>
            <a:r>
              <a:rPr lang="en-US" sz="5400" b="1" dirty="0"/>
              <a:t>PRICING, POSITIONING &amp; BRANDING</a:t>
            </a:r>
            <a:endParaRPr lang="en-US" sz="4000" b="1" dirty="0"/>
          </a:p>
        </p:txBody>
      </p:sp>
      <p:sp>
        <p:nvSpPr>
          <p:cNvPr id="3" name="Subtitle 2"/>
          <p:cNvSpPr>
            <a:spLocks noGrp="1"/>
          </p:cNvSpPr>
          <p:nvPr>
            <p:ph type="subTitle" idx="1"/>
          </p:nvPr>
        </p:nvSpPr>
        <p:spPr>
          <a:xfrm>
            <a:off x="1261871" y="2880356"/>
            <a:ext cx="9418320" cy="2132219"/>
          </a:xfrm>
        </p:spPr>
        <p:txBody>
          <a:bodyPr>
            <a:normAutofit/>
          </a:bodyPr>
          <a:lstStyle/>
          <a:p>
            <a:pPr marL="342900" indent="-342900" fontAlgn="base">
              <a:buFont typeface="Arial" panose="020B0604020202020204" pitchFamily="34" charset="0"/>
              <a:buChar char="•"/>
            </a:pPr>
            <a:r>
              <a:rPr lang="en-US" dirty="0"/>
              <a:t>PRICING: From the information you’ve collected, establish strategies for determining the price of your product?</a:t>
            </a:r>
          </a:p>
          <a:p>
            <a:pPr marL="342900" indent="-342900" fontAlgn="base">
              <a:buFont typeface="Arial" panose="020B0604020202020204" pitchFamily="34" charset="0"/>
              <a:buChar char="•"/>
            </a:pPr>
            <a:r>
              <a:rPr lang="en-US" dirty="0"/>
              <a:t>POSITIONING: Where your product will be positioned in the market?</a:t>
            </a:r>
          </a:p>
          <a:p>
            <a:pPr marL="342900" indent="-342900" fontAlgn="base">
              <a:buFont typeface="Arial" panose="020B0604020202020204" pitchFamily="34" charset="0"/>
              <a:buChar char="•"/>
            </a:pPr>
            <a:r>
              <a:rPr lang="en-US" dirty="0"/>
              <a:t>BRANDING: How you will achieve brand awareness?</a:t>
            </a:r>
          </a:p>
        </p:txBody>
      </p:sp>
    </p:spTree>
    <p:extLst>
      <p:ext uri="{BB962C8B-B14F-4D97-AF65-F5344CB8AC3E}">
        <p14:creationId xmlns:p14="http://schemas.microsoft.com/office/powerpoint/2010/main" val="110981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73824"/>
            <a:ext cx="9702615" cy="1496291"/>
          </a:xfrm>
        </p:spPr>
        <p:txBody>
          <a:bodyPr>
            <a:noAutofit/>
          </a:bodyPr>
          <a:lstStyle/>
          <a:p>
            <a:r>
              <a:rPr lang="en-US" sz="5400" b="1" dirty="0"/>
              <a:t>8</a:t>
            </a:r>
            <a:r>
              <a:rPr lang="en-US" sz="4000" b="1" dirty="0"/>
              <a:t>.	</a:t>
            </a:r>
            <a:r>
              <a:rPr lang="en-US" sz="5400" b="1" dirty="0"/>
              <a:t>BUDGET</a:t>
            </a:r>
            <a:endParaRPr lang="en-US" sz="4000" b="1" dirty="0"/>
          </a:p>
        </p:txBody>
      </p:sp>
      <p:sp>
        <p:nvSpPr>
          <p:cNvPr id="3" name="Subtitle 2"/>
          <p:cNvSpPr>
            <a:spLocks noGrp="1"/>
          </p:cNvSpPr>
          <p:nvPr>
            <p:ph type="subTitle" idx="1"/>
          </p:nvPr>
        </p:nvSpPr>
        <p:spPr>
          <a:xfrm>
            <a:off x="1261871" y="2880356"/>
            <a:ext cx="9418320" cy="2132219"/>
          </a:xfrm>
        </p:spPr>
        <p:txBody>
          <a:bodyPr>
            <a:normAutofit/>
          </a:bodyPr>
          <a:lstStyle/>
          <a:p>
            <a:pPr marL="342900" indent="-342900" fontAlgn="base">
              <a:buFont typeface="Arial" panose="020B0604020202020204" pitchFamily="34" charset="0"/>
              <a:buChar char="•"/>
            </a:pPr>
            <a:r>
              <a:rPr lang="en-US" dirty="0"/>
              <a:t>Make a Budget for your Company to invest in. </a:t>
            </a:r>
          </a:p>
          <a:p>
            <a:pPr marL="342900" indent="-342900" fontAlgn="base">
              <a:buFont typeface="Arial" panose="020B0604020202020204" pitchFamily="34" charset="0"/>
              <a:buChar char="•"/>
            </a:pPr>
            <a:r>
              <a:rPr lang="en-US" dirty="0"/>
              <a:t>What strategies can you afford? </a:t>
            </a:r>
          </a:p>
          <a:p>
            <a:pPr marL="342900" indent="-342900" fontAlgn="base">
              <a:buFont typeface="Arial" panose="020B0604020202020204" pitchFamily="34" charset="0"/>
              <a:buChar char="•"/>
            </a:pPr>
            <a:r>
              <a:rPr lang="en-US" dirty="0"/>
              <a:t>What can you do in house, what do you need to outsource.</a:t>
            </a:r>
          </a:p>
        </p:txBody>
      </p:sp>
    </p:spTree>
    <p:extLst>
      <p:ext uri="{BB962C8B-B14F-4D97-AF65-F5344CB8AC3E}">
        <p14:creationId xmlns:p14="http://schemas.microsoft.com/office/powerpoint/2010/main" val="92514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73824"/>
            <a:ext cx="9702615" cy="1496291"/>
          </a:xfrm>
        </p:spPr>
        <p:txBody>
          <a:bodyPr>
            <a:noAutofit/>
          </a:bodyPr>
          <a:lstStyle/>
          <a:p>
            <a:r>
              <a:rPr lang="en-US" sz="5400" b="1" dirty="0"/>
              <a:t>9</a:t>
            </a:r>
            <a:r>
              <a:rPr lang="en-US" sz="4000" b="1" dirty="0"/>
              <a:t>.	</a:t>
            </a:r>
            <a:r>
              <a:rPr lang="en-US" sz="5400" b="1" dirty="0"/>
              <a:t>MARKETING GOALS</a:t>
            </a:r>
            <a:endParaRPr lang="en-US" sz="4000" b="1" dirty="0"/>
          </a:p>
        </p:txBody>
      </p:sp>
      <p:sp>
        <p:nvSpPr>
          <p:cNvPr id="3" name="Subtitle 2"/>
          <p:cNvSpPr>
            <a:spLocks noGrp="1"/>
          </p:cNvSpPr>
          <p:nvPr>
            <p:ph type="subTitle" idx="1"/>
          </p:nvPr>
        </p:nvSpPr>
        <p:spPr>
          <a:xfrm>
            <a:off x="1261871" y="2506283"/>
            <a:ext cx="9418320" cy="3952706"/>
          </a:xfrm>
        </p:spPr>
        <p:txBody>
          <a:bodyPr>
            <a:normAutofit/>
          </a:bodyPr>
          <a:lstStyle/>
          <a:p>
            <a:pPr marL="342900" indent="-342900" fontAlgn="base">
              <a:buFont typeface="Arial" panose="020B0604020202020204" pitchFamily="34" charset="0"/>
              <a:buChar char="•"/>
            </a:pPr>
            <a:r>
              <a:rPr lang="en-US" dirty="0"/>
              <a:t>Establish quantifiable marketing goals. </a:t>
            </a:r>
          </a:p>
          <a:p>
            <a:pPr marL="342900" indent="-342900" fontAlgn="base">
              <a:buFont typeface="Arial" panose="020B0604020202020204" pitchFamily="34" charset="0"/>
              <a:buChar char="•"/>
            </a:pPr>
            <a:r>
              <a:rPr lang="en-US" dirty="0"/>
              <a:t>This means goals that you can turn into numbers. </a:t>
            </a:r>
          </a:p>
          <a:p>
            <a:pPr marL="342900" indent="-342900" fontAlgn="base">
              <a:buFont typeface="Arial" panose="020B0604020202020204" pitchFamily="34" charset="0"/>
              <a:buChar char="•"/>
            </a:pPr>
            <a:r>
              <a:rPr lang="en-US" dirty="0"/>
              <a:t>For instance, your goals might be to gain at least 30 new clients or to sell 10 products per week, or to increase your income by 30% this year. </a:t>
            </a:r>
          </a:p>
          <a:p>
            <a:pPr marL="342900" indent="-342900" fontAlgn="base">
              <a:buFont typeface="Arial" panose="020B0604020202020204" pitchFamily="34" charset="0"/>
              <a:buChar char="•"/>
            </a:pPr>
            <a:r>
              <a:rPr lang="en-US" dirty="0"/>
              <a:t>Your goals might include sales, profits, or customer’s satisfaction.</a:t>
            </a:r>
          </a:p>
          <a:p>
            <a:pPr marL="342900" indent="-342900" fontAlgn="base">
              <a:buFont typeface="Arial" panose="020B0604020202020204" pitchFamily="34" charset="0"/>
              <a:buChar char="•"/>
            </a:pPr>
            <a:r>
              <a:rPr lang="en-US" dirty="0"/>
              <a:t>Setup a target for sales to make your business profitable and can gain higher ROI (Return Over Investment).</a:t>
            </a:r>
          </a:p>
          <a:p>
            <a:pPr marL="342900" indent="-342900" fontAlgn="base">
              <a:buFont typeface="Arial" panose="020B0604020202020204" pitchFamily="34" charset="0"/>
              <a:buChar char="•"/>
            </a:pPr>
            <a:endParaRPr lang="en-US" dirty="0"/>
          </a:p>
        </p:txBody>
      </p:sp>
    </p:spTree>
    <p:extLst>
      <p:ext uri="{BB962C8B-B14F-4D97-AF65-F5344CB8AC3E}">
        <p14:creationId xmlns:p14="http://schemas.microsoft.com/office/powerpoint/2010/main" val="385438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WHAT IS MARKETING</a:t>
            </a:r>
          </a:p>
        </p:txBody>
      </p:sp>
      <p:sp>
        <p:nvSpPr>
          <p:cNvPr id="3" name="Content Placeholder 2"/>
          <p:cNvSpPr>
            <a:spLocks noGrp="1"/>
          </p:cNvSpPr>
          <p:nvPr>
            <p:ph idx="1"/>
          </p:nvPr>
        </p:nvSpPr>
        <p:spPr/>
        <p:txBody>
          <a:bodyPr/>
          <a:lstStyle/>
          <a:p>
            <a:r>
              <a:rPr lang="en-US" dirty="0"/>
              <a:t>The action or business of promoting and selling products or services, including market research and advertising.</a:t>
            </a:r>
          </a:p>
          <a:p>
            <a:r>
              <a:rPr lang="en-US" b="1" dirty="0"/>
              <a:t>Marketing</a:t>
            </a:r>
            <a:r>
              <a:rPr lang="en-US" dirty="0"/>
              <a:t> is the process of exploring, creating, and delivering value to meet the needs of a target market audience in terms of goods and services;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6764" y="3293226"/>
            <a:ext cx="3199014" cy="3199014"/>
          </a:xfrm>
          <a:prstGeom prst="rect">
            <a:avLst/>
          </a:prstGeom>
          <a:ln>
            <a:noFill/>
          </a:ln>
          <a:effectLst>
            <a:outerShdw blurRad="292100" dist="139700" dir="2700000" algn="tl" rotWithShape="0">
              <a:srgbClr val="333333">
                <a:alpha val="65000"/>
              </a:srgbClr>
            </a:outerShdw>
          </a:effectLst>
        </p:spPr>
      </p:pic>
      <p:pic>
        <p:nvPicPr>
          <p:cNvPr id="1026" name="Picture 2" descr="Mark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451" y="3293226"/>
            <a:ext cx="5514797" cy="3199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364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1" y="473824"/>
            <a:ext cx="9702615" cy="1496291"/>
          </a:xfrm>
        </p:spPr>
        <p:txBody>
          <a:bodyPr>
            <a:noAutofit/>
          </a:bodyPr>
          <a:lstStyle/>
          <a:p>
            <a:r>
              <a:rPr lang="en-US" sz="5400" b="1" dirty="0"/>
              <a:t>10</a:t>
            </a:r>
            <a:r>
              <a:rPr lang="en-US" sz="4000" b="1" dirty="0"/>
              <a:t>.	  </a:t>
            </a:r>
            <a:r>
              <a:rPr lang="en-US" sz="5400" b="1" dirty="0"/>
              <a:t>MONITORING RESULTS</a:t>
            </a:r>
            <a:endParaRPr lang="en-US" sz="4000" b="1" dirty="0"/>
          </a:p>
        </p:txBody>
      </p:sp>
      <p:sp>
        <p:nvSpPr>
          <p:cNvPr id="3" name="Subtitle 2"/>
          <p:cNvSpPr>
            <a:spLocks noGrp="1"/>
          </p:cNvSpPr>
          <p:nvPr>
            <p:ph type="subTitle" idx="1"/>
          </p:nvPr>
        </p:nvSpPr>
        <p:spPr>
          <a:xfrm>
            <a:off x="1261871" y="2506283"/>
            <a:ext cx="9418320" cy="3952706"/>
          </a:xfrm>
        </p:spPr>
        <p:txBody>
          <a:bodyPr>
            <a:normAutofit/>
          </a:bodyPr>
          <a:lstStyle/>
          <a:p>
            <a:pPr fontAlgn="base"/>
            <a:r>
              <a:rPr lang="en-US" sz="2000" dirty="0"/>
              <a:t>Test and analyze. Identify the strategies that are working.</a:t>
            </a:r>
          </a:p>
          <a:p>
            <a:pPr marL="342900" indent="-342900" fontAlgn="base">
              <a:buFont typeface="Arial" panose="020B0604020202020204" pitchFamily="34" charset="0"/>
              <a:buChar char="•"/>
            </a:pPr>
            <a:r>
              <a:rPr lang="en-US" sz="2000" dirty="0"/>
              <a:t>Survey customers</a:t>
            </a:r>
          </a:p>
          <a:p>
            <a:pPr marL="342900" indent="-342900" fontAlgn="base">
              <a:buFont typeface="Arial" panose="020B0604020202020204" pitchFamily="34" charset="0"/>
              <a:buChar char="•"/>
            </a:pPr>
            <a:r>
              <a:rPr lang="en-US" sz="2000" dirty="0"/>
              <a:t>Track sales, leads, visitors to your web site, percent of sales to impressions</a:t>
            </a:r>
          </a:p>
          <a:p>
            <a:pPr fontAlgn="base"/>
            <a:r>
              <a:rPr lang="en-US" sz="2000" dirty="0"/>
              <a:t>By researching your markets, your competition, and determining your unique positioning, you are in a much better position to promote and sell your product or service. By establishing goals for your marketing campaign, you can better understand whether or not your efforts are generating results through ongoing review and evaluation of results.</a:t>
            </a:r>
          </a:p>
          <a:p>
            <a:pPr marL="342900" indent="-342900" fontAlgn="base">
              <a:buFont typeface="Arial" panose="020B0604020202020204" pitchFamily="34" charset="0"/>
              <a:buChar char="•"/>
            </a:pPr>
            <a:endParaRPr lang="en-US" sz="2000" dirty="0"/>
          </a:p>
        </p:txBody>
      </p:sp>
    </p:spTree>
    <p:extLst>
      <p:ext uri="{BB962C8B-B14F-4D97-AF65-F5344CB8AC3E}">
        <p14:creationId xmlns:p14="http://schemas.microsoft.com/office/powerpoint/2010/main" val="113829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a:t>
            </a:r>
          </a:p>
        </p:txBody>
      </p:sp>
      <p:sp>
        <p:nvSpPr>
          <p:cNvPr id="3" name="Content Placeholder 2"/>
          <p:cNvSpPr>
            <a:spLocks noGrp="1"/>
          </p:cNvSpPr>
          <p:nvPr>
            <p:ph idx="1"/>
          </p:nvPr>
        </p:nvSpPr>
        <p:spPr/>
        <p:txBody>
          <a:bodyPr/>
          <a:lstStyle/>
          <a:p>
            <a:pPr marL="0" indent="0">
              <a:buNone/>
            </a:pPr>
            <a:r>
              <a:rPr lang="en-US" dirty="0"/>
              <a:t>Gillette launched an amazing </a:t>
            </a:r>
            <a:r>
              <a:rPr lang="en-US" b="1" dirty="0"/>
              <a:t>Razor</a:t>
            </a:r>
            <a:r>
              <a:rPr lang="en-US" dirty="0"/>
              <a:t> with a new feature of </a:t>
            </a:r>
            <a:r>
              <a:rPr lang="en-US" i="1" dirty="0"/>
              <a:t>opening blades </a:t>
            </a:r>
            <a:r>
              <a:rPr lang="en-US" dirty="0"/>
              <a:t>by a single button after shave, which helped to washout all the hair when a user put the razor under a flowing water tap.</a:t>
            </a:r>
          </a:p>
          <a:p>
            <a:pPr marL="0" indent="0">
              <a:buNone/>
            </a:pPr>
            <a:r>
              <a:rPr lang="en-US" dirty="0"/>
              <a:t>This product was the best selling in USA, Gillette company planned to relaunch it in India because of same number of population but the result didn’t go in the favor of the company and Failed to succeed.</a:t>
            </a:r>
          </a:p>
          <a:p>
            <a:pPr marL="0" indent="0">
              <a:buNone/>
            </a:pPr>
            <a:r>
              <a:rPr lang="en-US"/>
              <a:t>What is the reason behind that Failure?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5323" y="3707704"/>
            <a:ext cx="3032063" cy="2859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0336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a:t>
            </a:r>
          </a:p>
        </p:txBody>
      </p:sp>
      <p:sp>
        <p:nvSpPr>
          <p:cNvPr id="3" name="Content Placeholder 2"/>
          <p:cNvSpPr>
            <a:spLocks noGrp="1"/>
          </p:cNvSpPr>
          <p:nvPr>
            <p:ph idx="1"/>
          </p:nvPr>
        </p:nvSpPr>
        <p:spPr/>
        <p:txBody>
          <a:bodyPr/>
          <a:lstStyle/>
          <a:p>
            <a:pPr marL="0" indent="0">
              <a:buNone/>
            </a:pPr>
            <a:r>
              <a:rPr lang="en-US" dirty="0"/>
              <a:t>Engro Foods launches a Lassi Brand named Omung Lassi in mid of June 2012.</a:t>
            </a:r>
          </a:p>
          <a:p>
            <a:pPr marL="0" indent="0">
              <a:buNone/>
            </a:pPr>
            <a:r>
              <a:rPr lang="en-US" dirty="0"/>
              <a:t>They are very confident about the success of their brand because of the popularity and tradition of Lassi in Pakistan. Also, they didn’t have any competitor in this Industry of Lassi in Tetra pak.</a:t>
            </a:r>
          </a:p>
          <a:p>
            <a:pPr marL="0" indent="0">
              <a:buNone/>
            </a:pPr>
            <a:r>
              <a:rPr lang="en-US" dirty="0"/>
              <a:t>They have a very good packaging with 2 variants of                                 Namkeen Taskeen (Salted Lassi) and Meethi Masti                                      (Sweet Lassi).</a:t>
            </a:r>
          </a:p>
          <a:p>
            <a:pPr marL="0" indent="0">
              <a:buNone/>
            </a:pPr>
            <a:r>
              <a:rPr lang="en-US" dirty="0"/>
              <a:t>They are targeting the market segment of Teenagers                                                 and Youngsters, but unfortunately Omung Lassi is                                                   nowhere in the Market Cap.</a:t>
            </a:r>
          </a:p>
          <a:p>
            <a:pPr marL="0" indent="0">
              <a:buNone/>
            </a:pPr>
            <a:r>
              <a:rPr lang="en-US" dirty="0"/>
              <a:t>What could be the reason of the Brand Failure?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0784" y="3349971"/>
            <a:ext cx="2302815" cy="2967644"/>
          </a:xfrm>
          <a:prstGeom prst="rect">
            <a:avLst/>
          </a:prstGeom>
        </p:spPr>
      </p:pic>
    </p:spTree>
    <p:extLst>
      <p:ext uri="{BB962C8B-B14F-4D97-AF65-F5344CB8AC3E}">
        <p14:creationId xmlns:p14="http://schemas.microsoft.com/office/powerpoint/2010/main" val="2498653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#3</a:t>
            </a:r>
          </a:p>
        </p:txBody>
      </p:sp>
      <p:sp>
        <p:nvSpPr>
          <p:cNvPr id="3" name="Content Placeholder 2"/>
          <p:cNvSpPr>
            <a:spLocks noGrp="1"/>
          </p:cNvSpPr>
          <p:nvPr>
            <p:ph idx="1"/>
          </p:nvPr>
        </p:nvSpPr>
        <p:spPr/>
        <p:txBody>
          <a:bodyPr/>
          <a:lstStyle/>
          <a:p>
            <a:pPr marL="0" indent="0">
              <a:buNone/>
            </a:pPr>
            <a:r>
              <a:rPr lang="en-US" dirty="0"/>
              <a:t>In Pakistan, Mostly 2 Famous Brands of Tea i.e Tapal and Lipton, are running massive and making a good business.</a:t>
            </a:r>
          </a:p>
          <a:p>
            <a:pPr marL="0" indent="0">
              <a:buNone/>
            </a:pPr>
            <a:r>
              <a:rPr lang="en-US" dirty="0"/>
              <a:t>Lipton was found in 1893, Thomas Lipton. Tapal was found in 1979 by Aftab Tapal.</a:t>
            </a:r>
          </a:p>
          <a:p>
            <a:pPr marL="0" indent="0">
              <a:buNone/>
            </a:pPr>
            <a:r>
              <a:rPr lang="en-US" dirty="0"/>
              <a:t>Because of the same Product and Market Cap, what are the USPs of thes 2 different Brands?</a:t>
            </a:r>
          </a:p>
          <a:p>
            <a:pPr marL="0" indent="0">
              <a:buNone/>
            </a:pPr>
            <a:r>
              <a:rPr lang="en-US" dirty="0"/>
              <a:t>Which Brand has more consumer among them?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453" y="4555374"/>
            <a:ext cx="2696072" cy="19342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68" y="4449015"/>
            <a:ext cx="2146994" cy="21469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556" y="4311091"/>
            <a:ext cx="3012667" cy="2155326"/>
          </a:xfrm>
          <a:prstGeom prst="rect">
            <a:avLst/>
          </a:prstGeom>
        </p:spPr>
      </p:pic>
    </p:spTree>
    <p:extLst>
      <p:ext uri="{BB962C8B-B14F-4D97-AF65-F5344CB8AC3E}">
        <p14:creationId xmlns:p14="http://schemas.microsoft.com/office/powerpoint/2010/main" val="321020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MAJOR TYPES OF MARKETING</a:t>
            </a:r>
          </a:p>
        </p:txBody>
      </p:sp>
      <p:sp>
        <p:nvSpPr>
          <p:cNvPr id="3" name="Content Placeholder 2"/>
          <p:cNvSpPr>
            <a:spLocks noGrp="1"/>
          </p:cNvSpPr>
          <p:nvPr>
            <p:ph idx="1"/>
          </p:nvPr>
        </p:nvSpPr>
        <p:spPr/>
        <p:txBody>
          <a:bodyPr/>
          <a:lstStyle/>
          <a:p>
            <a:pPr marL="0" indent="0">
              <a:buNone/>
            </a:pPr>
            <a:r>
              <a:rPr lang="en-US" dirty="0"/>
              <a:t>There are 2 types of marketing:</a:t>
            </a:r>
          </a:p>
          <a:p>
            <a:r>
              <a:rPr lang="en-US" sz="3200" b="1" i="1" dirty="0"/>
              <a:t>TRADITIONAL MARKETING</a:t>
            </a:r>
          </a:p>
          <a:p>
            <a:pPr lvl="1"/>
            <a:r>
              <a:rPr lang="en-US" sz="2000" i="1" dirty="0"/>
              <a:t>Print Media i.e Flyers, Banners, Posters, </a:t>
            </a:r>
          </a:p>
          <a:p>
            <a:pPr lvl="2"/>
            <a:r>
              <a:rPr lang="en-US" sz="1800" i="1" dirty="0"/>
              <a:t>Outdoor activities</a:t>
            </a:r>
          </a:p>
          <a:p>
            <a:pPr marL="548640" lvl="2" indent="0">
              <a:buNone/>
            </a:pPr>
            <a:endParaRPr lang="en-US" sz="3200" i="1" dirty="0"/>
          </a:p>
          <a:p>
            <a:r>
              <a:rPr lang="en-US" sz="3200" b="1" i="1" dirty="0"/>
              <a:t>DIGITAL MARKETING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3840" y="2338788"/>
            <a:ext cx="3090672" cy="2031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4638" y="3274347"/>
            <a:ext cx="1498084" cy="8426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3062" y="4709509"/>
            <a:ext cx="3140548" cy="1766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The Importance Of Social Media Market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3280" y="4925564"/>
            <a:ext cx="2369127" cy="1479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861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MARKETING</a:t>
            </a:r>
          </a:p>
        </p:txBody>
      </p:sp>
      <p:sp>
        <p:nvSpPr>
          <p:cNvPr id="3" name="Content Placeholder 2"/>
          <p:cNvSpPr>
            <a:spLocks noGrp="1"/>
          </p:cNvSpPr>
          <p:nvPr>
            <p:ph idx="1"/>
          </p:nvPr>
        </p:nvSpPr>
        <p:spPr>
          <a:xfrm>
            <a:off x="1261872" y="1895303"/>
            <a:ext cx="2911117" cy="4871258"/>
          </a:xfrm>
        </p:spPr>
        <p:txBody>
          <a:bodyPr>
            <a:normAutofit/>
          </a:bodyPr>
          <a:lstStyle/>
          <a:p>
            <a:pPr fontAlgn="base"/>
            <a:r>
              <a:rPr lang="en-US" sz="1600" dirty="0"/>
              <a:t>Digital marketing</a:t>
            </a:r>
          </a:p>
          <a:p>
            <a:pPr fontAlgn="base"/>
            <a:r>
              <a:rPr lang="en-US" sz="1600" dirty="0"/>
              <a:t>Outbound marketing</a:t>
            </a:r>
          </a:p>
          <a:p>
            <a:pPr fontAlgn="base"/>
            <a:r>
              <a:rPr lang="en-US" sz="1600" dirty="0"/>
              <a:t>Inbound marketing</a:t>
            </a:r>
          </a:p>
          <a:p>
            <a:pPr fontAlgn="base"/>
            <a:r>
              <a:rPr lang="en-US" sz="1600" dirty="0"/>
              <a:t>Organic marketing</a:t>
            </a:r>
          </a:p>
          <a:p>
            <a:pPr fontAlgn="base"/>
            <a:r>
              <a:rPr lang="en-US" sz="1600" dirty="0"/>
              <a:t>Outreach marketing </a:t>
            </a:r>
          </a:p>
          <a:p>
            <a:pPr fontAlgn="base"/>
            <a:r>
              <a:rPr lang="en-US" sz="1600" dirty="0"/>
              <a:t>Guerilla marketing</a:t>
            </a:r>
          </a:p>
          <a:p>
            <a:pPr fontAlgn="base"/>
            <a:r>
              <a:rPr lang="en-US" sz="1600" dirty="0"/>
              <a:t>Word of mouth marketing</a:t>
            </a:r>
          </a:p>
          <a:p>
            <a:pPr fontAlgn="base"/>
            <a:r>
              <a:rPr lang="en-US" sz="1600" dirty="0"/>
              <a:t>Referral marketing</a:t>
            </a:r>
          </a:p>
          <a:p>
            <a:pPr fontAlgn="base"/>
            <a:r>
              <a:rPr lang="en-US" sz="1600" dirty="0"/>
              <a:t>Acquisition marketing</a:t>
            </a:r>
          </a:p>
          <a:p>
            <a:pPr fontAlgn="base"/>
            <a:r>
              <a:rPr lang="en-US" sz="1600" dirty="0"/>
              <a:t>Retention marketing</a:t>
            </a:r>
          </a:p>
        </p:txBody>
      </p:sp>
      <p:sp>
        <p:nvSpPr>
          <p:cNvPr id="6" name="Content Placeholder 2"/>
          <p:cNvSpPr txBox="1">
            <a:spLocks/>
          </p:cNvSpPr>
          <p:nvPr/>
        </p:nvSpPr>
        <p:spPr>
          <a:xfrm>
            <a:off x="7332933" y="1895303"/>
            <a:ext cx="2911117" cy="48712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fontAlgn="base"/>
            <a:r>
              <a:rPr lang="en-US" sz="1600" dirty="0"/>
              <a:t>Stealth marketing</a:t>
            </a:r>
          </a:p>
          <a:p>
            <a:pPr fontAlgn="base"/>
            <a:r>
              <a:rPr lang="en-US" sz="1600" dirty="0"/>
              <a:t>B2C</a:t>
            </a:r>
          </a:p>
          <a:p>
            <a:pPr fontAlgn="base"/>
            <a:r>
              <a:rPr lang="en-US" sz="1600" dirty="0"/>
              <a:t>B2B</a:t>
            </a:r>
          </a:p>
          <a:p>
            <a:pPr fontAlgn="base"/>
            <a:r>
              <a:rPr lang="en-US" sz="1600" dirty="0"/>
              <a:t>Telemarketing</a:t>
            </a:r>
          </a:p>
          <a:p>
            <a:pPr fontAlgn="base"/>
            <a:r>
              <a:rPr lang="en-US" sz="1600" dirty="0"/>
              <a:t>Cause marketing</a:t>
            </a:r>
          </a:p>
          <a:p>
            <a:pPr fontAlgn="base"/>
            <a:r>
              <a:rPr lang="en-US" sz="1600" dirty="0"/>
              <a:t>Event marketing </a:t>
            </a:r>
          </a:p>
          <a:p>
            <a:pPr fontAlgn="base"/>
            <a:r>
              <a:rPr lang="en-US" sz="1600" dirty="0"/>
              <a:t>Global marketing</a:t>
            </a:r>
          </a:p>
          <a:p>
            <a:pPr fontAlgn="base"/>
            <a:r>
              <a:rPr lang="en-US" sz="1600" dirty="0"/>
              <a:t>Conversational marketing</a:t>
            </a:r>
          </a:p>
          <a:p>
            <a:pPr fontAlgn="base"/>
            <a:r>
              <a:rPr lang="en-US" sz="1600" dirty="0"/>
              <a:t>Product marketing</a:t>
            </a:r>
          </a:p>
          <a:p>
            <a:pPr fontAlgn="base"/>
            <a:r>
              <a:rPr lang="en-US" sz="1600" dirty="0"/>
              <a:t>Account-based marketing</a:t>
            </a:r>
          </a:p>
        </p:txBody>
      </p:sp>
      <p:sp>
        <p:nvSpPr>
          <p:cNvPr id="7" name="Content Placeholder 2"/>
          <p:cNvSpPr txBox="1">
            <a:spLocks/>
          </p:cNvSpPr>
          <p:nvPr/>
        </p:nvSpPr>
        <p:spPr>
          <a:xfrm>
            <a:off x="4172989" y="1895303"/>
            <a:ext cx="2911117" cy="487125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fontAlgn="base"/>
            <a:r>
              <a:rPr lang="en-US" sz="1600" dirty="0"/>
              <a:t>Behavioral marketing</a:t>
            </a:r>
          </a:p>
          <a:p>
            <a:pPr fontAlgn="base"/>
            <a:r>
              <a:rPr lang="en-US" sz="1600" dirty="0"/>
              <a:t>Nostalgia marketing</a:t>
            </a:r>
          </a:p>
          <a:p>
            <a:pPr fontAlgn="base"/>
            <a:r>
              <a:rPr lang="en-US" sz="1600" dirty="0"/>
              <a:t>Neuromarketing</a:t>
            </a:r>
          </a:p>
          <a:p>
            <a:pPr fontAlgn="base"/>
            <a:r>
              <a:rPr lang="en-US" sz="1600" dirty="0"/>
              <a:t>Emotional marketing</a:t>
            </a:r>
          </a:p>
          <a:p>
            <a:pPr fontAlgn="base"/>
            <a:r>
              <a:rPr lang="en-US" sz="1600" dirty="0"/>
              <a:t>Public relations</a:t>
            </a:r>
          </a:p>
          <a:p>
            <a:pPr fontAlgn="base"/>
            <a:r>
              <a:rPr lang="en-US" sz="1600" dirty="0"/>
              <a:t>Relationship marketing</a:t>
            </a:r>
          </a:p>
          <a:p>
            <a:pPr fontAlgn="base"/>
            <a:r>
              <a:rPr lang="en-US" sz="1600" dirty="0"/>
              <a:t>Voice marketing</a:t>
            </a:r>
          </a:p>
          <a:p>
            <a:pPr fontAlgn="base"/>
            <a:r>
              <a:rPr lang="en-US" sz="1600" dirty="0"/>
              <a:t>Partnership marketing</a:t>
            </a:r>
          </a:p>
          <a:p>
            <a:pPr fontAlgn="base"/>
            <a:r>
              <a:rPr lang="en-US" sz="1600" dirty="0"/>
              <a:t>User-generated marketing</a:t>
            </a:r>
          </a:p>
          <a:p>
            <a:pPr fontAlgn="base"/>
            <a:r>
              <a:rPr lang="en-US" sz="1600" dirty="0"/>
              <a:t>Seasonal marketing</a:t>
            </a:r>
          </a:p>
        </p:txBody>
      </p:sp>
    </p:spTree>
    <p:extLst>
      <p:ext uri="{BB962C8B-B14F-4D97-AF65-F5344CB8AC3E}">
        <p14:creationId xmlns:p14="http://schemas.microsoft.com/office/powerpoint/2010/main" val="51513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931026"/>
            <a:ext cx="9418320" cy="989214"/>
          </a:xfrm>
        </p:spPr>
        <p:txBody>
          <a:bodyPr>
            <a:normAutofit fontScale="90000"/>
          </a:bodyPr>
          <a:lstStyle/>
          <a:p>
            <a:r>
              <a:rPr lang="en-US" sz="6000" b="1" dirty="0"/>
              <a:t>B2B &amp; B2C MARKETING</a:t>
            </a:r>
          </a:p>
        </p:txBody>
      </p:sp>
      <p:sp>
        <p:nvSpPr>
          <p:cNvPr id="3" name="Subtitle 2"/>
          <p:cNvSpPr>
            <a:spLocks noGrp="1"/>
          </p:cNvSpPr>
          <p:nvPr>
            <p:ph type="subTitle" idx="1"/>
          </p:nvPr>
        </p:nvSpPr>
        <p:spPr>
          <a:xfrm>
            <a:off x="1261872" y="2664226"/>
            <a:ext cx="9418320" cy="3470564"/>
          </a:xfrm>
        </p:spPr>
        <p:txBody>
          <a:bodyPr>
            <a:normAutofit/>
          </a:bodyPr>
          <a:lstStyle/>
          <a:p>
            <a:pPr marL="342900" indent="-342900">
              <a:buFont typeface="Arial" panose="020B0604020202020204" pitchFamily="34" charset="0"/>
              <a:buChar char="•"/>
            </a:pPr>
            <a:r>
              <a:rPr lang="en-US" dirty="0"/>
              <a:t>B2B stands for Business to Business. B2B ecommerce utilises online platforms to sell products or services to other businesses</a:t>
            </a:r>
          </a:p>
          <a:p>
            <a:pPr marL="342900" indent="-342900">
              <a:buFont typeface="Arial" panose="020B0604020202020204" pitchFamily="34" charset="0"/>
              <a:buChar char="•"/>
            </a:pPr>
            <a:r>
              <a:rPr lang="en-US" dirty="0"/>
              <a:t>B2C stands for Business to Consumer. B2C ecommerce targets personal consumers.</a:t>
            </a:r>
          </a:p>
        </p:txBody>
      </p:sp>
    </p:spTree>
    <p:extLst>
      <p:ext uri="{BB962C8B-B14F-4D97-AF65-F5344CB8AC3E}">
        <p14:creationId xmlns:p14="http://schemas.microsoft.com/office/powerpoint/2010/main" val="261993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MARKETING</a:t>
            </a:r>
          </a:p>
        </p:txBody>
      </p:sp>
      <p:sp>
        <p:nvSpPr>
          <p:cNvPr id="3" name="Content Placeholder 2"/>
          <p:cNvSpPr>
            <a:spLocks noGrp="1"/>
          </p:cNvSpPr>
          <p:nvPr>
            <p:ph idx="1"/>
          </p:nvPr>
        </p:nvSpPr>
        <p:spPr/>
        <p:txBody>
          <a:bodyPr/>
          <a:lstStyle/>
          <a:p>
            <a:r>
              <a:rPr lang="en-US" dirty="0"/>
              <a:t>These seven are 7 princinples of Marketing:</a:t>
            </a:r>
          </a:p>
          <a:p>
            <a:r>
              <a:rPr lang="en-US" b="1" dirty="0"/>
              <a:t>Product</a:t>
            </a:r>
          </a:p>
          <a:p>
            <a:r>
              <a:rPr lang="en-US" b="1" dirty="0"/>
              <a:t>Price</a:t>
            </a:r>
          </a:p>
          <a:p>
            <a:r>
              <a:rPr lang="en-US" b="1" dirty="0"/>
              <a:t>Promotion</a:t>
            </a:r>
          </a:p>
          <a:p>
            <a:r>
              <a:rPr lang="en-US" b="1" dirty="0"/>
              <a:t>Place</a:t>
            </a:r>
          </a:p>
          <a:p>
            <a:r>
              <a:rPr lang="en-US" b="1" dirty="0"/>
              <a:t>Packaging</a:t>
            </a:r>
          </a:p>
          <a:p>
            <a:r>
              <a:rPr lang="en-US" b="1" dirty="0"/>
              <a:t>Positioning</a:t>
            </a:r>
          </a:p>
          <a:p>
            <a:r>
              <a:rPr lang="en-US" b="1" dirty="0"/>
              <a:t>People</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468" y="2370324"/>
            <a:ext cx="6325717" cy="3268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313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931026"/>
            <a:ext cx="9418320" cy="1147156"/>
          </a:xfrm>
        </p:spPr>
        <p:txBody>
          <a:bodyPr>
            <a:noAutofit/>
          </a:bodyPr>
          <a:lstStyle/>
          <a:p>
            <a:r>
              <a:rPr lang="en-US" sz="2800" dirty="0"/>
              <a:t>WHAT IS THE DIFFERENCE BETWEEN </a:t>
            </a:r>
            <a:r>
              <a:rPr lang="en-US" sz="4000" b="1" dirty="0"/>
              <a:t>MARKETING AND ADVERTISING?</a:t>
            </a:r>
          </a:p>
        </p:txBody>
      </p:sp>
      <p:sp>
        <p:nvSpPr>
          <p:cNvPr id="3" name="Subtitle 2"/>
          <p:cNvSpPr>
            <a:spLocks noGrp="1"/>
          </p:cNvSpPr>
          <p:nvPr>
            <p:ph type="subTitle" idx="1"/>
          </p:nvPr>
        </p:nvSpPr>
        <p:spPr>
          <a:xfrm>
            <a:off x="1261872" y="3054925"/>
            <a:ext cx="9418320" cy="2356662"/>
          </a:xfrm>
        </p:spPr>
        <p:txBody>
          <a:bodyPr>
            <a:normAutofit/>
          </a:bodyPr>
          <a:lstStyle/>
          <a:p>
            <a:pPr marL="342900" indent="-342900">
              <a:buFont typeface="Arial" panose="020B0604020202020204" pitchFamily="34" charset="0"/>
              <a:buChar char="•"/>
            </a:pPr>
            <a:r>
              <a:rPr lang="en-US" dirty="0"/>
              <a:t>Marketing is the process of identifying customer needs and determining how best to meet those needs. </a:t>
            </a:r>
          </a:p>
          <a:p>
            <a:pPr marL="342900" indent="-342900">
              <a:buFont typeface="Arial" panose="020B0604020202020204" pitchFamily="34" charset="0"/>
              <a:buChar char="•"/>
            </a:pPr>
            <a:r>
              <a:rPr lang="en-US" dirty="0"/>
              <a:t>Advertising is the exercise of promoting a company and its products or services through paid channels.</a:t>
            </a:r>
            <a:endParaRPr lang="en-US" sz="1800" dirty="0"/>
          </a:p>
        </p:txBody>
      </p:sp>
    </p:spTree>
    <p:extLst>
      <p:ext uri="{BB962C8B-B14F-4D97-AF65-F5344CB8AC3E}">
        <p14:creationId xmlns:p14="http://schemas.microsoft.com/office/powerpoint/2010/main" val="283020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261872" y="490450"/>
            <a:ext cx="9418320" cy="1388226"/>
          </a:xfrm>
        </p:spPr>
        <p:txBody>
          <a:bodyPr>
            <a:normAutofit/>
          </a:bodyPr>
          <a:lstStyle/>
          <a:p>
            <a:r>
              <a:rPr lang="en-US" sz="3200" dirty="0"/>
              <a:t>WHAT IS THE </a:t>
            </a:r>
            <a:r>
              <a:rPr lang="en-US" sz="4800" b="1" dirty="0"/>
              <a:t>MARKETING PLAN </a:t>
            </a:r>
            <a:r>
              <a:rPr lang="en-US" sz="3200" dirty="0"/>
              <a:t>FOR ANY BUSINESS DEVELOPMENT</a:t>
            </a:r>
          </a:p>
        </p:txBody>
      </p:sp>
      <p:sp>
        <p:nvSpPr>
          <p:cNvPr id="12" name="Subtitle 11"/>
          <p:cNvSpPr>
            <a:spLocks noGrp="1"/>
          </p:cNvSpPr>
          <p:nvPr>
            <p:ph type="subTitle" idx="1"/>
          </p:nvPr>
        </p:nvSpPr>
        <p:spPr>
          <a:xfrm>
            <a:off x="1261872" y="2639290"/>
            <a:ext cx="9418320" cy="3869575"/>
          </a:xfrm>
        </p:spPr>
        <p:txBody>
          <a:bodyPr>
            <a:normAutofit/>
          </a:bodyPr>
          <a:lstStyle/>
          <a:p>
            <a:pPr marL="342900" indent="-342900" fontAlgn="base">
              <a:buFont typeface="Arial" panose="020B0604020202020204" pitchFamily="34" charset="0"/>
              <a:buChar char="•"/>
            </a:pPr>
            <a:r>
              <a:rPr lang="en-US" dirty="0"/>
              <a:t>A marketing plan is the first step in creating a successful marketing program for your your new business. Fortunately, it doesn’t have to be complicated in order to work. Here are the ten basic components of a marketing plan.</a:t>
            </a:r>
          </a:p>
          <a:p>
            <a:pPr marL="342900" indent="-342900" fontAlgn="base">
              <a:buFont typeface="Arial" panose="020B0604020202020204" pitchFamily="34" charset="0"/>
              <a:buChar char="•"/>
            </a:pPr>
            <a:r>
              <a:rPr lang="en-US" dirty="0"/>
              <a:t>You are starting a new company/venture and now you’re thinking about developing a marketing program, you need to begin with a marketing plan, so here is the plan based on 10 components.</a:t>
            </a:r>
          </a:p>
          <a:p>
            <a:endParaRPr lang="en-US" dirty="0"/>
          </a:p>
        </p:txBody>
      </p:sp>
    </p:spTree>
    <p:extLst>
      <p:ext uri="{BB962C8B-B14F-4D97-AF65-F5344CB8AC3E}">
        <p14:creationId xmlns:p14="http://schemas.microsoft.com/office/powerpoint/2010/main" val="295783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PLAN</a:t>
            </a:r>
          </a:p>
        </p:txBody>
      </p:sp>
      <p:sp>
        <p:nvSpPr>
          <p:cNvPr id="3" name="Content Placeholder 2"/>
          <p:cNvSpPr>
            <a:spLocks noGrp="1"/>
          </p:cNvSpPr>
          <p:nvPr>
            <p:ph idx="1"/>
          </p:nvPr>
        </p:nvSpPr>
        <p:spPr>
          <a:xfrm>
            <a:off x="1261872" y="1828800"/>
            <a:ext cx="8595360" cy="4671753"/>
          </a:xfrm>
        </p:spPr>
        <p:txBody>
          <a:bodyPr>
            <a:normAutofit/>
          </a:bodyPr>
          <a:lstStyle/>
          <a:p>
            <a:pPr marL="342900" indent="-342900">
              <a:buFont typeface="+mj-lt"/>
              <a:buAutoNum type="arabicPeriod"/>
            </a:pPr>
            <a:r>
              <a:rPr lang="en-US" dirty="0"/>
              <a:t>Marketing Research</a:t>
            </a:r>
          </a:p>
          <a:p>
            <a:pPr marL="342900" indent="-342900">
              <a:buFont typeface="+mj-lt"/>
              <a:buAutoNum type="arabicPeriod"/>
            </a:pPr>
            <a:r>
              <a:rPr lang="en-US" dirty="0"/>
              <a:t>Target Market</a:t>
            </a:r>
          </a:p>
          <a:p>
            <a:pPr marL="342900" indent="-342900">
              <a:buFont typeface="+mj-lt"/>
              <a:buAutoNum type="arabicPeriod"/>
            </a:pPr>
            <a:r>
              <a:rPr lang="en-US" dirty="0"/>
              <a:t>Product</a:t>
            </a:r>
          </a:p>
          <a:p>
            <a:pPr marL="342900" indent="-342900">
              <a:buFont typeface="+mj-lt"/>
              <a:buAutoNum type="arabicPeriod"/>
            </a:pPr>
            <a:r>
              <a:rPr lang="en-US" dirty="0"/>
              <a:t>Competition</a:t>
            </a:r>
          </a:p>
          <a:p>
            <a:pPr marL="342900" indent="-342900">
              <a:buFont typeface="+mj-lt"/>
              <a:buAutoNum type="arabicPeriod"/>
            </a:pPr>
            <a:r>
              <a:rPr lang="en-US" dirty="0"/>
              <a:t>Mission Statement</a:t>
            </a:r>
          </a:p>
          <a:p>
            <a:pPr marL="342900" indent="-342900">
              <a:buFont typeface="+mj-lt"/>
              <a:buAutoNum type="arabicPeriod"/>
            </a:pPr>
            <a:r>
              <a:rPr lang="en-US" dirty="0"/>
              <a:t>Market Strategy</a:t>
            </a:r>
          </a:p>
          <a:p>
            <a:pPr marL="342900" indent="-342900">
              <a:buFont typeface="+mj-lt"/>
              <a:buAutoNum type="arabicPeriod"/>
            </a:pPr>
            <a:r>
              <a:rPr lang="en-US" dirty="0"/>
              <a:t>Pricing, Positioning, Branding</a:t>
            </a:r>
          </a:p>
          <a:p>
            <a:pPr marL="342900" indent="-342900">
              <a:buFont typeface="+mj-lt"/>
              <a:buAutoNum type="arabicPeriod"/>
            </a:pPr>
            <a:r>
              <a:rPr lang="en-US" dirty="0"/>
              <a:t>Budget</a:t>
            </a:r>
          </a:p>
          <a:p>
            <a:pPr marL="342900" indent="-342900">
              <a:buFont typeface="+mj-lt"/>
              <a:buAutoNum type="arabicPeriod"/>
            </a:pPr>
            <a:r>
              <a:rPr lang="en-US" dirty="0"/>
              <a:t>Marketing Goals</a:t>
            </a:r>
          </a:p>
          <a:p>
            <a:pPr marL="342900" indent="-342900">
              <a:buFont typeface="+mj-lt"/>
              <a:buAutoNum type="arabicPeriod"/>
            </a:pPr>
            <a:r>
              <a:rPr lang="en-US" dirty="0"/>
              <a:t>Monitoring Results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523" y="1828801"/>
            <a:ext cx="5247293" cy="3936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697825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254</TotalTime>
  <Words>971</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Schoolbook</vt:lpstr>
      <vt:lpstr>Wingdings 2</vt:lpstr>
      <vt:lpstr>View</vt:lpstr>
      <vt:lpstr>MARKETING</vt:lpstr>
      <vt:lpstr>WHAT IS MARKETING</vt:lpstr>
      <vt:lpstr>MAJOR TYPES OF MARKETING</vt:lpstr>
      <vt:lpstr>TYPES OF MARKETING</vt:lpstr>
      <vt:lpstr>B2B &amp; B2C MARKETING</vt:lpstr>
      <vt:lpstr>PRINCIPLES OF MARKETING</vt:lpstr>
      <vt:lpstr>WHAT IS THE DIFFERENCE BETWEEN MARKETING AND ADVERTISING?</vt:lpstr>
      <vt:lpstr>WHAT IS THE MARKETING PLAN FOR ANY BUSINESS DEVELOPMENT</vt:lpstr>
      <vt:lpstr>MARKETING PLAN</vt:lpstr>
      <vt:lpstr>1. MARKETING RESEARCH</vt:lpstr>
      <vt:lpstr>MARKETING RESEARCH PRCOESS</vt:lpstr>
      <vt:lpstr>2. TARGET MARKET</vt:lpstr>
      <vt:lpstr>3. PRODUCT OR SERVICE</vt:lpstr>
      <vt:lpstr>4. COMPETITION</vt:lpstr>
      <vt:lpstr>5. MISSION STATEMENT</vt:lpstr>
      <vt:lpstr>6. MARKETING STRATEGIES</vt:lpstr>
      <vt:lpstr>7. PRICING, POSITIONING &amp; BRANDING</vt:lpstr>
      <vt:lpstr>8. BUDGET</vt:lpstr>
      <vt:lpstr>9. MARKETING GOALS</vt:lpstr>
      <vt:lpstr>10.   MONITORING RESULTS</vt:lpstr>
      <vt:lpstr>CASE STUDY #1</vt:lpstr>
      <vt:lpstr>CASE STUDY #2</vt:lpstr>
      <vt:lpstr>CASE STUDY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Talha</dc:creator>
  <cp:lastModifiedBy>aamir zaman</cp:lastModifiedBy>
  <cp:revision>52</cp:revision>
  <dcterms:created xsi:type="dcterms:W3CDTF">2022-06-07T12:01:34Z</dcterms:created>
  <dcterms:modified xsi:type="dcterms:W3CDTF">2024-12-03T01:02:43Z</dcterms:modified>
</cp:coreProperties>
</file>