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67" r:id="rId5"/>
    <p:sldId id="257" r:id="rId6"/>
    <p:sldId id="260" r:id="rId7"/>
    <p:sldId id="261" r:id="rId8"/>
    <p:sldId id="262" r:id="rId9"/>
    <p:sldId id="263" r:id="rId10"/>
    <p:sldId id="264" r:id="rId11"/>
    <p:sldId id="265" r:id="rId12"/>
    <p:sldId id="268" r:id="rId13"/>
    <p:sldId id="269" r:id="rId14"/>
    <p:sldId id="270" r:id="rId15"/>
    <p:sldId id="271"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19" autoAdjust="0"/>
  </p:normalViewPr>
  <p:slideViewPr>
    <p:cSldViewPr snapToGrid="0">
      <p:cViewPr varScale="1">
        <p:scale>
          <a:sx n="61" d="100"/>
          <a:sy n="61" d="100"/>
        </p:scale>
        <p:origin x="8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6/27/2022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a:ln w="76200">
            <a:solidFill>
              <a:schemeClr val="accent4">
                <a:lumMod val="50000"/>
              </a:schemeClr>
            </a:solid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38C6D6-C177-7131-D5A7-01EE2C5FE165}"/>
              </a:ext>
            </a:extLst>
          </p:cNvPr>
          <p:cNvPicPr>
            <a:picLocks noGrp="1" noChangeAspect="1"/>
          </p:cNvPicPr>
          <p:nvPr>
            <p:ph idx="1"/>
          </p:nvPr>
        </p:nvPicPr>
        <p:blipFill>
          <a:blip r:embed="rId2"/>
          <a:stretch>
            <a:fillRect/>
          </a:stretch>
        </p:blipFill>
        <p:spPr>
          <a:xfrm>
            <a:off x="581192" y="882869"/>
            <a:ext cx="11029616" cy="5817476"/>
          </a:xfrm>
        </p:spPr>
      </p:pic>
    </p:spTree>
    <p:extLst>
      <p:ext uri="{BB962C8B-B14F-4D97-AF65-F5344CB8AC3E}">
        <p14:creationId xmlns:p14="http://schemas.microsoft.com/office/powerpoint/2010/main" val="1167014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355FF0-9963-9868-BAC6-F4A0D31C17DF}"/>
              </a:ext>
            </a:extLst>
          </p:cNvPr>
          <p:cNvPicPr>
            <a:picLocks noGrp="1" noChangeAspect="1"/>
          </p:cNvPicPr>
          <p:nvPr>
            <p:ph idx="1"/>
          </p:nvPr>
        </p:nvPicPr>
        <p:blipFill>
          <a:blip r:embed="rId2"/>
          <a:stretch>
            <a:fillRect/>
          </a:stretch>
        </p:blipFill>
        <p:spPr>
          <a:xfrm>
            <a:off x="581192" y="961696"/>
            <a:ext cx="11029615" cy="5194147"/>
          </a:xfrm>
        </p:spPr>
      </p:pic>
    </p:spTree>
    <p:extLst>
      <p:ext uri="{BB962C8B-B14F-4D97-AF65-F5344CB8AC3E}">
        <p14:creationId xmlns:p14="http://schemas.microsoft.com/office/powerpoint/2010/main" val="359534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6396-FDF0-FBD7-4BD3-FF7A562BFB92}"/>
              </a:ext>
            </a:extLst>
          </p:cNvPr>
          <p:cNvSpPr>
            <a:spLocks noGrp="1"/>
          </p:cNvSpPr>
          <p:nvPr>
            <p:ph type="title"/>
          </p:nvPr>
        </p:nvSpPr>
        <p:spPr/>
        <p:txBody>
          <a:bodyPr>
            <a:normAutofit/>
          </a:bodyPr>
          <a:lstStyle/>
          <a:p>
            <a:pPr algn="ctr"/>
            <a:r>
              <a:rPr lang="en-US" sz="6600" dirty="0"/>
              <a:t>CONCLUSION</a:t>
            </a:r>
            <a:endParaRPr lang="en-PK" sz="6600" dirty="0"/>
          </a:p>
        </p:txBody>
      </p:sp>
      <p:sp>
        <p:nvSpPr>
          <p:cNvPr id="3" name="Content Placeholder 2">
            <a:extLst>
              <a:ext uri="{FF2B5EF4-FFF2-40B4-BE49-F238E27FC236}">
                <a16:creationId xmlns:a16="http://schemas.microsoft.com/office/drawing/2014/main" id="{9FA03507-05F5-01D8-B44D-89D4E08437DF}"/>
              </a:ext>
            </a:extLst>
          </p:cNvPr>
          <p:cNvSpPr>
            <a:spLocks noGrp="1"/>
          </p:cNvSpPr>
          <p:nvPr>
            <p:ph idx="1"/>
          </p:nvPr>
        </p:nvSpPr>
        <p:spPr/>
        <p:txBody>
          <a:bodyPr/>
          <a:lstStyle/>
          <a:p>
            <a:pPr marL="342900" lvl="0" indent="-342900" rtl="0">
              <a:lnSpc>
                <a:spcPct val="115000"/>
              </a:lnSpc>
              <a:spcBef>
                <a:spcPts val="1200"/>
              </a:spcBef>
              <a:spcAft>
                <a:spcPts val="1000"/>
              </a:spcAft>
              <a:buFont typeface="+mj-lt"/>
              <a:buAutoNum type="arabi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This project will help the store keeper in fast billing.</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Bef>
                <a:spcPts val="1200"/>
              </a:spcBef>
              <a:spcAft>
                <a:spcPts val="1000"/>
              </a:spcAft>
              <a:buFont typeface="+mj-lt"/>
              <a:buAutoNum type="arabi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Easy to maintain in future prospect.</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Bef>
                <a:spcPts val="1200"/>
              </a:spcBef>
              <a:spcAft>
                <a:spcPts val="1000"/>
              </a:spcAft>
              <a:buFont typeface="+mj-lt"/>
              <a:buAutoNum type="arabi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This project enables the management team to keep their system updated.</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spcBef>
                <a:spcPts val="1200"/>
              </a:spcBef>
              <a:spcAft>
                <a:spcPts val="1000"/>
              </a:spcAft>
              <a:buFont typeface="+mj-lt"/>
              <a:buAutoNum type="arabi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Enable a store, café or shop to deal with their customers in a better way.</a:t>
            </a:r>
            <a:endParaRPr lang="en-PK" sz="1800" dirty="0">
              <a:effectLst/>
              <a:latin typeface="Calibri" panose="020F0502020204030204" pitchFamily="34" charset="0"/>
              <a:ea typeface="Calibri" panose="020F0502020204030204" pitchFamily="34" charset="0"/>
              <a:cs typeface="Arial" panose="020B0604020202020204" pitchFamily="34" charset="0"/>
            </a:endParaRPr>
          </a:p>
          <a:p>
            <a:endParaRPr lang="en-PK" dirty="0"/>
          </a:p>
        </p:txBody>
      </p:sp>
    </p:spTree>
    <p:extLst>
      <p:ext uri="{BB962C8B-B14F-4D97-AF65-F5344CB8AC3E}">
        <p14:creationId xmlns:p14="http://schemas.microsoft.com/office/powerpoint/2010/main" val="188902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0" y="-125730"/>
            <a:ext cx="12207600" cy="6983730"/>
          </a:xfrm>
          <a:prstGeom prst="rect">
            <a:avLst/>
          </a:prstGeom>
        </p:spPr>
      </p:pic>
      <p:sp>
        <p:nvSpPr>
          <p:cNvPr id="5" name="Rectangle 4"/>
          <p:cNvSpPr/>
          <p:nvPr/>
        </p:nvSpPr>
        <p:spPr>
          <a:xfrm>
            <a:off x="4170440" y="1856438"/>
            <a:ext cx="467628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u="sng" cap="none" spc="0" dirty="0">
                <a:solidFill>
                  <a:schemeClr val="accent3"/>
                </a:solidFill>
                <a:effectLst>
                  <a:outerShdw blurRad="50800" dist="38100" dir="2700000" algn="tl" rotWithShape="0">
                    <a:prstClr val="black">
                      <a:alpha val="40000"/>
                    </a:prstClr>
                  </a:outerShdw>
                </a:effectLst>
              </a:rPr>
              <a:t>Q&amp;A SESSION</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Rectangle 1043"/>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30" name="Picture 6" descr="brown and white wooden arrow sign"/>
          <p:cNvPicPr>
            <a:picLocks noChangeAspect="1" noChangeArrowheads="1"/>
          </p:cNvPicPr>
          <p:nvPr/>
        </p:nvPicPr>
        <p:blipFill rotWithShape="1">
          <a:blip r:embed="rId2">
            <a:extLst>
              <a:ext uri="{28A0092B-C50C-407E-A947-70E740481C1C}">
                <a14:useLocalDpi xmlns:a14="http://schemas.microsoft.com/office/drawing/2010/main" val="0"/>
              </a:ext>
            </a:extLst>
          </a:blip>
          <a:srcRect t="504" b="15242"/>
          <a:stretch>
            <a:fill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barn(inVertical)">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CAFÉ BILLING SYSTEM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RED CAFFINO</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4EE4-F85A-C305-CE18-855EC78D133C}"/>
              </a:ext>
            </a:extLst>
          </p:cNvPr>
          <p:cNvSpPr>
            <a:spLocks noGrp="1"/>
          </p:cNvSpPr>
          <p:nvPr>
            <p:ph type="title"/>
          </p:nvPr>
        </p:nvSpPr>
        <p:spPr/>
        <p:txBody>
          <a:bodyPr>
            <a:normAutofit/>
          </a:bodyPr>
          <a:lstStyle/>
          <a:p>
            <a:pPr algn="ctr"/>
            <a:r>
              <a:rPr lang="en-US" sz="6600" dirty="0">
                <a:solidFill>
                  <a:schemeClr val="accent1">
                    <a:lumMod val="50000"/>
                  </a:schemeClr>
                </a:solidFill>
              </a:rPr>
              <a:t>GROUP MEMBERS</a:t>
            </a:r>
            <a:endParaRPr lang="en-PK" sz="6600" dirty="0">
              <a:solidFill>
                <a:schemeClr val="accent1">
                  <a:lumMod val="50000"/>
                </a:schemeClr>
              </a:solidFill>
            </a:endParaRPr>
          </a:p>
        </p:txBody>
      </p:sp>
      <p:sp>
        <p:nvSpPr>
          <p:cNvPr id="3" name="Content Placeholder 2">
            <a:extLst>
              <a:ext uri="{FF2B5EF4-FFF2-40B4-BE49-F238E27FC236}">
                <a16:creationId xmlns:a16="http://schemas.microsoft.com/office/drawing/2014/main" id="{35315902-CF55-0937-1CC1-35F57917C495}"/>
              </a:ext>
            </a:extLst>
          </p:cNvPr>
          <p:cNvSpPr>
            <a:spLocks noGrp="1"/>
          </p:cNvSpPr>
          <p:nvPr>
            <p:ph idx="1"/>
          </p:nvPr>
        </p:nvSpPr>
        <p:spPr/>
        <p:txBody>
          <a:bodyPr>
            <a:normAutofit/>
          </a:bodyPr>
          <a:lstStyle/>
          <a:p>
            <a:pPr>
              <a:buFont typeface="Wingdings" panose="05000000000000000000" pitchFamily="2" charset="2"/>
              <a:buChar char="q"/>
            </a:pPr>
            <a:r>
              <a:rPr lang="en-US" sz="3600" b="1" dirty="0"/>
              <a:t>ABDULLAH NAEEM ______________ 043</a:t>
            </a:r>
          </a:p>
          <a:p>
            <a:pPr>
              <a:buFont typeface="Wingdings" panose="05000000000000000000" pitchFamily="2" charset="2"/>
              <a:buChar char="q"/>
            </a:pPr>
            <a:r>
              <a:rPr lang="en-US" sz="3600" b="1" dirty="0"/>
              <a:t>MUHAMMAD SOBAN_____________046</a:t>
            </a:r>
          </a:p>
          <a:p>
            <a:pPr>
              <a:buFont typeface="Wingdings" panose="05000000000000000000" pitchFamily="2" charset="2"/>
              <a:buChar char="q"/>
            </a:pPr>
            <a:r>
              <a:rPr lang="en-US" sz="3600" b="1" dirty="0"/>
              <a:t>ABDUL MALIK___________________399</a:t>
            </a:r>
          </a:p>
          <a:p>
            <a:endParaRPr lang="en-PK" sz="3600" b="1" dirty="0"/>
          </a:p>
        </p:txBody>
      </p:sp>
    </p:spTree>
    <p:extLst>
      <p:ext uri="{BB962C8B-B14F-4D97-AF65-F5344CB8AC3E}">
        <p14:creationId xmlns:p14="http://schemas.microsoft.com/office/powerpoint/2010/main" val="365734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3092-B572-A4BC-9512-08351B58D8B8}"/>
              </a:ext>
            </a:extLst>
          </p:cNvPr>
          <p:cNvSpPr>
            <a:spLocks noGrp="1"/>
          </p:cNvSpPr>
          <p:nvPr>
            <p:ph type="title"/>
          </p:nvPr>
        </p:nvSpPr>
        <p:spPr/>
        <p:txBody>
          <a:bodyPr>
            <a:normAutofit/>
          </a:bodyPr>
          <a:lstStyle/>
          <a:p>
            <a:pPr algn="ctr"/>
            <a:r>
              <a:rPr lang="en-US" sz="6600" dirty="0"/>
              <a:t>OUTLINES</a:t>
            </a:r>
            <a:endParaRPr lang="en-PK" sz="6600" dirty="0"/>
          </a:p>
        </p:txBody>
      </p:sp>
      <p:sp>
        <p:nvSpPr>
          <p:cNvPr id="3" name="Content Placeholder 2">
            <a:extLst>
              <a:ext uri="{FF2B5EF4-FFF2-40B4-BE49-F238E27FC236}">
                <a16:creationId xmlns:a16="http://schemas.microsoft.com/office/drawing/2014/main" id="{B481B2E5-CAF3-7081-E5F9-7615263D0CC0}"/>
              </a:ext>
            </a:extLst>
          </p:cNvPr>
          <p:cNvSpPr>
            <a:spLocks noGrp="1"/>
          </p:cNvSpPr>
          <p:nvPr>
            <p:ph idx="1"/>
          </p:nvPr>
        </p:nvSpPr>
        <p:spPr/>
        <p:txBody>
          <a:bodyPr>
            <a:normAutofit/>
          </a:bodyPr>
          <a:lstStyle/>
          <a:p>
            <a:pPr marL="342900" indent="-342900">
              <a:buFont typeface="+mj-lt"/>
              <a:buAutoNum type="arabicPeriod"/>
            </a:pPr>
            <a:r>
              <a:rPr lang="en-US" sz="2800" b="1" dirty="0"/>
              <a:t>INTRODUCTION</a:t>
            </a:r>
          </a:p>
          <a:p>
            <a:pPr marL="342900" indent="-342900">
              <a:buFont typeface="+mj-lt"/>
              <a:buAutoNum type="arabicPeriod"/>
            </a:pPr>
            <a:r>
              <a:rPr lang="en-US" sz="2800" b="1" dirty="0"/>
              <a:t>PROBLEM STATEMENT</a:t>
            </a:r>
          </a:p>
          <a:p>
            <a:pPr marL="342900" indent="-342900">
              <a:buFont typeface="+mj-lt"/>
              <a:buAutoNum type="arabicPeriod"/>
            </a:pPr>
            <a:r>
              <a:rPr lang="en-US" sz="2800" b="1" dirty="0"/>
              <a:t>ELEMENTS OF PROGRAMMING</a:t>
            </a:r>
          </a:p>
          <a:p>
            <a:pPr marL="342900" indent="-342900">
              <a:buFont typeface="+mj-lt"/>
              <a:buAutoNum type="arabicPeriod"/>
            </a:pPr>
            <a:r>
              <a:rPr lang="en-US" sz="2800" b="1" dirty="0"/>
              <a:t>OUTPUT SCREEN</a:t>
            </a:r>
          </a:p>
          <a:p>
            <a:pPr marL="342900" indent="-342900">
              <a:buFont typeface="+mj-lt"/>
              <a:buAutoNum type="arabicPeriod"/>
            </a:pPr>
            <a:r>
              <a:rPr lang="en-US" sz="2800" b="1" dirty="0"/>
              <a:t>CONCLUSION</a:t>
            </a:r>
          </a:p>
          <a:p>
            <a:pPr marL="342900" indent="-342900">
              <a:buFont typeface="+mj-lt"/>
              <a:buAutoNum type="arabicPeriod"/>
            </a:pPr>
            <a:endParaRPr lang="en-PK" sz="2800" b="1" dirty="0"/>
          </a:p>
        </p:txBody>
      </p:sp>
    </p:spTree>
    <p:extLst>
      <p:ext uri="{BB962C8B-B14F-4D97-AF65-F5344CB8AC3E}">
        <p14:creationId xmlns:p14="http://schemas.microsoft.com/office/powerpoint/2010/main" val="429432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EC2E-5876-00A6-7E04-6E1AA1F7463F}"/>
              </a:ext>
            </a:extLst>
          </p:cNvPr>
          <p:cNvSpPr>
            <a:spLocks noGrp="1"/>
          </p:cNvSpPr>
          <p:nvPr>
            <p:ph type="title"/>
          </p:nvPr>
        </p:nvSpPr>
        <p:spPr/>
        <p:txBody>
          <a:bodyPr>
            <a:normAutofit/>
          </a:bodyPr>
          <a:lstStyle/>
          <a:p>
            <a:r>
              <a:rPr lang="en-US" sz="6600" dirty="0"/>
              <a:t>INTRODUCTION</a:t>
            </a:r>
            <a:endParaRPr lang="en-PK" sz="6600" dirty="0"/>
          </a:p>
        </p:txBody>
      </p:sp>
      <p:sp>
        <p:nvSpPr>
          <p:cNvPr id="3" name="Content Placeholder 2">
            <a:extLst>
              <a:ext uri="{FF2B5EF4-FFF2-40B4-BE49-F238E27FC236}">
                <a16:creationId xmlns:a16="http://schemas.microsoft.com/office/drawing/2014/main" id="{6C382A2C-C6DF-7311-E85F-4C0AA021E648}"/>
              </a:ext>
            </a:extLst>
          </p:cNvPr>
          <p:cNvSpPr>
            <a:spLocks noGrp="1"/>
          </p:cNvSpPr>
          <p:nvPr>
            <p:ph idx="1"/>
          </p:nvPr>
        </p:nvSpPr>
        <p:spPr/>
        <p:txBody>
          <a:bodyPr/>
          <a:lstStyle/>
          <a:p>
            <a:r>
              <a:rPr lang="en-GB" sz="2800" dirty="0">
                <a:effectLst/>
                <a:latin typeface="Times New Roman" panose="02020603050405020304" pitchFamily="18" charset="0"/>
                <a:ea typeface="Calibri" panose="020F0502020204030204" pitchFamily="34" charset="0"/>
                <a:cs typeface="Arial" panose="020B0604020202020204" pitchFamily="34" charset="0"/>
              </a:rPr>
              <a:t>We proposed a “</a:t>
            </a:r>
            <a:r>
              <a:rPr lang="en-GB" sz="2800" b="1" dirty="0">
                <a:effectLst/>
                <a:latin typeface="Times New Roman" panose="02020603050405020304" pitchFamily="18" charset="0"/>
                <a:ea typeface="Calibri" panose="020F0502020204030204" pitchFamily="34" charset="0"/>
                <a:cs typeface="Arial" panose="020B0604020202020204" pitchFamily="34" charset="0"/>
              </a:rPr>
              <a:t>Cafe Billing System”,</a:t>
            </a:r>
            <a:r>
              <a:rPr lang="en-GB" sz="2800" dirty="0">
                <a:effectLst/>
                <a:latin typeface="Times New Roman" panose="02020603050405020304" pitchFamily="18" charset="0"/>
                <a:ea typeface="Calibri" panose="020F0502020204030204" pitchFamily="34" charset="0"/>
                <a:cs typeface="Arial" panose="020B0604020202020204" pitchFamily="34" charset="0"/>
              </a:rPr>
              <a:t> it is a program that automate the process of billing .It assists the process of entry of items and calculating the total bill for customer. The program can provide the fast service to the customers and hence improve the performance of our café</a:t>
            </a:r>
            <a:r>
              <a:rPr lang="en-GB" sz="2800" u="sng" dirty="0">
                <a:effectLst/>
                <a:latin typeface="Times New Roman" panose="02020603050405020304" pitchFamily="18" charset="0"/>
                <a:ea typeface="Calibri" panose="020F0502020204030204" pitchFamily="34" charset="0"/>
                <a:cs typeface="Arial" panose="020B0604020202020204" pitchFamily="34" charset="0"/>
              </a:rPr>
              <a:t>.</a:t>
            </a:r>
            <a:r>
              <a:rPr lang="en-GB" sz="2800" dirty="0">
                <a:effectLst/>
                <a:latin typeface="Times New Roman" panose="02020603050405020304" pitchFamily="18" charset="0"/>
                <a:ea typeface="Calibri" panose="020F0502020204030204" pitchFamily="34" charset="0"/>
                <a:cs typeface="Arial" panose="020B0604020202020204" pitchFamily="34" charset="0"/>
              </a:rPr>
              <a:t> Hence maximizing the performance of our café  and enable us to provide faster service to our customers.</a:t>
            </a:r>
            <a:endParaRPr lang="en-PK" sz="2800" dirty="0">
              <a:effectLst/>
              <a:latin typeface="Calibri" panose="020F0502020204030204" pitchFamily="34" charset="0"/>
              <a:ea typeface="Calibri" panose="020F0502020204030204" pitchFamily="34" charset="0"/>
              <a:cs typeface="Arial" panose="020B0604020202020204" pitchFamily="34" charset="0"/>
            </a:endParaRPr>
          </a:p>
          <a:p>
            <a:endParaRPr lang="en-PK" dirty="0"/>
          </a:p>
        </p:txBody>
      </p:sp>
    </p:spTree>
    <p:extLst>
      <p:ext uri="{BB962C8B-B14F-4D97-AF65-F5344CB8AC3E}">
        <p14:creationId xmlns:p14="http://schemas.microsoft.com/office/powerpoint/2010/main" val="289420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3C3B-9378-13E8-9237-CCB2F11B5413}"/>
              </a:ext>
            </a:extLst>
          </p:cNvPr>
          <p:cNvSpPr>
            <a:spLocks noGrp="1"/>
          </p:cNvSpPr>
          <p:nvPr>
            <p:ph type="title"/>
          </p:nvPr>
        </p:nvSpPr>
        <p:spPr/>
        <p:txBody>
          <a:bodyPr>
            <a:normAutofit/>
          </a:bodyPr>
          <a:lstStyle/>
          <a:p>
            <a:r>
              <a:rPr lang="en-US" sz="6600" dirty="0"/>
              <a:t>PROBLEM STATEMENT</a:t>
            </a:r>
            <a:endParaRPr lang="en-PK" sz="6600" dirty="0"/>
          </a:p>
        </p:txBody>
      </p:sp>
      <p:sp>
        <p:nvSpPr>
          <p:cNvPr id="3" name="Content Placeholder 2">
            <a:extLst>
              <a:ext uri="{FF2B5EF4-FFF2-40B4-BE49-F238E27FC236}">
                <a16:creationId xmlns:a16="http://schemas.microsoft.com/office/drawing/2014/main" id="{D9A0E406-6F71-0052-4A0B-4C02B8B6F026}"/>
              </a:ext>
            </a:extLst>
          </p:cNvPr>
          <p:cNvSpPr>
            <a:spLocks noGrp="1"/>
          </p:cNvSpPr>
          <p:nvPr>
            <p:ph idx="1"/>
          </p:nvPr>
        </p:nvSpPr>
        <p:spPr/>
        <p:txBody>
          <a:bodyPr>
            <a:normAutofit/>
          </a:bodyPr>
          <a:lstStyle/>
          <a:p>
            <a:pPr>
              <a:lnSpc>
                <a:spcPct val="115000"/>
              </a:lnSpc>
              <a:spcAft>
                <a:spcPts val="1000"/>
              </a:spcAft>
              <a:buFont typeface="Wingdings" panose="05000000000000000000" pitchFamily="2" charset="2"/>
              <a:buChar char="q"/>
            </a:pPr>
            <a:r>
              <a:rPr lang="en-GB" sz="2800" dirty="0">
                <a:effectLst/>
                <a:latin typeface="Times New Roman" panose="02020603050405020304" pitchFamily="18" charset="0"/>
                <a:ea typeface="Calibri" panose="020F0502020204030204" pitchFamily="34" charset="0"/>
                <a:cs typeface="Arial" panose="020B0604020202020204" pitchFamily="34" charset="0"/>
              </a:rPr>
              <a:t> In our current situation with existing system, we face different problems like misunderstandings and miscalculations regarding billing.    </a:t>
            </a:r>
            <a:endParaRPr lang="en-PK" sz="2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buFont typeface="Wingdings" panose="05000000000000000000" pitchFamily="2" charset="2"/>
              <a:buChar char="q"/>
            </a:pPr>
            <a:r>
              <a:rPr lang="en-GB" sz="2800" dirty="0">
                <a:effectLst/>
                <a:latin typeface="Times New Roman" panose="02020603050405020304" pitchFamily="18" charset="0"/>
                <a:ea typeface="Calibri" panose="020F0502020204030204" pitchFamily="34" charset="0"/>
                <a:cs typeface="Arial" panose="020B0604020202020204" pitchFamily="34" charset="0"/>
              </a:rPr>
              <a:t>We also get reviews of our customers regarding our billing system and as every businessman know that “</a:t>
            </a:r>
            <a:r>
              <a:rPr lang="en-GB" sz="2800" b="1" dirty="0">
                <a:effectLst/>
                <a:latin typeface="Times New Roman" panose="02020603050405020304" pitchFamily="18" charset="0"/>
                <a:ea typeface="Calibri" panose="020F0502020204030204" pitchFamily="34" charset="0"/>
                <a:cs typeface="Arial" panose="020B0604020202020204" pitchFamily="34" charset="0"/>
              </a:rPr>
              <a:t>Seriously bad reviews will hurt business”. </a:t>
            </a:r>
            <a:r>
              <a:rPr lang="en-GB" sz="2800" dirty="0">
                <a:effectLst/>
                <a:latin typeface="Times New Roman" panose="02020603050405020304" pitchFamily="18" charset="0"/>
                <a:ea typeface="Calibri" panose="020F0502020204030204" pitchFamily="34" charset="0"/>
                <a:cs typeface="Arial" panose="020B0604020202020204" pitchFamily="34" charset="0"/>
              </a:rPr>
              <a:t>So, to revoke and overcome these problems we need this system.                                                                      </a:t>
            </a:r>
            <a:endParaRPr lang="en-PK" sz="2800" dirty="0"/>
          </a:p>
        </p:txBody>
      </p:sp>
    </p:spTree>
    <p:extLst>
      <p:ext uri="{BB962C8B-B14F-4D97-AF65-F5344CB8AC3E}">
        <p14:creationId xmlns:p14="http://schemas.microsoft.com/office/powerpoint/2010/main" val="1352569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1C87-DCA6-767E-E300-88E9984F6206}"/>
              </a:ext>
            </a:extLst>
          </p:cNvPr>
          <p:cNvSpPr>
            <a:spLocks noGrp="1"/>
          </p:cNvSpPr>
          <p:nvPr>
            <p:ph type="title"/>
          </p:nvPr>
        </p:nvSpPr>
        <p:spPr/>
        <p:txBody>
          <a:bodyPr>
            <a:noAutofit/>
          </a:bodyPr>
          <a:lstStyle/>
          <a:p>
            <a:r>
              <a:rPr lang="en-US" sz="5400" dirty="0"/>
              <a:t>Elements of OOP</a:t>
            </a:r>
            <a:endParaRPr lang="en-PK" sz="5400" dirty="0"/>
          </a:p>
        </p:txBody>
      </p:sp>
      <p:sp>
        <p:nvSpPr>
          <p:cNvPr id="3" name="Content Placeholder 2">
            <a:extLst>
              <a:ext uri="{FF2B5EF4-FFF2-40B4-BE49-F238E27FC236}">
                <a16:creationId xmlns:a16="http://schemas.microsoft.com/office/drawing/2014/main" id="{167DEE0C-4357-69E0-71FF-4D4BA384A233}"/>
              </a:ext>
            </a:extLst>
          </p:cNvPr>
          <p:cNvSpPr>
            <a:spLocks noGrp="1"/>
          </p:cNvSpPr>
          <p:nvPr>
            <p:ph idx="1"/>
          </p:nvPr>
        </p:nvSpPr>
        <p:spPr/>
        <p:txBody>
          <a:bodyPr>
            <a:normAutofit lnSpcReduction="10000"/>
          </a:bodyPr>
          <a:lstStyle/>
          <a:p>
            <a:pPr marL="342900" indent="-342900">
              <a:buFont typeface="+mj-lt"/>
              <a:buAutoNum type="arabicPeriod"/>
            </a:pPr>
            <a:r>
              <a:rPr lang="en-US" sz="2800" b="1" dirty="0"/>
              <a:t>PROGRAMMING FUNDAMENTAL</a:t>
            </a:r>
          </a:p>
          <a:p>
            <a:pPr marL="342900" indent="-342900">
              <a:buFont typeface="+mj-lt"/>
              <a:buAutoNum type="arabicPeriod"/>
            </a:pPr>
            <a:r>
              <a:rPr lang="en-US" sz="2800" b="1" dirty="0"/>
              <a:t>CLASSES</a:t>
            </a:r>
          </a:p>
          <a:p>
            <a:pPr marL="342900" indent="-342900">
              <a:buFont typeface="+mj-lt"/>
              <a:buAutoNum type="arabicPeriod"/>
            </a:pPr>
            <a:r>
              <a:rPr lang="en-US" sz="2800" b="1" dirty="0"/>
              <a:t>OBJECTS</a:t>
            </a:r>
          </a:p>
          <a:p>
            <a:pPr marL="342900" indent="-342900">
              <a:buFont typeface="+mj-lt"/>
              <a:buAutoNum type="arabicPeriod"/>
            </a:pPr>
            <a:r>
              <a:rPr lang="en-US" sz="2800" b="1" dirty="0"/>
              <a:t>CONSTRUCTOR</a:t>
            </a:r>
          </a:p>
          <a:p>
            <a:pPr marL="342900" indent="-342900">
              <a:buFont typeface="+mj-lt"/>
              <a:buAutoNum type="arabicPeriod"/>
            </a:pPr>
            <a:r>
              <a:rPr lang="en-US" sz="2800" b="1" dirty="0"/>
              <a:t>INHERITANCE</a:t>
            </a:r>
          </a:p>
          <a:p>
            <a:pPr marL="342900" indent="-342900">
              <a:buFont typeface="+mj-lt"/>
              <a:buAutoNum type="arabicPeriod"/>
            </a:pPr>
            <a:r>
              <a:rPr lang="en-US" sz="2800" b="1" dirty="0"/>
              <a:t>FUNCTIONS</a:t>
            </a:r>
          </a:p>
          <a:p>
            <a:pPr marL="342900" indent="-342900">
              <a:buFont typeface="+mj-lt"/>
              <a:buAutoNum type="arabicPeriod"/>
            </a:pPr>
            <a:endParaRPr lang="en-PK" sz="2800" b="1" dirty="0"/>
          </a:p>
        </p:txBody>
      </p:sp>
    </p:spTree>
    <p:extLst>
      <p:ext uri="{BB962C8B-B14F-4D97-AF65-F5344CB8AC3E}">
        <p14:creationId xmlns:p14="http://schemas.microsoft.com/office/powerpoint/2010/main" val="345822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DBC3-2B6F-908A-E190-B1BC1BE8E4A5}"/>
              </a:ext>
            </a:extLst>
          </p:cNvPr>
          <p:cNvSpPr>
            <a:spLocks noGrp="1"/>
          </p:cNvSpPr>
          <p:nvPr>
            <p:ph type="title"/>
          </p:nvPr>
        </p:nvSpPr>
        <p:spPr/>
        <p:txBody>
          <a:bodyPr>
            <a:normAutofit/>
          </a:bodyPr>
          <a:lstStyle/>
          <a:p>
            <a:pPr algn="ctr"/>
            <a:r>
              <a:rPr lang="en-US" sz="6600" dirty="0"/>
              <a:t>OUTPUT </a:t>
            </a:r>
            <a:endParaRPr lang="en-PK" sz="6600" dirty="0"/>
          </a:p>
        </p:txBody>
      </p:sp>
      <p:pic>
        <p:nvPicPr>
          <p:cNvPr id="5" name="Content Placeholder 4">
            <a:extLst>
              <a:ext uri="{FF2B5EF4-FFF2-40B4-BE49-F238E27FC236}">
                <a16:creationId xmlns:a16="http://schemas.microsoft.com/office/drawing/2014/main" id="{96F11ADA-6B9E-E356-EB72-32097CE1C31E}"/>
              </a:ext>
            </a:extLst>
          </p:cNvPr>
          <p:cNvPicPr>
            <a:picLocks noGrp="1" noChangeAspect="1"/>
          </p:cNvPicPr>
          <p:nvPr>
            <p:ph idx="1"/>
          </p:nvPr>
        </p:nvPicPr>
        <p:blipFill>
          <a:blip r:embed="rId2"/>
          <a:stretch>
            <a:fillRect/>
          </a:stretch>
        </p:blipFill>
        <p:spPr>
          <a:xfrm>
            <a:off x="1923393" y="2341563"/>
            <a:ext cx="8339959" cy="4043471"/>
          </a:xfrm>
        </p:spPr>
      </p:pic>
    </p:spTree>
    <p:extLst>
      <p:ext uri="{BB962C8B-B14F-4D97-AF65-F5344CB8AC3E}">
        <p14:creationId xmlns:p14="http://schemas.microsoft.com/office/powerpoint/2010/main" val="12059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456509-CA1F-0FB8-CBEA-AC39D29F31FF}"/>
              </a:ext>
            </a:extLst>
          </p:cNvPr>
          <p:cNvPicPr>
            <a:picLocks noGrp="1" noChangeAspect="1"/>
          </p:cNvPicPr>
          <p:nvPr>
            <p:ph idx="1"/>
          </p:nvPr>
        </p:nvPicPr>
        <p:blipFill>
          <a:blip r:embed="rId2"/>
          <a:stretch>
            <a:fillRect/>
          </a:stretch>
        </p:blipFill>
        <p:spPr>
          <a:xfrm>
            <a:off x="581192" y="898634"/>
            <a:ext cx="11029616" cy="5675586"/>
          </a:xfrm>
        </p:spPr>
      </p:pic>
    </p:spTree>
    <p:extLst>
      <p:ext uri="{BB962C8B-B14F-4D97-AF65-F5344CB8AC3E}">
        <p14:creationId xmlns:p14="http://schemas.microsoft.com/office/powerpoint/2010/main" val="7044098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{E14B8356-7349-4251-83E8-CF85BEB6D1DE}tf33552983_win32</Template>
  <TotalTime>81</TotalTime>
  <Words>225</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Franklin Gothic Book</vt:lpstr>
      <vt:lpstr>Franklin Gothic Demi</vt:lpstr>
      <vt:lpstr>Times New Roman</vt:lpstr>
      <vt:lpstr>Wingdings</vt:lpstr>
      <vt:lpstr>Wingdings 2</vt:lpstr>
      <vt:lpstr>DividendVTI</vt:lpstr>
      <vt:lpstr>PowerPoint Presentation</vt:lpstr>
      <vt:lpstr>CAFÉ BILLING SYSTEM</vt:lpstr>
      <vt:lpstr>GROUP MEMBERS</vt:lpstr>
      <vt:lpstr>OUTLINES</vt:lpstr>
      <vt:lpstr>INTRODUCTION</vt:lpstr>
      <vt:lpstr>PROBLEM STATEMENT</vt:lpstr>
      <vt:lpstr>Elements of OOP</vt:lpstr>
      <vt:lpstr>OUTPUT </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Track Computers</dc:creator>
  <cp:lastModifiedBy>Track Computers</cp:lastModifiedBy>
  <cp:revision>4</cp:revision>
  <dcterms:created xsi:type="dcterms:W3CDTF">2022-06-27T08:32:37Z</dcterms:created>
  <dcterms:modified xsi:type="dcterms:W3CDTF">2022-06-27T16:21:52Z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