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6" r:id="rId4"/>
    <p:sldId id="259" r:id="rId5"/>
    <p:sldId id="261" r:id="rId6"/>
    <p:sldId id="260" r:id="rId7"/>
    <p:sldId id="263" r:id="rId8"/>
    <p:sldId id="265" r:id="rId9"/>
    <p:sldId id="262" r:id="rId10"/>
    <p:sldId id="264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6F3"/>
    <a:srgbClr val="630BC8"/>
    <a:srgbClr val="0E15F2"/>
    <a:srgbClr val="2A0CE5"/>
    <a:srgbClr val="490BD7"/>
    <a:srgbClr val="740CE6"/>
    <a:srgbClr val="C391F9"/>
    <a:srgbClr val="709ABA"/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4D82-7598-46F6-BC4A-B499A7CF6F97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9407-9F10-4D1D-B951-C83AC8F8F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9407-9F10-4D1D-B951-C83AC8F8F9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2733-5F12-F346-42A0-C7D56AE8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0BAD-57C6-3054-DE43-C94E6518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E48-036C-A8CE-59D9-9B49A86D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A377-7CE7-287A-352D-AB800D2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E1B8-7935-6A6E-1A78-AC9C3F4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0C14-2D40-BB21-9717-80D84AB4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8CBF-4E08-11B6-EDC6-46C728B5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B92A-E88B-0687-64F4-7925A611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DE33-CB3A-78EF-BB77-145579B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C3BD-6CD8-31F1-0785-80B72B4E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845E-ADA9-FDCE-DDFD-285DD436C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214BC-9A4E-CD5F-7D2B-06C3F96A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632B-A413-040D-D074-89809077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261F-8EAA-44E9-A1D0-36ED8977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6E16-3BA5-76F0-E164-777D3C32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4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255B-2458-02F3-771D-741A5254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34E4-6A0D-94B3-804A-FA832B3A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B1EE-2279-9179-F87C-4E3B5BE1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02E5-3188-38A7-26E9-C2C60DE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501E-DA9C-AEC0-9971-1349F61D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3B47-E362-BFC3-45AE-C76D3EB9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E7A1-FE16-09CF-F25D-6ED6487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755E-E540-12DE-2AA7-EE5D33DC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03ED-D647-57B7-52C5-088CDB7D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A55C-B0BF-8511-46F3-C9231113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7ED3-77FD-FF2A-D714-86602C25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BF30-9374-5956-BA02-FBC8EA80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7745-8ADF-DB30-97C5-89B34C449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BA4A3-CA8F-EA43-330F-E864BE93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01CB-6CD3-FF8E-8151-849880E1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CC1F3-6362-855A-5F27-1AD2AA0B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EB64-7F29-CF34-9AD6-506A232F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09E4-19F8-7951-2206-D824DE64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77D8-978B-0048-49EA-DBFD062C8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C7AF-0220-4B51-B0A8-9B6742C3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088C8-65F7-E5B6-71F3-3DC4A408C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A5D32-9EA0-9DFA-F82D-A0A69C8A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ECA71-057A-8416-6F4B-DE8F91D0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F6157-AE87-EB63-992E-BF03BF9D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2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E33E-4AB4-514B-E5E6-72379093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A7C76-CF5F-2780-035B-C09E329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1B452-ED68-F5E0-2E25-98A8E120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D94C-73E4-5EF8-83AB-D6F4D8DE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FB770-3A80-6782-540A-81950B0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1321-40D4-1D01-CF88-A07D4361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0417-B2F3-EBDE-64E0-918B2DC9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2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F1D9-5AE5-3F56-AF30-3E920296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2796-DD7D-E61C-5DD5-BFCB5816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F5ED8-1C6E-F9AF-902F-05186598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768E-FD6F-0061-3752-B08D524C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524A-9F75-A112-999E-E61BAC76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D0CA-37B4-A62C-CCCD-F10710F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CFAC-3A33-3439-BE71-833EA125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0F936-F996-6183-ABD7-6CFBD6927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EC17A-C29E-988C-BC17-46C454525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CCEA-78AF-D23E-D996-8E567047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9AE8-0A57-7712-3260-0184B46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625A-3597-F613-2009-160586C2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7DC88-4A74-F7E3-14A3-08C10A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EF47-BEA8-612F-75AF-C1234D3E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8DE6-1C30-9706-6693-4D7B7A6D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F99A-5695-4FF7-B5FD-F575D9F47FC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5D56-9E9C-A3F7-981A-E165B9AC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EF2B-0957-9156-E35C-A866FC21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45B9-FB8A-4318-9F4D-DFBFAF9C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EDABD3-8DDF-D410-E762-108B452C4D9B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rgbClr val="1D46F3">
              <a:alpha val="1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73C0524-3046-E380-DAC4-D127597F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719" y="1981200"/>
            <a:ext cx="5758281" cy="23260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42E27E1-A65C-57B8-A198-0CB2FDD2C893}"/>
              </a:ext>
            </a:extLst>
          </p:cNvPr>
          <p:cNvGrpSpPr/>
          <p:nvPr/>
        </p:nvGrpSpPr>
        <p:grpSpPr>
          <a:xfrm>
            <a:off x="1664677" y="-685038"/>
            <a:ext cx="19991363" cy="8228076"/>
            <a:chOff x="1664677" y="-685038"/>
            <a:chExt cx="19991363" cy="82280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1EEE43-4C0B-F90C-E48D-6EB49EC6B5D7}"/>
                </a:ext>
              </a:extLst>
            </p:cNvPr>
            <p:cNvGrpSpPr/>
            <p:nvPr/>
          </p:nvGrpSpPr>
          <p:grpSpPr>
            <a:xfrm>
              <a:off x="8315960" y="-685038"/>
              <a:ext cx="13340080" cy="8228076"/>
              <a:chOff x="391160" y="-887474"/>
              <a:chExt cx="13340080" cy="8228076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086C07D0-3686-CCCA-1AF1-804F95FAA5F8}"/>
                  </a:ext>
                </a:extLst>
              </p:cNvPr>
              <p:cNvSpPr/>
              <p:nvPr/>
            </p:nvSpPr>
            <p:spPr>
              <a:xfrm>
                <a:off x="8402320" y="-121919"/>
                <a:ext cx="5328920" cy="7086599"/>
              </a:xfrm>
              <a:prstGeom prst="parallelogram">
                <a:avLst/>
              </a:prstGeom>
              <a:solidFill>
                <a:srgbClr val="1D4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EB6A49C-C947-197E-BBD3-FFF0D3AB7119}"/>
                  </a:ext>
                </a:extLst>
              </p:cNvPr>
              <p:cNvSpPr/>
              <p:nvPr/>
            </p:nvSpPr>
            <p:spPr>
              <a:xfrm>
                <a:off x="7284720" y="5565655"/>
                <a:ext cx="2540000" cy="1774947"/>
              </a:xfrm>
              <a:prstGeom prst="parallelogram">
                <a:avLst>
                  <a:gd name="adj" fmla="val 18131"/>
                </a:avLst>
              </a:prstGeom>
              <a:solidFill>
                <a:srgbClr val="0E15F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CDC03FA7-EFC7-2423-A634-16331DBE5FFD}"/>
                  </a:ext>
                </a:extLst>
              </p:cNvPr>
              <p:cNvSpPr/>
              <p:nvPr/>
            </p:nvSpPr>
            <p:spPr>
              <a:xfrm>
                <a:off x="391160" y="-887474"/>
                <a:ext cx="2540000" cy="1774947"/>
              </a:xfrm>
              <a:prstGeom prst="parallelogram">
                <a:avLst>
                  <a:gd name="adj" fmla="val 18131"/>
                </a:avLst>
              </a:prstGeom>
              <a:solidFill>
                <a:srgbClr val="0E15F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8057AD-16A1-B5E9-47BD-50503E356E2B}"/>
                  </a:ext>
                </a:extLst>
              </p:cNvPr>
              <p:cNvCxnSpPr/>
              <p:nvPr/>
            </p:nvCxnSpPr>
            <p:spPr>
              <a:xfrm>
                <a:off x="1661160" y="487680"/>
                <a:ext cx="3982720" cy="0"/>
              </a:xfrm>
              <a:prstGeom prst="line">
                <a:avLst/>
              </a:prstGeom>
              <a:ln>
                <a:solidFill>
                  <a:srgbClr val="0E15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1E02D8E-8F8B-5E5E-7959-4A784251CA4E}"/>
                  </a:ext>
                </a:extLst>
              </p:cNvPr>
              <p:cNvCxnSpPr/>
              <p:nvPr/>
            </p:nvCxnSpPr>
            <p:spPr>
              <a:xfrm>
                <a:off x="4419600" y="6233160"/>
                <a:ext cx="3982720" cy="0"/>
              </a:xfrm>
              <a:prstGeom prst="line">
                <a:avLst/>
              </a:prstGeom>
              <a:ln>
                <a:solidFill>
                  <a:srgbClr val="0E15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8C22C2-318F-B990-928E-E097E3A496D7}"/>
                </a:ext>
              </a:extLst>
            </p:cNvPr>
            <p:cNvSpPr/>
            <p:nvPr/>
          </p:nvSpPr>
          <p:spPr>
            <a:xfrm>
              <a:off x="8023860" y="4846320"/>
              <a:ext cx="3124200" cy="352176"/>
            </a:xfrm>
            <a:prstGeom prst="rect">
              <a:avLst/>
            </a:prstGeom>
            <a:solidFill>
              <a:srgbClr val="1D46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604CA1-4960-9274-281E-AD55798D5207}"/>
                </a:ext>
              </a:extLst>
            </p:cNvPr>
            <p:cNvSpPr/>
            <p:nvPr/>
          </p:nvSpPr>
          <p:spPr>
            <a:xfrm>
              <a:off x="1664677" y="690116"/>
              <a:ext cx="4220308" cy="399793"/>
            </a:xfrm>
            <a:prstGeom prst="rect">
              <a:avLst/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786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EACE2374-35D1-9FBE-EAFB-E2E933131203}"/>
              </a:ext>
            </a:extLst>
          </p:cNvPr>
          <p:cNvSpPr/>
          <p:nvPr/>
        </p:nvSpPr>
        <p:spPr>
          <a:xfrm>
            <a:off x="-1852245" y="-861647"/>
            <a:ext cx="9061938" cy="8065477"/>
          </a:xfrm>
          <a:prstGeom prst="flowChartInputOutput">
            <a:avLst/>
          </a:prstGeom>
          <a:solidFill>
            <a:srgbClr val="0E1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0CFA292-C9BF-11AE-8558-8896D167A800}"/>
              </a:ext>
            </a:extLst>
          </p:cNvPr>
          <p:cNvSpPr/>
          <p:nvPr/>
        </p:nvSpPr>
        <p:spPr>
          <a:xfrm rot="10800000">
            <a:off x="5064368" y="-222740"/>
            <a:ext cx="9519139" cy="8065477"/>
          </a:xfrm>
          <a:prstGeom prst="flowChartInputOutput">
            <a:avLst/>
          </a:prstGeom>
          <a:solidFill>
            <a:srgbClr val="1D4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1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2E3C2E-5CF2-9985-472A-D05104BB2D17}"/>
              </a:ext>
            </a:extLst>
          </p:cNvPr>
          <p:cNvGrpSpPr/>
          <p:nvPr/>
        </p:nvGrpSpPr>
        <p:grpSpPr>
          <a:xfrm flipH="1">
            <a:off x="6939280" y="-887474"/>
            <a:ext cx="5252720" cy="1774947"/>
            <a:chOff x="391160" y="-887474"/>
            <a:chExt cx="5252720" cy="1774947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39AE4C33-B4C2-128C-6132-4D9ED25884E0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717D53E-29E6-607D-5AFF-2AD330594396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EFC74-C30B-5963-689C-9BA21CCC2C44}"/>
              </a:ext>
            </a:extLst>
          </p:cNvPr>
          <p:cNvGrpSpPr/>
          <p:nvPr/>
        </p:nvGrpSpPr>
        <p:grpSpPr>
          <a:xfrm rot="10800000" flipH="1">
            <a:off x="-729394" y="6252579"/>
            <a:ext cx="5252720" cy="1774947"/>
            <a:chOff x="391160" y="-887474"/>
            <a:chExt cx="5252720" cy="17749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DCD5B5-A1FF-4634-ECFD-08C3122A0CF9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F3D1EC-C05E-84CF-1B96-47AAFA6C1F91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8AB484-A4E7-E249-E976-F3091091359C}"/>
              </a:ext>
            </a:extLst>
          </p:cNvPr>
          <p:cNvSpPr txBox="1"/>
          <p:nvPr/>
        </p:nvSpPr>
        <p:spPr>
          <a:xfrm>
            <a:off x="440226" y="584974"/>
            <a:ext cx="77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cap="all" dirty="0">
                <a:solidFill>
                  <a:srgbClr val="1D46F3"/>
                </a:solidFill>
                <a:effectLst/>
                <a:latin typeface="Playfair Display" panose="00000500000000000000" pitchFamily="2" charset="0"/>
              </a:rPr>
              <a:t>Importance of Version Control: Git</a:t>
            </a:r>
            <a:endParaRPr lang="en-IN" sz="2800" dirty="0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C074A7AD-139B-05B7-FDF1-C94CC689E387}"/>
              </a:ext>
            </a:extLst>
          </p:cNvPr>
          <p:cNvSpPr/>
          <p:nvPr/>
        </p:nvSpPr>
        <p:spPr>
          <a:xfrm rot="10800000">
            <a:off x="6808043" y="-8317231"/>
            <a:ext cx="9519139" cy="8065477"/>
          </a:xfrm>
          <a:prstGeom prst="flowChartInputOutput">
            <a:avLst/>
          </a:prstGeom>
          <a:solidFill>
            <a:srgbClr val="1D4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633AA959-C29F-7A1B-AFAE-DD6298D11424}"/>
              </a:ext>
            </a:extLst>
          </p:cNvPr>
          <p:cNvSpPr/>
          <p:nvPr/>
        </p:nvSpPr>
        <p:spPr>
          <a:xfrm>
            <a:off x="-5939605" y="7289627"/>
            <a:ext cx="9061938" cy="8065477"/>
          </a:xfrm>
          <a:prstGeom prst="flowChartInputOutput">
            <a:avLst/>
          </a:prstGeom>
          <a:solidFill>
            <a:srgbClr val="0E1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2FD536EC-AEB7-E7BB-B685-B1AE45465839}"/>
              </a:ext>
            </a:extLst>
          </p:cNvPr>
          <p:cNvSpPr/>
          <p:nvPr/>
        </p:nvSpPr>
        <p:spPr>
          <a:xfrm rot="10800000">
            <a:off x="-8782408" y="-925424"/>
            <a:ext cx="9519139" cy="8065477"/>
          </a:xfrm>
          <a:prstGeom prst="flowChartInputOutput">
            <a:avLst/>
          </a:prstGeom>
          <a:solidFill>
            <a:srgbClr val="1D4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C9F4CDE9-28DD-938F-6D5A-D39970D03718}"/>
              </a:ext>
            </a:extLst>
          </p:cNvPr>
          <p:cNvSpPr/>
          <p:nvPr/>
        </p:nvSpPr>
        <p:spPr>
          <a:xfrm>
            <a:off x="12590356" y="-760610"/>
            <a:ext cx="13360009" cy="8065477"/>
          </a:xfrm>
          <a:prstGeom prst="flowChartInputOutput">
            <a:avLst/>
          </a:prstGeom>
          <a:solidFill>
            <a:srgbClr val="0E1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588CB-31AC-0E40-C6A5-CFB31E13B7F6}"/>
              </a:ext>
            </a:extLst>
          </p:cNvPr>
          <p:cNvSpPr txBox="1"/>
          <p:nvPr/>
        </p:nvSpPr>
        <p:spPr>
          <a:xfrm>
            <a:off x="440226" y="1138655"/>
            <a:ext cx="82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Understanding </a:t>
            </a:r>
            <a:r>
              <a:rPr lang="en-IN" b="0" i="0" dirty="0" err="1">
                <a:solidFill>
                  <a:srgbClr val="404959"/>
                </a:solidFill>
                <a:effectLst/>
                <a:latin typeface="DM Sans" pitchFamily="2" charset="0"/>
              </a:rPr>
              <a:t>Hacktoberfest</a:t>
            </a:r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: Key Insights</a:t>
            </a:r>
            <a:endParaRPr lang="en-IN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3E89192-B142-EF45-11E6-49919244C870}"/>
              </a:ext>
            </a:extLst>
          </p:cNvPr>
          <p:cNvGrpSpPr/>
          <p:nvPr/>
        </p:nvGrpSpPr>
        <p:grpSpPr>
          <a:xfrm>
            <a:off x="612947" y="1626907"/>
            <a:ext cx="2139863" cy="2231629"/>
            <a:chOff x="612947" y="1626907"/>
            <a:chExt cx="2139863" cy="22316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FDC76-2D60-3893-DEBA-98B5049F14D4}"/>
                </a:ext>
              </a:extLst>
            </p:cNvPr>
            <p:cNvGrpSpPr/>
            <p:nvPr/>
          </p:nvGrpSpPr>
          <p:grpSpPr>
            <a:xfrm>
              <a:off x="612947" y="1626907"/>
              <a:ext cx="2139863" cy="2231629"/>
              <a:chOff x="612947" y="1626907"/>
              <a:chExt cx="2139863" cy="223162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3CD88-BE7B-D486-CC43-085B0EE9DF94}"/>
                  </a:ext>
                </a:extLst>
              </p:cNvPr>
              <p:cNvSpPr/>
              <p:nvPr/>
            </p:nvSpPr>
            <p:spPr>
              <a:xfrm>
                <a:off x="612947" y="1626907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2DB5CA-8DAD-BA6E-5C03-E4DDCBDE1023}"/>
                  </a:ext>
                </a:extLst>
              </p:cNvPr>
              <p:cNvSpPr txBox="1"/>
              <p:nvPr/>
            </p:nvSpPr>
            <p:spPr>
              <a:xfrm>
                <a:off x="624387" y="2017259"/>
                <a:ext cx="1853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Collaboration</a:t>
                </a:r>
                <a:endParaRPr lang="en-IN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597FF9-D51E-5C48-59C0-11BC98243349}"/>
                  </a:ext>
                </a:extLst>
              </p:cNvPr>
              <p:cNvSpPr txBox="1"/>
              <p:nvPr/>
            </p:nvSpPr>
            <p:spPr>
              <a:xfrm>
                <a:off x="736731" y="2384072"/>
                <a:ext cx="17406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solidFill>
                      <a:srgbClr val="070B12"/>
                    </a:solidFill>
                    <a:effectLst/>
                    <a:latin typeface="DM Sans" pitchFamily="2" charset="0"/>
                  </a:rPr>
                  <a:t>it enhances teamwork by allowing multiple users to work on projects simultaneously without conflicts.</a:t>
                </a:r>
                <a:endParaRPr lang="en-IN" sz="1200" dirty="0"/>
              </a:p>
            </p:txBody>
          </p:sp>
        </p:grp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1BA37323-4F6A-FD04-204A-90EF5E41A2A8}"/>
                </a:ext>
              </a:extLst>
            </p:cNvPr>
            <p:cNvSpPr/>
            <p:nvPr/>
          </p:nvSpPr>
          <p:spPr>
            <a:xfrm>
              <a:off x="731714" y="1667076"/>
              <a:ext cx="398356" cy="343718"/>
            </a:xfrm>
            <a:prstGeom prst="parallelogram">
              <a:avLst/>
            </a:prstGeom>
            <a:solidFill>
              <a:srgbClr val="C391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DE7894-9D60-08D1-B29E-EC5D49181C5F}"/>
                </a:ext>
              </a:extLst>
            </p:cNvPr>
            <p:cNvSpPr txBox="1"/>
            <p:nvPr/>
          </p:nvSpPr>
          <p:spPr>
            <a:xfrm>
              <a:off x="800568" y="1632845"/>
              <a:ext cx="134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1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38DA43-C7DB-39ED-F2FD-F75855A65298}"/>
              </a:ext>
            </a:extLst>
          </p:cNvPr>
          <p:cNvGrpSpPr/>
          <p:nvPr/>
        </p:nvGrpSpPr>
        <p:grpSpPr>
          <a:xfrm>
            <a:off x="612947" y="3911471"/>
            <a:ext cx="2139863" cy="2389784"/>
            <a:chOff x="612947" y="3911471"/>
            <a:chExt cx="2139863" cy="238978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19A4422-1EAE-44C3-1942-80A911EDE984}"/>
                </a:ext>
              </a:extLst>
            </p:cNvPr>
            <p:cNvGrpSpPr/>
            <p:nvPr/>
          </p:nvGrpSpPr>
          <p:grpSpPr>
            <a:xfrm>
              <a:off x="612947" y="3911471"/>
              <a:ext cx="2139863" cy="2389784"/>
              <a:chOff x="612947" y="3911471"/>
              <a:chExt cx="2139863" cy="23897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18F858-9386-F28E-E965-A11BE98155DE}"/>
                  </a:ext>
                </a:extLst>
              </p:cNvPr>
              <p:cNvSpPr/>
              <p:nvPr/>
            </p:nvSpPr>
            <p:spPr>
              <a:xfrm>
                <a:off x="612947" y="3911471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5957E3-18D2-72E1-068C-8487888EFCC1}"/>
                  </a:ext>
                </a:extLst>
              </p:cNvPr>
              <p:cNvSpPr txBox="1"/>
              <p:nvPr/>
            </p:nvSpPr>
            <p:spPr>
              <a:xfrm>
                <a:off x="736731" y="4377066"/>
                <a:ext cx="1857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Distributed System</a:t>
                </a:r>
                <a:endParaRPr lang="en-IN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01188A-B18F-4CFC-6CF9-1E75ECB71A84}"/>
                  </a:ext>
                </a:extLst>
              </p:cNvPr>
              <p:cNvSpPr txBox="1"/>
              <p:nvPr/>
            </p:nvSpPr>
            <p:spPr>
              <a:xfrm>
                <a:off x="867747" y="4823927"/>
                <a:ext cx="17261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As a distributed system, Git allows every user to have a complete local copy of the project repository.</a:t>
                </a:r>
              </a:p>
              <a:p>
                <a:endParaRPr lang="en-IN" dirty="0"/>
              </a:p>
            </p:txBody>
          </p:sp>
        </p:grp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7ABD60C8-D03F-8B25-F69C-3923C56EF75D}"/>
                </a:ext>
              </a:extLst>
            </p:cNvPr>
            <p:cNvSpPr/>
            <p:nvPr/>
          </p:nvSpPr>
          <p:spPr>
            <a:xfrm>
              <a:off x="713171" y="4014814"/>
              <a:ext cx="398356" cy="343718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783D4A-E397-61EF-B0D1-E8E2AF32A40F}"/>
              </a:ext>
            </a:extLst>
          </p:cNvPr>
          <p:cNvGrpSpPr/>
          <p:nvPr/>
        </p:nvGrpSpPr>
        <p:grpSpPr>
          <a:xfrm>
            <a:off x="5020348" y="1626907"/>
            <a:ext cx="2139863" cy="2231629"/>
            <a:chOff x="5020348" y="1626907"/>
            <a:chExt cx="2139863" cy="22316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6EBED6-68BC-3E7F-C57F-E43808B9BF8E}"/>
                </a:ext>
              </a:extLst>
            </p:cNvPr>
            <p:cNvGrpSpPr/>
            <p:nvPr/>
          </p:nvGrpSpPr>
          <p:grpSpPr>
            <a:xfrm>
              <a:off x="5020348" y="1626907"/>
              <a:ext cx="2139863" cy="2231629"/>
              <a:chOff x="5020348" y="1626907"/>
              <a:chExt cx="2139863" cy="22316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A4B2BC-BA93-98FC-2833-123AEDBC80EE}"/>
                  </a:ext>
                </a:extLst>
              </p:cNvPr>
              <p:cNvSpPr/>
              <p:nvPr/>
            </p:nvSpPr>
            <p:spPr>
              <a:xfrm>
                <a:off x="5020348" y="1626907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4877B3-02B2-6FD1-6011-9163B3632EF5}"/>
                  </a:ext>
                </a:extLst>
              </p:cNvPr>
              <p:cNvSpPr txBox="1"/>
              <p:nvPr/>
            </p:nvSpPr>
            <p:spPr>
              <a:xfrm>
                <a:off x="5145085" y="2044455"/>
                <a:ext cx="1785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Version Management</a:t>
                </a:r>
                <a:endParaRPr lang="en-IN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05499-03FC-7CC3-B8A2-542FB566E977}"/>
                  </a:ext>
                </a:extLst>
              </p:cNvPr>
              <p:cNvSpPr txBox="1"/>
              <p:nvPr/>
            </p:nvSpPr>
            <p:spPr>
              <a:xfrm>
                <a:off x="5106328" y="2518744"/>
                <a:ext cx="17857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Git allows users to manage different versions of their projects, facilitating easy rollbacks if needed.</a:t>
                </a:r>
              </a:p>
            </p:txBody>
          </p:sp>
        </p:grp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11E28846-0B25-842B-CB1C-89F80AC6C5EC}"/>
                </a:ext>
              </a:extLst>
            </p:cNvPr>
            <p:cNvSpPr/>
            <p:nvPr/>
          </p:nvSpPr>
          <p:spPr>
            <a:xfrm>
              <a:off x="5111588" y="1707414"/>
              <a:ext cx="398356" cy="343718"/>
            </a:xfrm>
            <a:prstGeom prst="parallelogram">
              <a:avLst/>
            </a:prstGeom>
            <a:solidFill>
              <a:srgbClr val="740C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271E1B-9490-5880-F2D9-2806EDE76BFB}"/>
              </a:ext>
            </a:extLst>
          </p:cNvPr>
          <p:cNvGrpSpPr/>
          <p:nvPr/>
        </p:nvGrpSpPr>
        <p:grpSpPr>
          <a:xfrm>
            <a:off x="7224049" y="1626907"/>
            <a:ext cx="2139863" cy="2231629"/>
            <a:chOff x="7224049" y="1626907"/>
            <a:chExt cx="2139863" cy="223162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2A35754-B49D-71FF-C7E6-1D40BE2F0C53}"/>
                </a:ext>
              </a:extLst>
            </p:cNvPr>
            <p:cNvGrpSpPr/>
            <p:nvPr/>
          </p:nvGrpSpPr>
          <p:grpSpPr>
            <a:xfrm>
              <a:off x="7224049" y="1626907"/>
              <a:ext cx="2139863" cy="2231629"/>
              <a:chOff x="7224049" y="1626907"/>
              <a:chExt cx="2139863" cy="223162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E7FE67-2FAD-A053-045D-66F9CEE64111}"/>
                  </a:ext>
                </a:extLst>
              </p:cNvPr>
              <p:cNvSpPr/>
              <p:nvPr/>
            </p:nvSpPr>
            <p:spPr>
              <a:xfrm>
                <a:off x="7224049" y="1626907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A5F982-6385-F77C-E6A1-27187BF71A5F}"/>
                  </a:ext>
                </a:extLst>
              </p:cNvPr>
              <p:cNvSpPr txBox="1"/>
              <p:nvPr/>
            </p:nvSpPr>
            <p:spPr>
              <a:xfrm>
                <a:off x="7360115" y="2026431"/>
                <a:ext cx="1794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Conflict Resolution</a:t>
                </a:r>
                <a:endParaRPr lang="en-IN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E1C6A2-516C-6F3A-7527-D7EEA925D0CF}"/>
                  </a:ext>
                </a:extLst>
              </p:cNvPr>
              <p:cNvSpPr txBox="1"/>
              <p:nvPr/>
            </p:nvSpPr>
            <p:spPr>
              <a:xfrm>
                <a:off x="7336501" y="2518744"/>
                <a:ext cx="1914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solidFill>
                      <a:srgbClr val="070B12"/>
                    </a:solidFill>
                    <a:effectLst/>
                    <a:latin typeface="DM Sans" pitchFamily="2" charset="0"/>
                  </a:rPr>
                  <a:t>it provides tools to resolve conflicts that arise when multiple users edit the same file.</a:t>
                </a:r>
                <a:endParaRPr lang="en-IN" sz="1200" dirty="0"/>
              </a:p>
            </p:txBody>
          </p:sp>
        </p:grp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1AB1DCA0-629D-C4C0-56D9-C0475045ECA5}"/>
                </a:ext>
              </a:extLst>
            </p:cNvPr>
            <p:cNvSpPr/>
            <p:nvPr/>
          </p:nvSpPr>
          <p:spPr>
            <a:xfrm>
              <a:off x="7372514" y="1707414"/>
              <a:ext cx="398356" cy="343718"/>
            </a:xfrm>
            <a:prstGeom prst="parallelogram">
              <a:avLst/>
            </a:prstGeom>
            <a:solidFill>
              <a:srgbClr val="490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8877EE-2D01-A210-3F3F-1B7BEC04DDDF}"/>
              </a:ext>
            </a:extLst>
          </p:cNvPr>
          <p:cNvGrpSpPr/>
          <p:nvPr/>
        </p:nvGrpSpPr>
        <p:grpSpPr>
          <a:xfrm>
            <a:off x="9427750" y="1626907"/>
            <a:ext cx="2139863" cy="2231629"/>
            <a:chOff x="9427750" y="1626907"/>
            <a:chExt cx="2139863" cy="2231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8315A6-D911-908B-7E95-E9534FB3D59F}"/>
                </a:ext>
              </a:extLst>
            </p:cNvPr>
            <p:cNvGrpSpPr/>
            <p:nvPr/>
          </p:nvGrpSpPr>
          <p:grpSpPr>
            <a:xfrm>
              <a:off x="9427750" y="1626907"/>
              <a:ext cx="2139863" cy="2231629"/>
              <a:chOff x="9427750" y="1626907"/>
              <a:chExt cx="2139863" cy="223162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F62DDE-4727-4217-5222-2C361033EB2A}"/>
                  </a:ext>
                </a:extLst>
              </p:cNvPr>
              <p:cNvSpPr/>
              <p:nvPr/>
            </p:nvSpPr>
            <p:spPr>
              <a:xfrm>
                <a:off x="9427750" y="1626907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84EA1E-0316-5557-79B3-F22D5A5EA829}"/>
                  </a:ext>
                </a:extLst>
              </p:cNvPr>
              <p:cNvSpPr txBox="1"/>
              <p:nvPr/>
            </p:nvSpPr>
            <p:spPr>
              <a:xfrm>
                <a:off x="9526555" y="2062572"/>
                <a:ext cx="1989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Extensive Use in </a:t>
                </a:r>
                <a:r>
                  <a:rPr lang="en-IN" sz="1400" b="1" i="0" dirty="0" err="1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Hacktoberfest</a:t>
                </a:r>
                <a:endParaRPr lang="en-IN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DB945-A0CE-6664-B92D-30B967466AE5}"/>
                  </a:ext>
                </a:extLst>
              </p:cNvPr>
              <p:cNvSpPr txBox="1"/>
              <p:nvPr/>
            </p:nvSpPr>
            <p:spPr>
              <a:xfrm>
                <a:off x="9482649" y="2537361"/>
                <a:ext cx="186960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effectLst/>
                    <a:latin typeface="DM Sans" pitchFamily="2" charset="0"/>
                  </a:rPr>
                  <a:t>During </a:t>
                </a:r>
                <a:r>
                  <a:rPr lang="en-US" sz="1200" b="0" i="0" dirty="0" err="1">
                    <a:effectLst/>
                    <a:latin typeface="DM Sans" pitchFamily="2" charset="0"/>
                  </a:rPr>
                  <a:t>Hacktoberfest</a:t>
                </a:r>
                <a:r>
                  <a:rPr lang="en-US" sz="1200" b="0" i="0" dirty="0">
                    <a:effectLst/>
                    <a:latin typeface="DM Sans" pitchFamily="2" charset="0"/>
                  </a:rPr>
                  <a:t>, Git is crucial for submitting pull requests and managing contribution efficiently</a:t>
                </a:r>
                <a:r>
                  <a:rPr lang="en-US" b="0" i="0" dirty="0">
                    <a:effectLst/>
                    <a:latin typeface="DM Sans" pitchFamily="2" charset="0"/>
                  </a:rPr>
                  <a:t>.</a:t>
                </a:r>
              </a:p>
            </p:txBody>
          </p:sp>
        </p:grp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D5608648-637C-B2C5-9BAC-DBBFA92E496A}"/>
                </a:ext>
              </a:extLst>
            </p:cNvPr>
            <p:cNvSpPr/>
            <p:nvPr/>
          </p:nvSpPr>
          <p:spPr>
            <a:xfrm>
              <a:off x="9633440" y="1707414"/>
              <a:ext cx="398356" cy="343718"/>
            </a:xfrm>
            <a:prstGeom prst="parallelogram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356AA7-EE85-3121-7254-5D79A7CCB073}"/>
              </a:ext>
            </a:extLst>
          </p:cNvPr>
          <p:cNvGrpSpPr/>
          <p:nvPr/>
        </p:nvGrpSpPr>
        <p:grpSpPr>
          <a:xfrm>
            <a:off x="2816648" y="3911471"/>
            <a:ext cx="2139863" cy="2231629"/>
            <a:chOff x="2816648" y="3911471"/>
            <a:chExt cx="2139863" cy="223162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CCD915-4B17-248D-91B3-82B5E2C460FF}"/>
                </a:ext>
              </a:extLst>
            </p:cNvPr>
            <p:cNvGrpSpPr/>
            <p:nvPr/>
          </p:nvGrpSpPr>
          <p:grpSpPr>
            <a:xfrm>
              <a:off x="2816648" y="3911471"/>
              <a:ext cx="2139863" cy="2231629"/>
              <a:chOff x="2816648" y="3911471"/>
              <a:chExt cx="2139863" cy="22316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3F862E-7F25-601E-E014-40DD7937A47C}"/>
                  </a:ext>
                </a:extLst>
              </p:cNvPr>
              <p:cNvSpPr/>
              <p:nvPr/>
            </p:nvSpPr>
            <p:spPr>
              <a:xfrm>
                <a:off x="2816648" y="3911471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FCDEB8-CE4A-D8AF-7BC1-F0205B7EB498}"/>
                  </a:ext>
                </a:extLst>
              </p:cNvPr>
              <p:cNvSpPr txBox="1"/>
              <p:nvPr/>
            </p:nvSpPr>
            <p:spPr>
              <a:xfrm>
                <a:off x="2992266" y="4367808"/>
                <a:ext cx="179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Branching and Merging</a:t>
                </a:r>
                <a:endParaRPr lang="en-IN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EDAC11-1BC2-F823-6E4A-E811E8E3D419}"/>
                  </a:ext>
                </a:extLst>
              </p:cNvPr>
              <p:cNvSpPr txBox="1"/>
              <p:nvPr/>
            </p:nvSpPr>
            <p:spPr>
              <a:xfrm>
                <a:off x="2982164" y="4900286"/>
                <a:ext cx="16686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effectLst/>
                    <a:latin typeface="DM Sans" pitchFamily="2" charset="0"/>
                  </a:rPr>
                  <a:t>Git supports branching strategies, enabling developers to work on features independently before merging.</a:t>
                </a:r>
              </a:p>
            </p:txBody>
          </p:sp>
        </p:grp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C81576FE-16E1-3D10-0236-C65AFEE90C4F}"/>
                </a:ext>
              </a:extLst>
            </p:cNvPr>
            <p:cNvSpPr/>
            <p:nvPr/>
          </p:nvSpPr>
          <p:spPr>
            <a:xfrm>
              <a:off x="2911596" y="4033348"/>
              <a:ext cx="398356" cy="343718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89F873-CDF2-9003-8064-4583CA07357A}"/>
              </a:ext>
            </a:extLst>
          </p:cNvPr>
          <p:cNvGrpSpPr/>
          <p:nvPr/>
        </p:nvGrpSpPr>
        <p:grpSpPr>
          <a:xfrm>
            <a:off x="5032043" y="3919831"/>
            <a:ext cx="2139863" cy="2231629"/>
            <a:chOff x="5032043" y="3919831"/>
            <a:chExt cx="2139863" cy="223162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1B98F03-DD65-5C43-B92C-99F757EACED7}"/>
                </a:ext>
              </a:extLst>
            </p:cNvPr>
            <p:cNvGrpSpPr/>
            <p:nvPr/>
          </p:nvGrpSpPr>
          <p:grpSpPr>
            <a:xfrm>
              <a:off x="5032043" y="3919831"/>
              <a:ext cx="2139863" cy="2231629"/>
              <a:chOff x="5032043" y="3919831"/>
              <a:chExt cx="2139863" cy="223162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C6AA89-BD0A-3F20-5546-1D10308F6B7D}"/>
                  </a:ext>
                </a:extLst>
              </p:cNvPr>
              <p:cNvSpPr/>
              <p:nvPr/>
            </p:nvSpPr>
            <p:spPr>
              <a:xfrm>
                <a:off x="5032043" y="3919831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FB9E88-CA37-1740-7ACD-E39B5744E7D9}"/>
                  </a:ext>
                </a:extLst>
              </p:cNvPr>
              <p:cNvSpPr txBox="1"/>
              <p:nvPr/>
            </p:nvSpPr>
            <p:spPr>
              <a:xfrm>
                <a:off x="5147525" y="4377066"/>
                <a:ext cx="1900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Community Engagement</a:t>
                </a:r>
                <a:endParaRPr lang="en-IN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359B28-43EC-5A7B-BAB2-0E176FA8F79A}"/>
                  </a:ext>
                </a:extLst>
              </p:cNvPr>
              <p:cNvSpPr txBox="1"/>
              <p:nvPr/>
            </p:nvSpPr>
            <p:spPr>
              <a:xfrm>
                <a:off x="5158940" y="4934760"/>
                <a:ext cx="1750674" cy="121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i="0" dirty="0">
                    <a:effectLst/>
                    <a:latin typeface="DM Sans" pitchFamily="2" charset="0"/>
                  </a:rPr>
                  <a:t>Git fosters community involvement, making it easier for developers to collaborate on open source projects.</a:t>
                </a:r>
              </a:p>
              <a:p>
                <a:endParaRPr lang="en-IN" dirty="0"/>
              </a:p>
            </p:txBody>
          </p:sp>
        </p:grp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3DD89172-D6CC-2637-5464-8B9C58D21612}"/>
                </a:ext>
              </a:extLst>
            </p:cNvPr>
            <p:cNvSpPr/>
            <p:nvPr/>
          </p:nvSpPr>
          <p:spPr>
            <a:xfrm>
              <a:off x="5110021" y="4051882"/>
              <a:ext cx="398356" cy="343718"/>
            </a:xfrm>
            <a:prstGeom prst="parallelogram">
              <a:avLst/>
            </a:prstGeom>
            <a:solidFill>
              <a:srgbClr val="630B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0DA7CB-EA14-0ADB-A703-46D619D1F2D8}"/>
              </a:ext>
            </a:extLst>
          </p:cNvPr>
          <p:cNvGrpSpPr/>
          <p:nvPr/>
        </p:nvGrpSpPr>
        <p:grpSpPr>
          <a:xfrm>
            <a:off x="7247439" y="3919831"/>
            <a:ext cx="2139863" cy="2231629"/>
            <a:chOff x="7247439" y="3919831"/>
            <a:chExt cx="2139863" cy="223162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85E57C1-5852-FEB5-8EFA-C0FA178B82D2}"/>
                </a:ext>
              </a:extLst>
            </p:cNvPr>
            <p:cNvGrpSpPr/>
            <p:nvPr/>
          </p:nvGrpSpPr>
          <p:grpSpPr>
            <a:xfrm>
              <a:off x="7247439" y="3919831"/>
              <a:ext cx="2139863" cy="2231629"/>
              <a:chOff x="7247439" y="3919831"/>
              <a:chExt cx="2139863" cy="223162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8CCC95-3328-0806-640F-755E5D6B0343}"/>
                  </a:ext>
                </a:extLst>
              </p:cNvPr>
              <p:cNvSpPr/>
              <p:nvPr/>
            </p:nvSpPr>
            <p:spPr>
              <a:xfrm>
                <a:off x="7247439" y="3919831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A70843B-355A-F7E3-2AB6-960673C0C091}"/>
                  </a:ext>
                </a:extLst>
              </p:cNvPr>
              <p:cNvSpPr txBox="1"/>
              <p:nvPr/>
            </p:nvSpPr>
            <p:spPr>
              <a:xfrm>
                <a:off x="7436498" y="4377066"/>
                <a:ext cx="1814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Learning Resource</a:t>
                </a:r>
                <a:endParaRPr lang="en-IN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EF01E7-5024-8CDE-6C3E-CB8FF65026C6}"/>
                  </a:ext>
                </a:extLst>
              </p:cNvPr>
              <p:cNvSpPr txBox="1"/>
              <p:nvPr/>
            </p:nvSpPr>
            <p:spPr>
              <a:xfrm>
                <a:off x="7476220" y="4817987"/>
                <a:ext cx="17123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0" i="0" dirty="0" err="1">
                    <a:effectLst/>
                    <a:latin typeface="DM Sans" pitchFamily="2" charset="0"/>
                  </a:rPr>
                  <a:t>Hacktoberfest</a:t>
                </a:r>
                <a:r>
                  <a:rPr lang="en-US" sz="1200" b="0" i="0" dirty="0">
                    <a:effectLst/>
                    <a:latin typeface="DM Sans" pitchFamily="2" charset="0"/>
                  </a:rPr>
                  <a:t> serves as a great learning opportunity for new developers to grasp Git and version control.</a:t>
                </a:r>
              </a:p>
            </p:txBody>
          </p:sp>
        </p:grp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C55E97FA-3530-9FAA-0988-BA60FC7357DC}"/>
                </a:ext>
              </a:extLst>
            </p:cNvPr>
            <p:cNvSpPr/>
            <p:nvPr/>
          </p:nvSpPr>
          <p:spPr>
            <a:xfrm>
              <a:off x="7308446" y="4070416"/>
              <a:ext cx="398356" cy="343718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3E57AF-01DC-A8E5-798F-216BE43AD194}"/>
              </a:ext>
            </a:extLst>
          </p:cNvPr>
          <p:cNvGrpSpPr/>
          <p:nvPr/>
        </p:nvGrpSpPr>
        <p:grpSpPr>
          <a:xfrm>
            <a:off x="9439189" y="3916865"/>
            <a:ext cx="2139863" cy="2231629"/>
            <a:chOff x="9439189" y="3916865"/>
            <a:chExt cx="2139863" cy="223162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B09CD29-A07F-BEBE-84E8-0295AFC26C54}"/>
                </a:ext>
              </a:extLst>
            </p:cNvPr>
            <p:cNvGrpSpPr/>
            <p:nvPr/>
          </p:nvGrpSpPr>
          <p:grpSpPr>
            <a:xfrm>
              <a:off x="9439189" y="3916865"/>
              <a:ext cx="2139863" cy="2231629"/>
              <a:chOff x="9439189" y="3916865"/>
              <a:chExt cx="2139863" cy="22316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DB3BFA-F995-419E-426D-E6AC4EA87939}"/>
                  </a:ext>
                </a:extLst>
              </p:cNvPr>
              <p:cNvSpPr/>
              <p:nvPr/>
            </p:nvSpPr>
            <p:spPr>
              <a:xfrm>
                <a:off x="9439189" y="3916865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688D5A-FC65-C0AE-4768-9C8FF9EF82EA}"/>
                  </a:ext>
                </a:extLst>
              </p:cNvPr>
              <p:cNvSpPr txBox="1"/>
              <p:nvPr/>
            </p:nvSpPr>
            <p:spPr>
              <a:xfrm>
                <a:off x="9563789" y="4377066"/>
                <a:ext cx="1867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Open Source Contribution</a:t>
                </a:r>
                <a:endParaRPr lang="en-IN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54EEF2-C6F5-68B3-58B4-B7BF5D54CB0A}"/>
                  </a:ext>
                </a:extLst>
              </p:cNvPr>
              <p:cNvSpPr txBox="1"/>
              <p:nvPr/>
            </p:nvSpPr>
            <p:spPr>
              <a:xfrm>
                <a:off x="9571575" y="4934760"/>
                <a:ext cx="1884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solidFill>
                      <a:srgbClr val="070B12"/>
                    </a:solidFill>
                    <a:effectLst/>
                    <a:latin typeface="DM Sans" pitchFamily="2" charset="0"/>
                  </a:rPr>
                  <a:t>it encourages contributions to open-source projects, enhancing code quality and community growth.</a:t>
                </a:r>
                <a:endParaRPr lang="en-IN" sz="1200" dirty="0"/>
              </a:p>
            </p:txBody>
          </p:sp>
        </p:grp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869864EE-1C8B-32BE-FE72-7F0387A06BA7}"/>
                </a:ext>
              </a:extLst>
            </p:cNvPr>
            <p:cNvSpPr/>
            <p:nvPr/>
          </p:nvSpPr>
          <p:spPr>
            <a:xfrm>
              <a:off x="9506871" y="4088950"/>
              <a:ext cx="398356" cy="343718"/>
            </a:xfrm>
            <a:prstGeom prst="parallelogram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758A0F-E632-64C5-F7CB-D0AC2E7998FF}"/>
              </a:ext>
            </a:extLst>
          </p:cNvPr>
          <p:cNvGrpSpPr/>
          <p:nvPr/>
        </p:nvGrpSpPr>
        <p:grpSpPr>
          <a:xfrm>
            <a:off x="2816648" y="1626907"/>
            <a:ext cx="2139863" cy="2231629"/>
            <a:chOff x="2816648" y="1626907"/>
            <a:chExt cx="2139863" cy="223162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C6E0398-ED60-365C-D760-4C69859D0084}"/>
                </a:ext>
              </a:extLst>
            </p:cNvPr>
            <p:cNvGrpSpPr/>
            <p:nvPr/>
          </p:nvGrpSpPr>
          <p:grpSpPr>
            <a:xfrm>
              <a:off x="2816648" y="1626907"/>
              <a:ext cx="2139863" cy="2231629"/>
              <a:chOff x="2816648" y="1626907"/>
              <a:chExt cx="2139863" cy="22316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B7C37F-5E7A-DB51-4EA9-B62697758385}"/>
                  </a:ext>
                </a:extLst>
              </p:cNvPr>
              <p:cNvSpPr/>
              <p:nvPr/>
            </p:nvSpPr>
            <p:spPr>
              <a:xfrm>
                <a:off x="2816648" y="1626907"/>
                <a:ext cx="2139863" cy="2231629"/>
              </a:xfrm>
              <a:prstGeom prst="rect">
                <a:avLst/>
              </a:prstGeom>
              <a:noFill/>
              <a:ln>
                <a:solidFill>
                  <a:srgbClr val="0E15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D8D01BB-4BE2-B25F-22EA-E75D4560C812}"/>
                  </a:ext>
                </a:extLst>
              </p:cNvPr>
              <p:cNvGrpSpPr/>
              <p:nvPr/>
            </p:nvGrpSpPr>
            <p:grpSpPr>
              <a:xfrm>
                <a:off x="2904721" y="2045518"/>
                <a:ext cx="1897983" cy="1394406"/>
                <a:chOff x="5127968" y="2124953"/>
                <a:chExt cx="1897983" cy="1394406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4393BB-20C7-AC4F-3784-109CCF39681A}"/>
                    </a:ext>
                  </a:extLst>
                </p:cNvPr>
                <p:cNvSpPr txBox="1"/>
                <p:nvPr/>
              </p:nvSpPr>
              <p:spPr>
                <a:xfrm>
                  <a:off x="5127968" y="2124953"/>
                  <a:ext cx="18979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i="0" dirty="0">
                      <a:solidFill>
                        <a:srgbClr val="070B12"/>
                      </a:solidFill>
                      <a:effectLst/>
                      <a:latin typeface="Playfair Display" panose="00000500000000000000" pitchFamily="2" charset="0"/>
                    </a:rPr>
                    <a:t>Change Tracking</a:t>
                  </a:r>
                  <a:endParaRPr lang="en-IN" sz="16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29F357-4BEB-05F2-9048-ADCE6CB06E17}"/>
                    </a:ext>
                  </a:extLst>
                </p:cNvPr>
                <p:cNvSpPr txBox="1"/>
                <p:nvPr/>
              </p:nvSpPr>
              <p:spPr>
                <a:xfrm>
                  <a:off x="5253135" y="2580640"/>
                  <a:ext cx="1686145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0" i="0" dirty="0">
                      <a:solidFill>
                        <a:srgbClr val="070B12"/>
                      </a:solidFill>
                      <a:effectLst/>
                      <a:latin typeface="DM Sans" pitchFamily="2" charset="0"/>
                    </a:rPr>
                    <a:t>Every modification made in the codebase is recorded, ensuring a comprehensive history of change</a:t>
                  </a:r>
                  <a:endParaRPr lang="en-IN" sz="1100" dirty="0"/>
                </a:p>
              </p:txBody>
            </p:sp>
          </p:grpSp>
        </p:grp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E0FC8D48-9AF4-BF17-DB66-6A4DB05D73F3}"/>
                </a:ext>
              </a:extLst>
            </p:cNvPr>
            <p:cNvSpPr/>
            <p:nvPr/>
          </p:nvSpPr>
          <p:spPr>
            <a:xfrm>
              <a:off x="2949430" y="1682713"/>
              <a:ext cx="398356" cy="343718"/>
            </a:xfrm>
            <a:prstGeom prst="parallelogram">
              <a:avLst/>
            </a:prstGeom>
            <a:solidFill>
              <a:srgbClr val="630B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A309AA8-AA80-EAB5-A318-4554B934AD1B}"/>
              </a:ext>
            </a:extLst>
          </p:cNvPr>
          <p:cNvSpPr txBox="1"/>
          <p:nvPr/>
        </p:nvSpPr>
        <p:spPr>
          <a:xfrm>
            <a:off x="3002823" y="1632845"/>
            <a:ext cx="12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B353F9-8E11-95EE-5B4D-3A23AEB5F5FB}"/>
              </a:ext>
            </a:extLst>
          </p:cNvPr>
          <p:cNvSpPr txBox="1"/>
          <p:nvPr/>
        </p:nvSpPr>
        <p:spPr>
          <a:xfrm>
            <a:off x="5146496" y="1660818"/>
            <a:ext cx="18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7ACBA2-9BAA-32FE-7ED5-AA861F4BBD3C}"/>
              </a:ext>
            </a:extLst>
          </p:cNvPr>
          <p:cNvSpPr txBox="1"/>
          <p:nvPr/>
        </p:nvSpPr>
        <p:spPr>
          <a:xfrm>
            <a:off x="7397927" y="1636403"/>
            <a:ext cx="1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0A9FC-E671-3B9F-DBC1-228BC8F256E2}"/>
              </a:ext>
            </a:extLst>
          </p:cNvPr>
          <p:cNvSpPr txBox="1"/>
          <p:nvPr/>
        </p:nvSpPr>
        <p:spPr>
          <a:xfrm>
            <a:off x="9665698" y="1636403"/>
            <a:ext cx="17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ED74F6-456E-2FB2-B7E9-83FF88A4AF0E}"/>
              </a:ext>
            </a:extLst>
          </p:cNvPr>
          <p:cNvSpPr txBox="1"/>
          <p:nvPr/>
        </p:nvSpPr>
        <p:spPr>
          <a:xfrm>
            <a:off x="718857" y="3946330"/>
            <a:ext cx="2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767FE2-220C-4FAC-82D8-248438522BB8}"/>
              </a:ext>
            </a:extLst>
          </p:cNvPr>
          <p:cNvSpPr txBox="1"/>
          <p:nvPr/>
        </p:nvSpPr>
        <p:spPr>
          <a:xfrm>
            <a:off x="2934099" y="3961417"/>
            <a:ext cx="2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029A9-9407-1852-9D63-CF77FE520EF7}"/>
              </a:ext>
            </a:extLst>
          </p:cNvPr>
          <p:cNvSpPr txBox="1"/>
          <p:nvPr/>
        </p:nvSpPr>
        <p:spPr>
          <a:xfrm>
            <a:off x="5149341" y="3976504"/>
            <a:ext cx="2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5356626-DC8C-49C5-0692-62799534EAC3}"/>
              </a:ext>
            </a:extLst>
          </p:cNvPr>
          <p:cNvSpPr txBox="1"/>
          <p:nvPr/>
        </p:nvSpPr>
        <p:spPr>
          <a:xfrm>
            <a:off x="7364583" y="3991591"/>
            <a:ext cx="2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71DEC1-5A50-29BD-D526-241389C98405}"/>
              </a:ext>
            </a:extLst>
          </p:cNvPr>
          <p:cNvSpPr txBox="1"/>
          <p:nvPr/>
        </p:nvSpPr>
        <p:spPr>
          <a:xfrm>
            <a:off x="9448309" y="4033348"/>
            <a:ext cx="61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3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E539A7E0-41E8-A69B-DA4C-0613B3137C19}"/>
              </a:ext>
            </a:extLst>
          </p:cNvPr>
          <p:cNvSpPr/>
          <p:nvPr/>
        </p:nvSpPr>
        <p:spPr>
          <a:xfrm>
            <a:off x="1565030" y="-776459"/>
            <a:ext cx="13360009" cy="8065477"/>
          </a:xfrm>
          <a:prstGeom prst="flowChartInputOutput">
            <a:avLst/>
          </a:prstGeom>
          <a:solidFill>
            <a:srgbClr val="0E1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7C0D933B-BFBB-345F-D131-266BF3A5AA08}"/>
              </a:ext>
            </a:extLst>
          </p:cNvPr>
          <p:cNvSpPr/>
          <p:nvPr/>
        </p:nvSpPr>
        <p:spPr>
          <a:xfrm rot="10800000">
            <a:off x="-3194539" y="-603739"/>
            <a:ext cx="9519139" cy="8065477"/>
          </a:xfrm>
          <a:prstGeom prst="flowChartInputOutput">
            <a:avLst/>
          </a:prstGeom>
          <a:solidFill>
            <a:srgbClr val="1D4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45AF5-99FE-7FF0-2E3E-1102892C180C}"/>
              </a:ext>
            </a:extLst>
          </p:cNvPr>
          <p:cNvGrpSpPr/>
          <p:nvPr/>
        </p:nvGrpSpPr>
        <p:grpSpPr>
          <a:xfrm flipH="1">
            <a:off x="2289605" y="-887474"/>
            <a:ext cx="5252720" cy="1774947"/>
            <a:chOff x="391160" y="-887474"/>
            <a:chExt cx="5252720" cy="1774947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CDA4550-6A29-FC28-4E22-7977094C1E45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60DEA0-28DE-AD12-46BD-BA2D131061DA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89E920-53A4-0218-1717-2B78B0B4BA5E}"/>
              </a:ext>
            </a:extLst>
          </p:cNvPr>
          <p:cNvGrpSpPr/>
          <p:nvPr/>
        </p:nvGrpSpPr>
        <p:grpSpPr>
          <a:xfrm rot="10800000" flipH="1">
            <a:off x="1405988" y="6285879"/>
            <a:ext cx="5252720" cy="1774947"/>
            <a:chOff x="391160" y="-887474"/>
            <a:chExt cx="5252720" cy="1774947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A7D78B46-0D5A-7170-6D6A-E8F0E6E3F3EE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2350F9-1B01-E449-758B-ABC7808C3C85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3FD3311-8146-BB83-BACE-597920099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FB935-A5CC-D749-94B6-A72B77D4604E}"/>
              </a:ext>
            </a:extLst>
          </p:cNvPr>
          <p:cNvSpPr txBox="1"/>
          <p:nvPr/>
        </p:nvSpPr>
        <p:spPr>
          <a:xfrm>
            <a:off x="603504" y="460772"/>
            <a:ext cx="86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How to Contribute: Forking and Pull Requests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6278F-AA51-9D4F-7A80-7AAE38EE0478}"/>
              </a:ext>
            </a:extLst>
          </p:cNvPr>
          <p:cNvSpPr txBox="1"/>
          <p:nvPr/>
        </p:nvSpPr>
        <p:spPr>
          <a:xfrm>
            <a:off x="640080" y="905256"/>
            <a:ext cx="73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70B12"/>
                </a:solidFill>
                <a:effectLst/>
                <a:latin typeface="DM Sans" pitchFamily="2" charset="0"/>
              </a:rPr>
              <a:t>Understanding the process of contributing to projects effectively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5B6408-EDDC-541B-4AB5-627E8E18ED53}"/>
              </a:ext>
            </a:extLst>
          </p:cNvPr>
          <p:cNvGrpSpPr/>
          <p:nvPr/>
        </p:nvGrpSpPr>
        <p:grpSpPr>
          <a:xfrm>
            <a:off x="4537710" y="2598420"/>
            <a:ext cx="673608" cy="45719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47779C13-CC2C-1B3F-E48A-3A1DD53752CA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D52AD4-4F4E-FFFE-210E-4372E7E64377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AE7427-47AE-4B81-E2A9-6AB9372B0AF6}"/>
              </a:ext>
            </a:extLst>
          </p:cNvPr>
          <p:cNvGrpSpPr/>
          <p:nvPr/>
        </p:nvGrpSpPr>
        <p:grpSpPr>
          <a:xfrm rot="10800000">
            <a:off x="6536551" y="2575560"/>
            <a:ext cx="918210" cy="45720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D950FADC-3C38-7725-F27E-016E8592F26F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FCB7DC-1C78-9567-41A2-B70A97C925F6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323A7-3FD4-72D4-2A67-6AF96799BDF9}"/>
              </a:ext>
            </a:extLst>
          </p:cNvPr>
          <p:cNvGrpSpPr/>
          <p:nvPr/>
        </p:nvGrpSpPr>
        <p:grpSpPr>
          <a:xfrm rot="10800000">
            <a:off x="6330230" y="6126477"/>
            <a:ext cx="1247031" cy="45719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13" name="Minus Sign 12">
              <a:extLst>
                <a:ext uri="{FF2B5EF4-FFF2-40B4-BE49-F238E27FC236}">
                  <a16:creationId xmlns:a16="http://schemas.microsoft.com/office/drawing/2014/main" id="{D51A0922-CB55-D936-017B-62DE8582CE83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11B38E-A5C3-AB44-5598-884A07C76E81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B86E9-BDC2-DBAD-40E3-38FDF3B50582}"/>
              </a:ext>
            </a:extLst>
          </p:cNvPr>
          <p:cNvGrpSpPr/>
          <p:nvPr/>
        </p:nvGrpSpPr>
        <p:grpSpPr>
          <a:xfrm>
            <a:off x="4939195" y="6126477"/>
            <a:ext cx="1182352" cy="60959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5092A13B-21A0-68D1-CF48-3AA5DEABA351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9AB579-0AA3-8487-5F6D-6F3855AE85DB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E8687-89F0-522B-E648-56B805860C82}"/>
              </a:ext>
            </a:extLst>
          </p:cNvPr>
          <p:cNvGrpSpPr/>
          <p:nvPr/>
        </p:nvGrpSpPr>
        <p:grpSpPr>
          <a:xfrm rot="10800000">
            <a:off x="6612751" y="4648200"/>
            <a:ext cx="842010" cy="45719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5B8C6CAD-75D8-BC59-98CE-5D78AA7CD32C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B696C1-A367-F0C6-2F86-F8AF341FCB0D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E70E9-6B54-4E09-D18F-3823D34D912A}"/>
              </a:ext>
            </a:extLst>
          </p:cNvPr>
          <p:cNvGrpSpPr/>
          <p:nvPr/>
        </p:nvGrpSpPr>
        <p:grpSpPr>
          <a:xfrm>
            <a:off x="4585900" y="4625340"/>
            <a:ext cx="842011" cy="45719"/>
            <a:chOff x="4183380" y="2598420"/>
            <a:chExt cx="918210" cy="45720"/>
          </a:xfrm>
          <a:solidFill>
            <a:schemeClr val="tx1"/>
          </a:solidFill>
        </p:grpSpPr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1708AD18-0FA4-E462-821A-66567AE58A93}"/>
                </a:ext>
              </a:extLst>
            </p:cNvPr>
            <p:cNvSpPr/>
            <p:nvPr/>
          </p:nvSpPr>
          <p:spPr>
            <a:xfrm>
              <a:off x="4183380" y="2598421"/>
              <a:ext cx="918210" cy="4571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BB0988-9CAD-A4A2-4A8D-96A57D33E0ED}"/>
                </a:ext>
              </a:extLst>
            </p:cNvPr>
            <p:cNvSpPr/>
            <p:nvPr/>
          </p:nvSpPr>
          <p:spPr>
            <a:xfrm>
              <a:off x="4251959" y="2598420"/>
              <a:ext cx="47625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3B572-B561-8E40-DC5C-C56CE66A744E}"/>
              </a:ext>
            </a:extLst>
          </p:cNvPr>
          <p:cNvSpPr txBox="1"/>
          <p:nvPr/>
        </p:nvSpPr>
        <p:spPr>
          <a:xfrm>
            <a:off x="7419442" y="2148840"/>
            <a:ext cx="3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Making Changes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7590B-764D-0147-2BE9-6CC42BCF9100}"/>
              </a:ext>
            </a:extLst>
          </p:cNvPr>
          <p:cNvSpPr txBox="1"/>
          <p:nvPr/>
        </p:nvSpPr>
        <p:spPr>
          <a:xfrm>
            <a:off x="7338557" y="2462336"/>
            <a:ext cx="380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M Sans" pitchFamily="2" charset="0"/>
              </a:rPr>
              <a:t>After forking, contributors can adjust the code or documentation as needed.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4ABEE-B78B-4015-0DC6-023C0C0FEBC3}"/>
              </a:ext>
            </a:extLst>
          </p:cNvPr>
          <p:cNvSpPr txBox="1"/>
          <p:nvPr/>
        </p:nvSpPr>
        <p:spPr>
          <a:xfrm>
            <a:off x="2375802" y="2148840"/>
            <a:ext cx="24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Forking a Repository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361E1-0BC5-C58A-3B3A-38EAF9EB0D14}"/>
              </a:ext>
            </a:extLst>
          </p:cNvPr>
          <p:cNvSpPr txBox="1"/>
          <p:nvPr/>
        </p:nvSpPr>
        <p:spPr>
          <a:xfrm>
            <a:off x="798868" y="2462336"/>
            <a:ext cx="3738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>
                <a:effectLst/>
                <a:latin typeface="DM Sans" pitchFamily="2" charset="0"/>
              </a:rPr>
              <a:t>Contributors create a personal copy of the project to modify</a:t>
            </a:r>
            <a:r>
              <a:rPr lang="en-US" b="0" i="0" dirty="0">
                <a:effectLst/>
                <a:latin typeface="DM Sans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0793BB-ACFD-F2CD-EBBA-0D32AE4FE975}"/>
              </a:ext>
            </a:extLst>
          </p:cNvPr>
          <p:cNvSpPr txBox="1"/>
          <p:nvPr/>
        </p:nvSpPr>
        <p:spPr>
          <a:xfrm>
            <a:off x="2178599" y="4216462"/>
            <a:ext cx="280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Submitting Pull Requests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D623F-3B64-A90D-D1AE-5BE6303A99EA}"/>
              </a:ext>
            </a:extLst>
          </p:cNvPr>
          <p:cNvSpPr txBox="1"/>
          <p:nvPr/>
        </p:nvSpPr>
        <p:spPr>
          <a:xfrm>
            <a:off x="1007019" y="4500516"/>
            <a:ext cx="361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DM Sans" pitchFamily="2" charset="0"/>
              </a:rPr>
              <a:t>Once changes are made, contributors submit pull requests to propose their modifications</a:t>
            </a:r>
            <a:r>
              <a:rPr lang="en-US" sz="1200" b="0" i="0" dirty="0">
                <a:effectLst/>
                <a:latin typeface="DM Sans" pitchFamily="2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7AC5E2-05F6-CD81-1007-D29C0FA1E176}"/>
              </a:ext>
            </a:extLst>
          </p:cNvPr>
          <p:cNvSpPr txBox="1"/>
          <p:nvPr/>
        </p:nvSpPr>
        <p:spPr>
          <a:xfrm>
            <a:off x="7419442" y="4161962"/>
            <a:ext cx="243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Maintainer Review</a:t>
            </a:r>
            <a:endParaRPr lang="en-IN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C2C7A-8883-C9D5-6C9D-D954FAEFA4E9}"/>
              </a:ext>
            </a:extLst>
          </p:cNvPr>
          <p:cNvSpPr txBox="1"/>
          <p:nvPr/>
        </p:nvSpPr>
        <p:spPr>
          <a:xfrm>
            <a:off x="7577261" y="4500516"/>
            <a:ext cx="30846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DM Sans" pitchFamily="2" charset="0"/>
              </a:rPr>
              <a:t>Project maintainers assess the pull requests for quality and relevance.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B81EA-49C5-9615-17BE-6AA3E279BEB1}"/>
              </a:ext>
            </a:extLst>
          </p:cNvPr>
          <p:cNvSpPr txBox="1"/>
          <p:nvPr/>
        </p:nvSpPr>
        <p:spPr>
          <a:xfrm>
            <a:off x="7577261" y="5623560"/>
            <a:ext cx="29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Enhancing the Project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A8B85-00E3-A1CD-AE26-841FE1588605}"/>
              </a:ext>
            </a:extLst>
          </p:cNvPr>
          <p:cNvSpPr txBox="1"/>
          <p:nvPr/>
        </p:nvSpPr>
        <p:spPr>
          <a:xfrm>
            <a:off x="7699248" y="5952744"/>
            <a:ext cx="38087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DM Sans" pitchFamily="2" charset="0"/>
              </a:rPr>
              <a:t>Contributions help improve the project with new features or bug fixes.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959B5-4D8F-0171-EF71-CDF90782B7AD}"/>
              </a:ext>
            </a:extLst>
          </p:cNvPr>
          <p:cNvSpPr txBox="1"/>
          <p:nvPr/>
        </p:nvSpPr>
        <p:spPr>
          <a:xfrm>
            <a:off x="2272979" y="5688017"/>
            <a:ext cx="29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Merging Contributions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0E976-ED0E-D62B-5D20-FA95E9A8CA8E}"/>
              </a:ext>
            </a:extLst>
          </p:cNvPr>
          <p:cNvSpPr txBox="1"/>
          <p:nvPr/>
        </p:nvSpPr>
        <p:spPr>
          <a:xfrm>
            <a:off x="402336" y="6126477"/>
            <a:ext cx="444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DM Sans" pitchFamily="2" charset="0"/>
              </a:rPr>
              <a:t>Upon approval, maintainers merge the changes into the original project repository.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BE12E37F-D211-4A71-9DED-8EFAAC2E4D1B}"/>
              </a:ext>
            </a:extLst>
          </p:cNvPr>
          <p:cNvSpPr/>
          <p:nvPr/>
        </p:nvSpPr>
        <p:spPr>
          <a:xfrm rot="10800000">
            <a:off x="-5688599" y="8393027"/>
            <a:ext cx="9519139" cy="8065477"/>
          </a:xfrm>
          <a:prstGeom prst="flowChartInputOutput">
            <a:avLst/>
          </a:prstGeom>
          <a:solidFill>
            <a:srgbClr val="1D4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ACEEF9CC-B241-87AA-4418-119292EE04D5}"/>
              </a:ext>
            </a:extLst>
          </p:cNvPr>
          <p:cNvSpPr/>
          <p:nvPr/>
        </p:nvSpPr>
        <p:spPr>
          <a:xfrm>
            <a:off x="6612750" y="-8945019"/>
            <a:ext cx="13360009" cy="8065477"/>
          </a:xfrm>
          <a:prstGeom prst="flowChartInputOutput">
            <a:avLst/>
          </a:prstGeom>
          <a:solidFill>
            <a:srgbClr val="0E1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5F000-7CDC-F3F7-E16D-CBDA3F7A5364}"/>
              </a:ext>
            </a:extLst>
          </p:cNvPr>
          <p:cNvGrpSpPr/>
          <p:nvPr/>
        </p:nvGrpSpPr>
        <p:grpSpPr>
          <a:xfrm rot="10800000" flipH="1">
            <a:off x="-5620525" y="5996389"/>
            <a:ext cx="5252720" cy="1774947"/>
            <a:chOff x="391160" y="-887474"/>
            <a:chExt cx="5252720" cy="1774947"/>
          </a:xfrm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58FBBBDB-FAB7-D34E-0402-5CA40005905C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983C0-96D0-64D9-9975-FF230A5DE669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AD9FBF-2CA5-5372-A2B6-94AFA4775FD0}"/>
              </a:ext>
            </a:extLst>
          </p:cNvPr>
          <p:cNvGrpSpPr/>
          <p:nvPr/>
        </p:nvGrpSpPr>
        <p:grpSpPr>
          <a:xfrm flipH="1">
            <a:off x="12795503" y="-887474"/>
            <a:ext cx="5252720" cy="1774947"/>
            <a:chOff x="391160" y="-887474"/>
            <a:chExt cx="5252720" cy="1774947"/>
          </a:xfrm>
        </p:grpSpPr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B705F074-51E1-42D7-9EBA-36D01D5A969B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5A3694-6D0A-7110-EE34-70C52C77C05C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5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2020693-F592-3E5C-2D17-C3205F720AD1}"/>
              </a:ext>
            </a:extLst>
          </p:cNvPr>
          <p:cNvSpPr txBox="1"/>
          <p:nvPr/>
        </p:nvSpPr>
        <p:spPr>
          <a:xfrm>
            <a:off x="575988" y="499171"/>
            <a:ext cx="981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cap="all" dirty="0">
                <a:solidFill>
                  <a:srgbClr val="1D46F3"/>
                </a:solidFill>
                <a:effectLst/>
                <a:latin typeface="Playfair Display" panose="00000500000000000000" pitchFamily="2" charset="0"/>
              </a:rPr>
              <a:t>Best Practices for Quality Contributions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5D73C-2CBB-1B75-F31A-BA2854E2306D}"/>
              </a:ext>
            </a:extLst>
          </p:cNvPr>
          <p:cNvSpPr txBox="1"/>
          <p:nvPr/>
        </p:nvSpPr>
        <p:spPr>
          <a:xfrm>
            <a:off x="575988" y="1019283"/>
            <a:ext cx="839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04959"/>
                </a:solidFill>
                <a:effectLst/>
                <a:latin typeface="DM Sans" pitchFamily="2" charset="0"/>
              </a:rPr>
              <a:t>Enhancing Project Value through Effective Contributions</a:t>
            </a:r>
            <a:endParaRPr lang="en-IN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64F25C-5BCE-9724-3831-10234A3DDBCA}"/>
              </a:ext>
            </a:extLst>
          </p:cNvPr>
          <p:cNvGrpSpPr/>
          <p:nvPr/>
        </p:nvGrpSpPr>
        <p:grpSpPr>
          <a:xfrm flipH="1" flipV="1">
            <a:off x="7193923" y="6190448"/>
            <a:ext cx="5252720" cy="1774947"/>
            <a:chOff x="391160" y="-887474"/>
            <a:chExt cx="5252720" cy="1774947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9C7157E-25D9-1A02-AB4F-484205B2F466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2A6161-9AB0-009C-6D56-E8D8D6B72E38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86A257-4B8E-CD65-6538-57C0610CC235}"/>
              </a:ext>
            </a:extLst>
          </p:cNvPr>
          <p:cNvGrpSpPr/>
          <p:nvPr/>
        </p:nvGrpSpPr>
        <p:grpSpPr>
          <a:xfrm rot="10800000" flipH="1" flipV="1">
            <a:off x="-480652" y="-1281059"/>
            <a:ext cx="5252720" cy="1774947"/>
            <a:chOff x="391160" y="-887474"/>
            <a:chExt cx="5252720" cy="1774947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37D2C4DA-FE9B-82AC-2A9A-FD7715EFBB2F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F1A067-7877-C7DC-69D0-1400B709C773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79CDFD-1886-C495-8A22-1FE98BCBFD92}"/>
              </a:ext>
            </a:extLst>
          </p:cNvPr>
          <p:cNvGrpSpPr/>
          <p:nvPr/>
        </p:nvGrpSpPr>
        <p:grpSpPr>
          <a:xfrm>
            <a:off x="573180" y="1694463"/>
            <a:ext cx="2139863" cy="2266672"/>
            <a:chOff x="573180" y="1694463"/>
            <a:chExt cx="2139863" cy="22666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0D4AAF-FB71-3872-4418-7D2E34975831}"/>
                </a:ext>
              </a:extLst>
            </p:cNvPr>
            <p:cNvGrpSpPr/>
            <p:nvPr/>
          </p:nvGrpSpPr>
          <p:grpSpPr>
            <a:xfrm>
              <a:off x="573180" y="1729506"/>
              <a:ext cx="2139863" cy="2231629"/>
              <a:chOff x="575989" y="1748348"/>
              <a:chExt cx="2139863" cy="223162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00CC4D-3424-8037-C803-84A2081F1095}"/>
                  </a:ext>
                </a:extLst>
              </p:cNvPr>
              <p:cNvSpPr/>
              <p:nvPr/>
            </p:nvSpPr>
            <p:spPr>
              <a:xfrm>
                <a:off x="575989" y="174834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83A94B2-C707-4175-A6B5-DC0B73585AB3}"/>
                  </a:ext>
                </a:extLst>
              </p:cNvPr>
              <p:cNvGrpSpPr/>
              <p:nvPr/>
            </p:nvGrpSpPr>
            <p:grpSpPr>
              <a:xfrm>
                <a:off x="643634" y="2137172"/>
                <a:ext cx="1997966" cy="1274465"/>
                <a:chOff x="643634" y="2137172"/>
                <a:chExt cx="1997966" cy="127446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587613-2FB6-DBDE-91CD-8F24D4F1220A}"/>
                    </a:ext>
                  </a:extLst>
                </p:cNvPr>
                <p:cNvSpPr txBox="1"/>
                <p:nvPr/>
              </p:nvSpPr>
              <p:spPr>
                <a:xfrm>
                  <a:off x="643634" y="2137172"/>
                  <a:ext cx="19048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i="0" dirty="0">
                      <a:solidFill>
                        <a:srgbClr val="070B12"/>
                      </a:solidFill>
                      <a:effectLst/>
                      <a:latin typeface="Playfair Display" panose="00000500000000000000" pitchFamily="2" charset="0"/>
                    </a:rPr>
                    <a:t>Fixing Bugs</a:t>
                  </a:r>
                  <a:endParaRPr lang="en-IN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703059A-DBF0-7FEF-95EE-B83EDA9F7B76}"/>
                    </a:ext>
                  </a:extLst>
                </p:cNvPr>
                <p:cNvSpPr txBox="1"/>
                <p:nvPr/>
              </p:nvSpPr>
              <p:spPr>
                <a:xfrm>
                  <a:off x="736731" y="2580640"/>
                  <a:ext cx="190486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0" i="0" dirty="0">
                      <a:solidFill>
                        <a:srgbClr val="070B12"/>
                      </a:solidFill>
                      <a:effectLst/>
                      <a:latin typeface="DM Sans" pitchFamily="2" charset="0"/>
                    </a:rPr>
                    <a:t>identify and resolve bugs to enhance software stability and user experience.</a:t>
                  </a:r>
                  <a:endParaRPr lang="en-IN" sz="1200" dirty="0"/>
                </a:p>
              </p:txBody>
            </p:sp>
          </p:grp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3A3507D9-4370-5A70-F95B-2A552E3418E2}"/>
                  </a:ext>
                </a:extLst>
              </p:cNvPr>
              <p:cNvSpPr/>
              <p:nvPr/>
            </p:nvSpPr>
            <p:spPr>
              <a:xfrm>
                <a:off x="643634" y="1748348"/>
                <a:ext cx="317065" cy="303973"/>
              </a:xfrm>
              <a:prstGeom prst="parallelogram">
                <a:avLst/>
              </a:prstGeom>
              <a:solidFill>
                <a:srgbClr val="1D4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8FBE61-8420-F2CE-608B-F548A3E7192B}"/>
                </a:ext>
              </a:extLst>
            </p:cNvPr>
            <p:cNvSpPr txBox="1"/>
            <p:nvPr/>
          </p:nvSpPr>
          <p:spPr>
            <a:xfrm>
              <a:off x="635673" y="1694463"/>
              <a:ext cx="20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1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B7173B-AC18-B391-2C66-293E9F2F9181}"/>
              </a:ext>
            </a:extLst>
          </p:cNvPr>
          <p:cNvGrpSpPr/>
          <p:nvPr/>
        </p:nvGrpSpPr>
        <p:grpSpPr>
          <a:xfrm>
            <a:off x="2801029" y="1709532"/>
            <a:ext cx="2139863" cy="2270445"/>
            <a:chOff x="2801029" y="1709532"/>
            <a:chExt cx="2139863" cy="22704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66FFA4-E232-2F7F-F550-6F95555A335C}"/>
                </a:ext>
              </a:extLst>
            </p:cNvPr>
            <p:cNvGrpSpPr/>
            <p:nvPr/>
          </p:nvGrpSpPr>
          <p:grpSpPr>
            <a:xfrm>
              <a:off x="2801029" y="1748348"/>
              <a:ext cx="2139863" cy="2231629"/>
              <a:chOff x="2801029" y="1748348"/>
              <a:chExt cx="2139863" cy="223162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FDDC4-AD2C-5293-8A07-23FFE582A8C7}"/>
                  </a:ext>
                </a:extLst>
              </p:cNvPr>
              <p:cNvSpPr/>
              <p:nvPr/>
            </p:nvSpPr>
            <p:spPr>
              <a:xfrm>
                <a:off x="2801029" y="174834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DB1BEF-70A0-FDFA-FA1D-9CEB344C62CB}"/>
                  </a:ext>
                </a:extLst>
              </p:cNvPr>
              <p:cNvGrpSpPr/>
              <p:nvPr/>
            </p:nvGrpSpPr>
            <p:grpSpPr>
              <a:xfrm>
                <a:off x="2865117" y="2109642"/>
                <a:ext cx="1889914" cy="1448044"/>
                <a:chOff x="2865117" y="2109642"/>
                <a:chExt cx="1889914" cy="144804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720B3F9-670A-1375-3655-27FA09867EEA}"/>
                    </a:ext>
                  </a:extLst>
                </p:cNvPr>
                <p:cNvSpPr txBox="1"/>
                <p:nvPr/>
              </p:nvSpPr>
              <p:spPr>
                <a:xfrm>
                  <a:off x="2950214" y="2542023"/>
                  <a:ext cx="1804817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0" i="0" dirty="0">
                      <a:solidFill>
                        <a:srgbClr val="070B12"/>
                      </a:solidFill>
                      <a:effectLst/>
                      <a:latin typeface="DM Sans" pitchFamily="2" charset="0"/>
                    </a:rPr>
                    <a:t>introduce new functionalities that meet user needs and improve the project’s utility.</a:t>
                  </a:r>
                  <a:endParaRPr lang="en-IN" sz="12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6088B0-E3C4-462A-C7AD-8E04F5C6CC6D}"/>
                    </a:ext>
                  </a:extLst>
                </p:cNvPr>
                <p:cNvSpPr txBox="1"/>
                <p:nvPr/>
              </p:nvSpPr>
              <p:spPr>
                <a:xfrm>
                  <a:off x="2865117" y="2109642"/>
                  <a:ext cx="18382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i="0" dirty="0">
                      <a:solidFill>
                        <a:srgbClr val="070B12"/>
                      </a:solidFill>
                      <a:effectLst/>
                      <a:latin typeface="Playfair Display" panose="00000500000000000000" pitchFamily="2" charset="0"/>
                    </a:rPr>
                    <a:t>Adding Features</a:t>
                  </a:r>
                  <a:endParaRPr lang="en-IN" sz="1600" dirty="0"/>
                </a:p>
              </p:txBody>
            </p:sp>
          </p:grp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7D8B59B8-898E-E61F-C372-BBCBF07D3CBD}"/>
                  </a:ext>
                </a:extLst>
              </p:cNvPr>
              <p:cNvSpPr/>
              <p:nvPr/>
            </p:nvSpPr>
            <p:spPr>
              <a:xfrm>
                <a:off x="2874034" y="1762400"/>
                <a:ext cx="317065" cy="303973"/>
              </a:xfrm>
              <a:prstGeom prst="parallelogram">
                <a:avLst/>
              </a:prstGeom>
              <a:solidFill>
                <a:srgbClr val="0E15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C2D38E-1FBB-46AC-AB44-7039191F16EF}"/>
                </a:ext>
              </a:extLst>
            </p:cNvPr>
            <p:cNvSpPr txBox="1"/>
            <p:nvPr/>
          </p:nvSpPr>
          <p:spPr>
            <a:xfrm>
              <a:off x="2874034" y="1709532"/>
              <a:ext cx="20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2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00CA07-CE24-55A9-31DA-32A5E27E659A}"/>
              </a:ext>
            </a:extLst>
          </p:cNvPr>
          <p:cNvGrpSpPr/>
          <p:nvPr/>
        </p:nvGrpSpPr>
        <p:grpSpPr>
          <a:xfrm>
            <a:off x="5026069" y="1694463"/>
            <a:ext cx="2139863" cy="2285514"/>
            <a:chOff x="5026069" y="1694463"/>
            <a:chExt cx="2139863" cy="22855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01C610-8958-9DE3-24DC-1FF553DE6194}"/>
                </a:ext>
              </a:extLst>
            </p:cNvPr>
            <p:cNvGrpSpPr/>
            <p:nvPr/>
          </p:nvGrpSpPr>
          <p:grpSpPr>
            <a:xfrm>
              <a:off x="5026069" y="1748348"/>
              <a:ext cx="2139863" cy="2231629"/>
              <a:chOff x="5026069" y="1748348"/>
              <a:chExt cx="2139863" cy="223162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59B673-E08A-1134-19C8-8609A98A168E}"/>
                  </a:ext>
                </a:extLst>
              </p:cNvPr>
              <p:cNvSpPr/>
              <p:nvPr/>
            </p:nvSpPr>
            <p:spPr>
              <a:xfrm>
                <a:off x="5026069" y="174834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59FDAD-ECDB-504A-679F-6C203AA74FB5}"/>
                  </a:ext>
                </a:extLst>
              </p:cNvPr>
              <p:cNvSpPr txBox="1"/>
              <p:nvPr/>
            </p:nvSpPr>
            <p:spPr>
              <a:xfrm>
                <a:off x="5278056" y="1967696"/>
                <a:ext cx="172462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Improving Documentation</a:t>
                </a:r>
                <a:endParaRPr lang="en-IN" sz="1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FB6F-AC7C-C53C-BDE1-C9F4630B6E0E}"/>
                  </a:ext>
                </a:extLst>
              </p:cNvPr>
              <p:cNvSpPr txBox="1"/>
              <p:nvPr/>
            </p:nvSpPr>
            <p:spPr>
              <a:xfrm>
                <a:off x="5278056" y="2662177"/>
                <a:ext cx="172462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Provide clear and concise documentation to facilitate user understanding and project navigation.</a:t>
                </a:r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615A11FD-7DF8-580D-5747-1D5424796D8A}"/>
                  </a:ext>
                </a:extLst>
              </p:cNvPr>
              <p:cNvSpPr/>
              <p:nvPr/>
            </p:nvSpPr>
            <p:spPr>
              <a:xfrm>
                <a:off x="5073421" y="1748348"/>
                <a:ext cx="317065" cy="303973"/>
              </a:xfrm>
              <a:prstGeom prst="parallelogram">
                <a:avLst/>
              </a:prstGeom>
              <a:solidFill>
                <a:srgbClr val="2A0C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A7BE14C-7368-C0F6-75C9-C99F557EBC4D}"/>
                </a:ext>
              </a:extLst>
            </p:cNvPr>
            <p:cNvSpPr txBox="1"/>
            <p:nvPr/>
          </p:nvSpPr>
          <p:spPr>
            <a:xfrm>
              <a:off x="5079420" y="1694463"/>
              <a:ext cx="20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18300B-F433-8C9D-603C-A96D0087B071}"/>
              </a:ext>
            </a:extLst>
          </p:cNvPr>
          <p:cNvGrpSpPr/>
          <p:nvPr/>
        </p:nvGrpSpPr>
        <p:grpSpPr>
          <a:xfrm>
            <a:off x="7251109" y="1677894"/>
            <a:ext cx="2139863" cy="2302083"/>
            <a:chOff x="7251109" y="1677894"/>
            <a:chExt cx="2139863" cy="2302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4A28F6F-4C1D-043E-4455-BF7AE72656A6}"/>
                </a:ext>
              </a:extLst>
            </p:cNvPr>
            <p:cNvGrpSpPr/>
            <p:nvPr/>
          </p:nvGrpSpPr>
          <p:grpSpPr>
            <a:xfrm>
              <a:off x="7251109" y="1734296"/>
              <a:ext cx="2139863" cy="2245681"/>
              <a:chOff x="7251109" y="1734296"/>
              <a:chExt cx="2139863" cy="22456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5D4834-BE8F-B653-76B5-F18C3B48892C}"/>
                  </a:ext>
                </a:extLst>
              </p:cNvPr>
              <p:cNvSpPr/>
              <p:nvPr/>
            </p:nvSpPr>
            <p:spPr>
              <a:xfrm>
                <a:off x="7251109" y="174834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B2ED07-6997-DA39-AD9C-B9648495AC57}"/>
                  </a:ext>
                </a:extLst>
              </p:cNvPr>
              <p:cNvSpPr txBox="1"/>
              <p:nvPr/>
            </p:nvSpPr>
            <p:spPr>
              <a:xfrm>
                <a:off x="7396223" y="1967696"/>
                <a:ext cx="184556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Engaging with Maintainers</a:t>
                </a:r>
                <a:endParaRPr lang="en-IN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0883B5-B499-6544-ACBB-90B04392BA85}"/>
                  </a:ext>
                </a:extLst>
              </p:cNvPr>
              <p:cNvSpPr txBox="1"/>
              <p:nvPr/>
            </p:nvSpPr>
            <p:spPr>
              <a:xfrm>
                <a:off x="7362784" y="2639548"/>
                <a:ext cx="172981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Communicate regularly with project maintainers to ensure alignment with project goals.</a:t>
                </a:r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01891A80-DE49-BFE6-10D1-AF3C538D3FDC}"/>
                  </a:ext>
                </a:extLst>
              </p:cNvPr>
              <p:cNvSpPr/>
              <p:nvPr/>
            </p:nvSpPr>
            <p:spPr>
              <a:xfrm>
                <a:off x="7272808" y="1734296"/>
                <a:ext cx="317065" cy="303973"/>
              </a:xfrm>
              <a:prstGeom prst="parallelogram">
                <a:avLst/>
              </a:prstGeom>
              <a:solidFill>
                <a:srgbClr val="490B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D12E0D-67D0-8ED6-5DA2-49654F63C57E}"/>
                </a:ext>
              </a:extLst>
            </p:cNvPr>
            <p:cNvSpPr txBox="1"/>
            <p:nvPr/>
          </p:nvSpPr>
          <p:spPr>
            <a:xfrm>
              <a:off x="7280700" y="1677894"/>
              <a:ext cx="20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4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B16CFC-E191-3D47-FCBB-1E7196DDED68}"/>
              </a:ext>
            </a:extLst>
          </p:cNvPr>
          <p:cNvGrpSpPr/>
          <p:nvPr/>
        </p:nvGrpSpPr>
        <p:grpSpPr>
          <a:xfrm>
            <a:off x="9476149" y="1687457"/>
            <a:ext cx="2257063" cy="2292520"/>
            <a:chOff x="9476149" y="1687457"/>
            <a:chExt cx="2257063" cy="229252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B7FC780-D01B-81AA-8A6B-D720A8010096}"/>
                </a:ext>
              </a:extLst>
            </p:cNvPr>
            <p:cNvGrpSpPr/>
            <p:nvPr/>
          </p:nvGrpSpPr>
          <p:grpSpPr>
            <a:xfrm>
              <a:off x="9476149" y="1748348"/>
              <a:ext cx="2257063" cy="2231629"/>
              <a:chOff x="9476149" y="1748348"/>
              <a:chExt cx="2257063" cy="223162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2A19C4-8585-35D3-F5A8-D991A4D8D9D2}"/>
                  </a:ext>
                </a:extLst>
              </p:cNvPr>
              <p:cNvSpPr/>
              <p:nvPr/>
            </p:nvSpPr>
            <p:spPr>
              <a:xfrm>
                <a:off x="9476149" y="174834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B9F9A8-344C-CA4F-768A-40790C004643}"/>
                  </a:ext>
                </a:extLst>
              </p:cNvPr>
              <p:cNvSpPr txBox="1"/>
              <p:nvPr/>
            </p:nvSpPr>
            <p:spPr>
              <a:xfrm>
                <a:off x="9476149" y="2109642"/>
                <a:ext cx="22570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Following Guidelines</a:t>
                </a:r>
                <a:endParaRPr lang="en-IN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8178D2-E29E-8D37-6CD1-5CA6492A2C21}"/>
                  </a:ext>
                </a:extLst>
              </p:cNvPr>
              <p:cNvSpPr txBox="1"/>
              <p:nvPr/>
            </p:nvSpPr>
            <p:spPr>
              <a:xfrm>
                <a:off x="9595413" y="2639548"/>
                <a:ext cx="1859856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effectLst/>
                    <a:latin typeface="DM Sans" pitchFamily="2" charset="0"/>
                  </a:rPr>
                  <a:t>Adhere strictly to project contribution guidelines to maintain quality and consistency.</a:t>
                </a:r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B6B6C433-07D6-9926-DC6C-4F54F86EF026}"/>
                  </a:ext>
                </a:extLst>
              </p:cNvPr>
              <p:cNvSpPr/>
              <p:nvPr/>
            </p:nvSpPr>
            <p:spPr>
              <a:xfrm>
                <a:off x="9497848" y="1757176"/>
                <a:ext cx="317065" cy="303973"/>
              </a:xfrm>
              <a:prstGeom prst="parallelogram">
                <a:avLst/>
              </a:prstGeom>
              <a:solidFill>
                <a:srgbClr val="630B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B251C8-B0BC-9947-9D5E-92B45EC45DF1}"/>
                </a:ext>
              </a:extLst>
            </p:cNvPr>
            <p:cNvSpPr txBox="1"/>
            <p:nvPr/>
          </p:nvSpPr>
          <p:spPr>
            <a:xfrm>
              <a:off x="9497848" y="1687457"/>
              <a:ext cx="285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5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24F9F4-8EFC-7024-17A1-EDFB47F6D397}"/>
              </a:ext>
            </a:extLst>
          </p:cNvPr>
          <p:cNvGrpSpPr/>
          <p:nvPr/>
        </p:nvGrpSpPr>
        <p:grpSpPr>
          <a:xfrm>
            <a:off x="575988" y="4025032"/>
            <a:ext cx="2139863" cy="2271425"/>
            <a:chOff x="575988" y="4025032"/>
            <a:chExt cx="2139863" cy="22714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886260-93B1-97EC-F1C7-DEB491515836}"/>
                </a:ext>
              </a:extLst>
            </p:cNvPr>
            <p:cNvGrpSpPr/>
            <p:nvPr/>
          </p:nvGrpSpPr>
          <p:grpSpPr>
            <a:xfrm>
              <a:off x="575988" y="4064828"/>
              <a:ext cx="2139863" cy="2231629"/>
              <a:chOff x="575988" y="4064828"/>
              <a:chExt cx="2139863" cy="22316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06B47-ADC9-400F-F29A-6EF3FFAE87FF}"/>
                  </a:ext>
                </a:extLst>
              </p:cNvPr>
              <p:cNvSpPr/>
              <p:nvPr/>
            </p:nvSpPr>
            <p:spPr>
              <a:xfrm>
                <a:off x="575988" y="406482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6838E-7324-36A6-1704-066BF4EEE431}"/>
                  </a:ext>
                </a:extLst>
              </p:cNvPr>
              <p:cNvSpPr txBox="1"/>
              <p:nvPr/>
            </p:nvSpPr>
            <p:spPr>
              <a:xfrm>
                <a:off x="712637" y="4430367"/>
                <a:ext cx="190486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Submitting Pull Requests</a:t>
                </a:r>
                <a:endParaRPr lang="en-IN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CD0C9-E08C-1E53-A9B2-B29EDD9FDACA}"/>
                  </a:ext>
                </a:extLst>
              </p:cNvPr>
              <p:cNvSpPr txBox="1"/>
              <p:nvPr/>
            </p:nvSpPr>
            <p:spPr>
              <a:xfrm>
                <a:off x="716490" y="4954481"/>
                <a:ext cx="1759155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Create and submit pull requests that clearly explain changes and their benefits</a:t>
                </a:r>
                <a:r>
                  <a:rPr lang="en-US" b="0" i="0" dirty="0">
                    <a:effectLst/>
                    <a:latin typeface="DM Sans" pitchFamily="2" charset="0"/>
                  </a:rPr>
                  <a:t>.</a:t>
                </a:r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5042E848-E577-2ECA-E364-18865D5E4B90}"/>
                  </a:ext>
                </a:extLst>
              </p:cNvPr>
              <p:cNvSpPr/>
              <p:nvPr/>
            </p:nvSpPr>
            <p:spPr>
              <a:xfrm>
                <a:off x="643633" y="4064828"/>
                <a:ext cx="317065" cy="303973"/>
              </a:xfrm>
              <a:prstGeom prst="parallelogram">
                <a:avLst/>
              </a:prstGeom>
              <a:solidFill>
                <a:srgbClr val="740C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10D49A-0106-DE38-5CFE-7E1E518F819D}"/>
                </a:ext>
              </a:extLst>
            </p:cNvPr>
            <p:cNvSpPr txBox="1"/>
            <p:nvPr/>
          </p:nvSpPr>
          <p:spPr>
            <a:xfrm>
              <a:off x="652693" y="4025032"/>
              <a:ext cx="168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6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4EF3C6-9E87-1543-4398-4841FFB852BB}"/>
              </a:ext>
            </a:extLst>
          </p:cNvPr>
          <p:cNvGrpSpPr/>
          <p:nvPr/>
        </p:nvGrpSpPr>
        <p:grpSpPr>
          <a:xfrm>
            <a:off x="2801029" y="4023246"/>
            <a:ext cx="2139863" cy="2273211"/>
            <a:chOff x="2801029" y="4023246"/>
            <a:chExt cx="2139863" cy="227321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BA7C2F7-8286-7DF7-51AC-D8A920E994DC}"/>
                </a:ext>
              </a:extLst>
            </p:cNvPr>
            <p:cNvGrpSpPr/>
            <p:nvPr/>
          </p:nvGrpSpPr>
          <p:grpSpPr>
            <a:xfrm>
              <a:off x="2801029" y="4064828"/>
              <a:ext cx="2139863" cy="2231629"/>
              <a:chOff x="2801029" y="4064828"/>
              <a:chExt cx="2139863" cy="223162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B58D5C-540B-E9FF-AC00-3ED5FFEB2026}"/>
                  </a:ext>
                </a:extLst>
              </p:cNvPr>
              <p:cNvSpPr/>
              <p:nvPr/>
            </p:nvSpPr>
            <p:spPr>
              <a:xfrm>
                <a:off x="2801029" y="406482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18B26A-B736-EF52-4304-7B1E9A36041D}"/>
                  </a:ext>
                </a:extLst>
              </p:cNvPr>
              <p:cNvSpPr txBox="1"/>
              <p:nvPr/>
            </p:nvSpPr>
            <p:spPr>
              <a:xfrm>
                <a:off x="2960033" y="4422996"/>
                <a:ext cx="182185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Participating in Discussions</a:t>
                </a:r>
                <a:endParaRPr lang="en-IN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AAE9E4-67AB-8647-B1A1-EFDDD166DEB7}"/>
                  </a:ext>
                </a:extLst>
              </p:cNvPr>
              <p:cNvSpPr txBox="1"/>
              <p:nvPr/>
            </p:nvSpPr>
            <p:spPr>
              <a:xfrm>
                <a:off x="2952625" y="5046814"/>
                <a:ext cx="1722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Be active in discussions to share insights and collaborate with the community.</a:t>
                </a:r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0CA558FF-AD03-F3C2-C3E5-A984B613BCC2}"/>
                  </a:ext>
                </a:extLst>
              </p:cNvPr>
              <p:cNvSpPr/>
              <p:nvPr/>
            </p:nvSpPr>
            <p:spPr>
              <a:xfrm>
                <a:off x="2865036" y="4073804"/>
                <a:ext cx="317065" cy="303973"/>
              </a:xfrm>
              <a:prstGeom prst="parallelogram">
                <a:avLst/>
              </a:prstGeom>
              <a:solidFill>
                <a:srgbClr val="490B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8E0D1E-B86D-723D-6DEB-0DB7CC93A7FF}"/>
                </a:ext>
              </a:extLst>
            </p:cNvPr>
            <p:cNvSpPr txBox="1"/>
            <p:nvPr/>
          </p:nvSpPr>
          <p:spPr>
            <a:xfrm>
              <a:off x="2851622" y="4023246"/>
              <a:ext cx="177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7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7C5EEC-B30B-5724-FE5F-AF635EC91EE7}"/>
              </a:ext>
            </a:extLst>
          </p:cNvPr>
          <p:cNvGrpSpPr/>
          <p:nvPr/>
        </p:nvGrpSpPr>
        <p:grpSpPr>
          <a:xfrm>
            <a:off x="5026069" y="4021885"/>
            <a:ext cx="2139863" cy="2274572"/>
            <a:chOff x="5026069" y="4021885"/>
            <a:chExt cx="2139863" cy="22745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9258119-4A96-07DA-5983-58F07DB1A917}"/>
                </a:ext>
              </a:extLst>
            </p:cNvPr>
            <p:cNvGrpSpPr/>
            <p:nvPr/>
          </p:nvGrpSpPr>
          <p:grpSpPr>
            <a:xfrm>
              <a:off x="5026069" y="4064828"/>
              <a:ext cx="2139863" cy="2231629"/>
              <a:chOff x="5026069" y="4064828"/>
              <a:chExt cx="2139863" cy="22316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D471AA-0FB3-C2F8-82D0-70173A5E1173}"/>
                  </a:ext>
                </a:extLst>
              </p:cNvPr>
              <p:cNvSpPr/>
              <p:nvPr/>
            </p:nvSpPr>
            <p:spPr>
              <a:xfrm>
                <a:off x="5026069" y="406482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0A5159-FC10-978D-8380-235FA6CECE71}"/>
                  </a:ext>
                </a:extLst>
              </p:cNvPr>
              <p:cNvSpPr txBox="1"/>
              <p:nvPr/>
            </p:nvSpPr>
            <p:spPr>
              <a:xfrm>
                <a:off x="5150734" y="4331022"/>
                <a:ext cx="18519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Testing Contributions</a:t>
                </a:r>
                <a:endParaRPr lang="en-IN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BD49F9-614E-A034-ADD6-9853D5C23DBB}"/>
                  </a:ext>
                </a:extLst>
              </p:cNvPr>
              <p:cNvSpPr txBox="1"/>
              <p:nvPr/>
            </p:nvSpPr>
            <p:spPr>
              <a:xfrm>
                <a:off x="5172430" y="5000648"/>
                <a:ext cx="172462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effectLst/>
                    <a:latin typeface="DM Sans" pitchFamily="2" charset="0"/>
                  </a:rPr>
                  <a:t>Thoroughly test contributions before submission to ensure they meet quality standards.</a:t>
                </a:r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B2ACC356-CFA9-748A-F79E-48C1E4892A76}"/>
                  </a:ext>
                </a:extLst>
              </p:cNvPr>
              <p:cNvSpPr/>
              <p:nvPr/>
            </p:nvSpPr>
            <p:spPr>
              <a:xfrm>
                <a:off x="5086439" y="4082780"/>
                <a:ext cx="317065" cy="303973"/>
              </a:xfrm>
              <a:prstGeom prst="parallelogram">
                <a:avLst/>
              </a:prstGeom>
              <a:solidFill>
                <a:srgbClr val="2A0C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E47D69-99F4-72F5-494D-338D5A2DABBB}"/>
                </a:ext>
              </a:extLst>
            </p:cNvPr>
            <p:cNvSpPr txBox="1"/>
            <p:nvPr/>
          </p:nvSpPr>
          <p:spPr>
            <a:xfrm>
              <a:off x="5096830" y="4021885"/>
              <a:ext cx="155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8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3F6847-6065-5F1F-5EB5-88F26A43BB71}"/>
              </a:ext>
            </a:extLst>
          </p:cNvPr>
          <p:cNvGrpSpPr/>
          <p:nvPr/>
        </p:nvGrpSpPr>
        <p:grpSpPr>
          <a:xfrm>
            <a:off x="7251109" y="4021884"/>
            <a:ext cx="2139863" cy="2274573"/>
            <a:chOff x="7251109" y="4021884"/>
            <a:chExt cx="2139863" cy="227457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163E0B-1CF4-DF78-7064-357E2045AFE8}"/>
                </a:ext>
              </a:extLst>
            </p:cNvPr>
            <p:cNvGrpSpPr/>
            <p:nvPr/>
          </p:nvGrpSpPr>
          <p:grpSpPr>
            <a:xfrm>
              <a:off x="7251109" y="4064828"/>
              <a:ext cx="2139863" cy="2231629"/>
              <a:chOff x="7251109" y="4064828"/>
              <a:chExt cx="2139863" cy="22316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E685AE-36C2-22A0-B6BC-E6C42D1529AD}"/>
                  </a:ext>
                </a:extLst>
              </p:cNvPr>
              <p:cNvSpPr/>
              <p:nvPr/>
            </p:nvSpPr>
            <p:spPr>
              <a:xfrm>
                <a:off x="7251109" y="406482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9018E7-E5B0-D880-C23D-E0B64D678009}"/>
                  </a:ext>
                </a:extLst>
              </p:cNvPr>
              <p:cNvSpPr txBox="1"/>
              <p:nvPr/>
            </p:nvSpPr>
            <p:spPr>
              <a:xfrm>
                <a:off x="7260452" y="4367380"/>
                <a:ext cx="207992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Providing Feedback</a:t>
                </a:r>
                <a:endParaRPr lang="en-IN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453215-E5CF-6D65-F5FF-47CD98EE619C}"/>
                  </a:ext>
                </a:extLst>
              </p:cNvPr>
              <p:cNvSpPr txBox="1"/>
              <p:nvPr/>
            </p:nvSpPr>
            <p:spPr>
              <a:xfrm>
                <a:off x="7396223" y="5000648"/>
                <a:ext cx="184556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Offer constructive feedback on others' contributions to foster a collaborative environment</a:t>
                </a:r>
                <a:r>
                  <a:rPr lang="en-US" b="0" i="0" dirty="0">
                    <a:effectLst/>
                    <a:latin typeface="DM Sans" pitchFamily="2" charset="0"/>
                  </a:rPr>
                  <a:t>.</a:t>
                </a:r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9D1EE419-E5AB-8600-DB2F-76F76B0ACD55}"/>
                  </a:ext>
                </a:extLst>
              </p:cNvPr>
              <p:cNvSpPr/>
              <p:nvPr/>
            </p:nvSpPr>
            <p:spPr>
              <a:xfrm>
                <a:off x="7307842" y="4091756"/>
                <a:ext cx="317065" cy="303973"/>
              </a:xfrm>
              <a:prstGeom prst="parallelogram">
                <a:avLst/>
              </a:prstGeom>
              <a:solidFill>
                <a:srgbClr val="0E15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20575A-A297-FF4D-52C5-25C58E516EC1}"/>
                </a:ext>
              </a:extLst>
            </p:cNvPr>
            <p:cNvSpPr txBox="1"/>
            <p:nvPr/>
          </p:nvSpPr>
          <p:spPr>
            <a:xfrm>
              <a:off x="7320785" y="4021884"/>
              <a:ext cx="121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9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D93FCE-1261-77F3-78A0-6365E5201A4C}"/>
              </a:ext>
            </a:extLst>
          </p:cNvPr>
          <p:cNvGrpSpPr/>
          <p:nvPr/>
        </p:nvGrpSpPr>
        <p:grpSpPr>
          <a:xfrm>
            <a:off x="9470696" y="4064828"/>
            <a:ext cx="2145316" cy="2231629"/>
            <a:chOff x="9470696" y="4064828"/>
            <a:chExt cx="2145316" cy="223162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78F4286-FD89-E9CE-15B0-FE6F3AF1788D}"/>
                </a:ext>
              </a:extLst>
            </p:cNvPr>
            <p:cNvGrpSpPr/>
            <p:nvPr/>
          </p:nvGrpSpPr>
          <p:grpSpPr>
            <a:xfrm>
              <a:off x="9476149" y="4064828"/>
              <a:ext cx="2139863" cy="2231629"/>
              <a:chOff x="9476149" y="4064828"/>
              <a:chExt cx="2139863" cy="223162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A31075-30B3-CEED-BC86-4B577FEE20E5}"/>
                  </a:ext>
                </a:extLst>
              </p:cNvPr>
              <p:cNvSpPr/>
              <p:nvPr/>
            </p:nvSpPr>
            <p:spPr>
              <a:xfrm>
                <a:off x="9476149" y="4064828"/>
                <a:ext cx="2139863" cy="22316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C4DC3F-A993-B0B0-85BB-1FD383551B93}"/>
                  </a:ext>
                </a:extLst>
              </p:cNvPr>
              <p:cNvSpPr txBox="1"/>
              <p:nvPr/>
            </p:nvSpPr>
            <p:spPr>
              <a:xfrm>
                <a:off x="9595413" y="4367380"/>
                <a:ext cx="185985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Continuous Learning</a:t>
                </a:r>
                <a:endParaRPr lang="en-IN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6F1B56-8AC9-41CA-B18E-C71A4D6F964C}"/>
                  </a:ext>
                </a:extLst>
              </p:cNvPr>
              <p:cNvSpPr txBox="1"/>
              <p:nvPr/>
            </p:nvSpPr>
            <p:spPr>
              <a:xfrm>
                <a:off x="9595413" y="5000648"/>
                <a:ext cx="185985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DM Sans" pitchFamily="2" charset="0"/>
                  </a:rPr>
                  <a:t>Stay updated on best practices and evolving standards in software development</a:t>
                </a:r>
                <a:r>
                  <a:rPr lang="en-US" b="0" i="0" dirty="0">
                    <a:effectLst/>
                    <a:latin typeface="DM Sans" pitchFamily="2" charset="0"/>
                  </a:rPr>
                  <a:t>.</a:t>
                </a:r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3DBDC3C5-A246-CAFA-1138-21659F13EF40}"/>
                  </a:ext>
                </a:extLst>
              </p:cNvPr>
              <p:cNvSpPr/>
              <p:nvPr/>
            </p:nvSpPr>
            <p:spPr>
              <a:xfrm>
                <a:off x="9529245" y="4100732"/>
                <a:ext cx="317065" cy="303973"/>
              </a:xfrm>
              <a:prstGeom prst="parallelogram">
                <a:avLst/>
              </a:prstGeom>
              <a:solidFill>
                <a:srgbClr val="1D4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5191A6-E574-93C6-92A9-775670FA1173}"/>
                </a:ext>
              </a:extLst>
            </p:cNvPr>
            <p:cNvSpPr txBox="1"/>
            <p:nvPr/>
          </p:nvSpPr>
          <p:spPr>
            <a:xfrm>
              <a:off x="9470696" y="4069857"/>
              <a:ext cx="57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72C0F4-8D55-7B84-6308-FF172092B7A7}"/>
              </a:ext>
            </a:extLst>
          </p:cNvPr>
          <p:cNvGrpSpPr/>
          <p:nvPr/>
        </p:nvGrpSpPr>
        <p:grpSpPr>
          <a:xfrm flipH="1" flipV="1">
            <a:off x="-3310882" y="6295646"/>
            <a:ext cx="5252720" cy="1774947"/>
            <a:chOff x="391160" y="-887474"/>
            <a:chExt cx="5252720" cy="1774947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C2852C25-4FFD-4035-A1CA-2F59D0F7604E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150DD4-835E-9CA2-AB56-697FF2E1A430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752CC0-D1FC-27E0-1450-B8E45C26D828}"/>
              </a:ext>
            </a:extLst>
          </p:cNvPr>
          <p:cNvGrpSpPr/>
          <p:nvPr/>
        </p:nvGrpSpPr>
        <p:grpSpPr>
          <a:xfrm rot="10800000" flipH="1" flipV="1">
            <a:off x="9565640" y="-1128659"/>
            <a:ext cx="5252720" cy="1774947"/>
            <a:chOff x="391160" y="-887474"/>
            <a:chExt cx="5252720" cy="17749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E2E5DBE-F6B7-4676-5BED-27D62B3C234B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3AEAE3-F49B-D3FF-9355-E18C150707C1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A387B-C69A-9990-07AB-F124D07B09C3}"/>
              </a:ext>
            </a:extLst>
          </p:cNvPr>
          <p:cNvSpPr txBox="1"/>
          <p:nvPr/>
        </p:nvSpPr>
        <p:spPr>
          <a:xfrm>
            <a:off x="307744" y="477987"/>
            <a:ext cx="842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cap="all" dirty="0">
                <a:solidFill>
                  <a:srgbClr val="1D46F3"/>
                </a:solidFill>
                <a:effectLst/>
                <a:latin typeface="Playfair Display" panose="00000500000000000000" pitchFamily="2" charset="0"/>
              </a:rPr>
              <a:t>Rewards and Rules of </a:t>
            </a:r>
            <a:r>
              <a:rPr lang="en-US" sz="2800" b="1" i="0" cap="all" dirty="0" err="1">
                <a:solidFill>
                  <a:srgbClr val="1D46F3"/>
                </a:solidFill>
                <a:effectLst/>
                <a:latin typeface="Playfair Display" panose="00000500000000000000" pitchFamily="2" charset="0"/>
              </a:rPr>
              <a:t>Hacktoberfest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B4EF1-F0AF-C504-5A32-EB47AA482520}"/>
              </a:ext>
            </a:extLst>
          </p:cNvPr>
          <p:cNvSpPr txBox="1"/>
          <p:nvPr/>
        </p:nvSpPr>
        <p:spPr>
          <a:xfrm>
            <a:off x="320848" y="969881"/>
            <a:ext cx="652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Understanding </a:t>
            </a:r>
            <a:r>
              <a:rPr lang="en-IN" b="0" i="0" dirty="0" err="1">
                <a:solidFill>
                  <a:srgbClr val="404959"/>
                </a:solidFill>
                <a:effectLst/>
                <a:latin typeface="DM Sans" pitchFamily="2" charset="0"/>
              </a:rPr>
              <a:t>Hacktoberfest</a:t>
            </a:r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: Key Insights</a:t>
            </a:r>
            <a:endParaRPr lang="en-IN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3F034A-9556-2C3A-838A-483A6992896B}"/>
              </a:ext>
            </a:extLst>
          </p:cNvPr>
          <p:cNvGrpSpPr/>
          <p:nvPr/>
        </p:nvGrpSpPr>
        <p:grpSpPr>
          <a:xfrm>
            <a:off x="110904" y="1563442"/>
            <a:ext cx="2293717" cy="3387068"/>
            <a:chOff x="110904" y="1563442"/>
            <a:chExt cx="2293717" cy="33870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4904EF-6A31-B648-0F21-4514C3AD809C}"/>
                </a:ext>
              </a:extLst>
            </p:cNvPr>
            <p:cNvGrpSpPr/>
            <p:nvPr/>
          </p:nvGrpSpPr>
          <p:grpSpPr>
            <a:xfrm>
              <a:off x="110904" y="1907489"/>
              <a:ext cx="2293717" cy="3043021"/>
              <a:chOff x="110904" y="1907489"/>
              <a:chExt cx="2293717" cy="304302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21FACC-1A89-323D-1C36-04632056FECE}"/>
                  </a:ext>
                </a:extLst>
              </p:cNvPr>
              <p:cNvSpPr/>
              <p:nvPr/>
            </p:nvSpPr>
            <p:spPr>
              <a:xfrm>
                <a:off x="110904" y="1907489"/>
                <a:ext cx="2293717" cy="3043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7D2F4-A535-5A02-E626-79F46ECE5231}"/>
                  </a:ext>
                </a:extLst>
              </p:cNvPr>
              <p:cNvSpPr txBox="1"/>
              <p:nvPr/>
            </p:nvSpPr>
            <p:spPr>
              <a:xfrm>
                <a:off x="529522" y="2483500"/>
                <a:ext cx="18750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Rewards for Participation</a:t>
                </a:r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3AF047-849B-ADF8-84C2-79D722DCFEFC}"/>
                  </a:ext>
                </a:extLst>
              </p:cNvPr>
              <p:cNvSpPr txBox="1"/>
              <p:nvPr/>
            </p:nvSpPr>
            <p:spPr>
              <a:xfrm>
                <a:off x="561652" y="3351659"/>
                <a:ext cx="1732783" cy="1354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effectLst/>
                    <a:latin typeface="DM Sans" pitchFamily="2" charset="0"/>
                  </a:rPr>
                  <a:t>Earn limited edition t-shirts by submitting four meaningful pull requests</a:t>
                </a:r>
                <a:r>
                  <a:rPr lang="en-US" b="0" i="0" dirty="0">
                    <a:effectLst/>
                    <a:latin typeface="DM Sans" pitchFamily="2" charset="0"/>
                  </a:rPr>
                  <a:t>.</a:t>
                </a:r>
              </a:p>
            </p:txBody>
          </p:sp>
        </p:grp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9D96B43-9205-76B4-3C68-2158E64F762F}"/>
                </a:ext>
              </a:extLst>
            </p:cNvPr>
            <p:cNvSpPr/>
            <p:nvPr/>
          </p:nvSpPr>
          <p:spPr>
            <a:xfrm>
              <a:off x="780446" y="1563442"/>
              <a:ext cx="954632" cy="782022"/>
            </a:xfrm>
            <a:prstGeom prst="parallelogram">
              <a:avLst/>
            </a:prstGeom>
            <a:solidFill>
              <a:srgbClr val="740C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07324529-B71E-4FB6-5CDB-5AC585CD7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786" y="1653640"/>
              <a:ext cx="578734" cy="57873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A0007A-ADB3-0127-9471-040B5E8AA882}"/>
              </a:ext>
            </a:extLst>
          </p:cNvPr>
          <p:cNvGrpSpPr/>
          <p:nvPr/>
        </p:nvGrpSpPr>
        <p:grpSpPr>
          <a:xfrm>
            <a:off x="2501690" y="1577218"/>
            <a:ext cx="2293717" cy="3373292"/>
            <a:chOff x="2501690" y="1577218"/>
            <a:chExt cx="2293717" cy="33732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B9B49E-EB7F-F9AB-6A8A-E41253A9D6B7}"/>
                </a:ext>
              </a:extLst>
            </p:cNvPr>
            <p:cNvGrpSpPr/>
            <p:nvPr/>
          </p:nvGrpSpPr>
          <p:grpSpPr>
            <a:xfrm>
              <a:off x="2501690" y="1907489"/>
              <a:ext cx="2293717" cy="3043021"/>
              <a:chOff x="2501690" y="1907489"/>
              <a:chExt cx="2293717" cy="30430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B868B9-44F6-B1EF-5C67-533CDC3ACD08}"/>
                  </a:ext>
                </a:extLst>
              </p:cNvPr>
              <p:cNvSpPr/>
              <p:nvPr/>
            </p:nvSpPr>
            <p:spPr>
              <a:xfrm>
                <a:off x="2501690" y="1907489"/>
                <a:ext cx="2293717" cy="3043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A04036-9B63-3C70-46FE-B2E589AFEA8C}"/>
                  </a:ext>
                </a:extLst>
              </p:cNvPr>
              <p:cNvSpPr txBox="1"/>
              <p:nvPr/>
            </p:nvSpPr>
            <p:spPr>
              <a:xfrm>
                <a:off x="2627453" y="2483500"/>
                <a:ext cx="20718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Focus on Quality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94B0-F414-B130-D413-3E4B778E1A5D}"/>
                  </a:ext>
                </a:extLst>
              </p:cNvPr>
              <p:cNvSpPr txBox="1"/>
              <p:nvPr/>
            </p:nvSpPr>
            <p:spPr>
              <a:xfrm>
                <a:off x="2676041" y="3290104"/>
                <a:ext cx="2071869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err="1">
                    <a:effectLst/>
                    <a:latin typeface="DM Sans" pitchFamily="2" charset="0"/>
                  </a:rPr>
                  <a:t>Hacktoberfest</a:t>
                </a:r>
                <a:r>
                  <a:rPr lang="en-US" b="0" i="0" dirty="0">
                    <a:effectLst/>
                    <a:latin typeface="DM Sans" pitchFamily="2" charset="0"/>
                  </a:rPr>
                  <a:t> prioritizes quality contributions over sheer volume.</a:t>
                </a:r>
              </a:p>
            </p:txBody>
          </p:sp>
        </p:grp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B28C52A9-F3D0-97C0-FFBD-49213BFE37C8}"/>
                </a:ext>
              </a:extLst>
            </p:cNvPr>
            <p:cNvSpPr/>
            <p:nvPr/>
          </p:nvSpPr>
          <p:spPr>
            <a:xfrm>
              <a:off x="3038811" y="1577218"/>
              <a:ext cx="954632" cy="782022"/>
            </a:xfrm>
            <a:prstGeom prst="parallelogram">
              <a:avLst/>
            </a:prstGeom>
            <a:solidFill>
              <a:srgbClr val="490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A4042D17-352A-B07B-6538-CFC9FBE2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5329" y="1602682"/>
              <a:ext cx="638197" cy="638197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6E7C1-8DD3-64CD-D3B1-1DE0CB463801}"/>
              </a:ext>
            </a:extLst>
          </p:cNvPr>
          <p:cNvGrpSpPr/>
          <p:nvPr/>
        </p:nvGrpSpPr>
        <p:grpSpPr>
          <a:xfrm>
            <a:off x="4995566" y="1590994"/>
            <a:ext cx="2293717" cy="3378923"/>
            <a:chOff x="4995566" y="1590994"/>
            <a:chExt cx="2293717" cy="33789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422C74-AC97-83AC-6A97-BCACD6189663}"/>
                </a:ext>
              </a:extLst>
            </p:cNvPr>
            <p:cNvGrpSpPr/>
            <p:nvPr/>
          </p:nvGrpSpPr>
          <p:grpSpPr>
            <a:xfrm>
              <a:off x="4995566" y="1926896"/>
              <a:ext cx="2293717" cy="3043021"/>
              <a:chOff x="4912723" y="1893759"/>
              <a:chExt cx="2293717" cy="304302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36405E-1325-58C7-5FDA-DE915275D379}"/>
                  </a:ext>
                </a:extLst>
              </p:cNvPr>
              <p:cNvSpPr/>
              <p:nvPr/>
            </p:nvSpPr>
            <p:spPr>
              <a:xfrm>
                <a:off x="4912723" y="1893759"/>
                <a:ext cx="2293717" cy="3043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1BEEAC-2CF4-C672-3FD5-AF75D510DE83}"/>
                  </a:ext>
                </a:extLst>
              </p:cNvPr>
              <p:cNvSpPr txBox="1"/>
              <p:nvPr/>
            </p:nvSpPr>
            <p:spPr>
              <a:xfrm>
                <a:off x="5000263" y="2483500"/>
                <a:ext cx="208344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Collaboration Emphasis</a:t>
                </a:r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2D925D-E666-12E4-BC18-9DD55DA4F98D}"/>
                  </a:ext>
                </a:extLst>
              </p:cNvPr>
              <p:cNvSpPr txBox="1"/>
              <p:nvPr/>
            </p:nvSpPr>
            <p:spPr>
              <a:xfrm>
                <a:off x="5000263" y="3264061"/>
                <a:ext cx="2083443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effectLst/>
                    <a:latin typeface="DM Sans" pitchFamily="2" charset="0"/>
                  </a:rPr>
                  <a:t>Encourages genuine collaboration among developers and open-source projects.</a:t>
                </a:r>
              </a:p>
            </p:txBody>
          </p:sp>
        </p:grp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6A0B901A-7AC7-017A-751F-2ED8D27EA5D6}"/>
                </a:ext>
              </a:extLst>
            </p:cNvPr>
            <p:cNvSpPr/>
            <p:nvPr/>
          </p:nvSpPr>
          <p:spPr>
            <a:xfrm>
              <a:off x="5297176" y="1590994"/>
              <a:ext cx="954632" cy="782022"/>
            </a:xfrm>
            <a:prstGeom prst="parallelogram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1362878-5E18-7D85-AC54-63F6D8FB9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0605" y="1673203"/>
              <a:ext cx="559171" cy="55917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756818-C56A-DC06-013C-D147E5CF0924}"/>
              </a:ext>
            </a:extLst>
          </p:cNvPr>
          <p:cNvGrpSpPr/>
          <p:nvPr/>
        </p:nvGrpSpPr>
        <p:grpSpPr>
          <a:xfrm>
            <a:off x="9714542" y="1618546"/>
            <a:ext cx="2293717" cy="3318233"/>
            <a:chOff x="9714542" y="1618546"/>
            <a:chExt cx="2293717" cy="33182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B34C7C-F873-2B33-791B-9E4551A45794}"/>
                </a:ext>
              </a:extLst>
            </p:cNvPr>
            <p:cNvGrpSpPr/>
            <p:nvPr/>
          </p:nvGrpSpPr>
          <p:grpSpPr>
            <a:xfrm>
              <a:off x="9714542" y="1893758"/>
              <a:ext cx="2293717" cy="3043021"/>
              <a:chOff x="9714542" y="1893758"/>
              <a:chExt cx="2293717" cy="30430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91A060-800C-0165-96BB-ABCB7131B9E9}"/>
                  </a:ext>
                </a:extLst>
              </p:cNvPr>
              <p:cNvSpPr/>
              <p:nvPr/>
            </p:nvSpPr>
            <p:spPr>
              <a:xfrm>
                <a:off x="9714542" y="1893758"/>
                <a:ext cx="2293717" cy="3043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8901E7-980F-100A-DDF1-8AACC4C79E71}"/>
                  </a:ext>
                </a:extLst>
              </p:cNvPr>
              <p:cNvSpPr txBox="1"/>
              <p:nvPr/>
            </p:nvSpPr>
            <p:spPr>
              <a:xfrm>
                <a:off x="9770964" y="2483500"/>
                <a:ext cx="21010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Engagement with Community</a:t>
                </a:r>
                <a:endParaRPr lang="en-IN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5E502C-5A5E-B16A-E2BE-2D697D843304}"/>
                  </a:ext>
                </a:extLst>
              </p:cNvPr>
              <p:cNvSpPr txBox="1"/>
              <p:nvPr/>
            </p:nvSpPr>
            <p:spPr>
              <a:xfrm>
                <a:off x="9879353" y="3290104"/>
                <a:ext cx="1964093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effectLst/>
                    <a:latin typeface="DM Sans" pitchFamily="2" charset="0"/>
                  </a:rPr>
                  <a:t>Fosters engagement and interaction within the global developer community.</a:t>
                </a:r>
              </a:p>
            </p:txBody>
          </p:sp>
        </p:grp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9F7016B3-B46D-215F-2EA8-0379345D094C}"/>
                </a:ext>
              </a:extLst>
            </p:cNvPr>
            <p:cNvSpPr/>
            <p:nvPr/>
          </p:nvSpPr>
          <p:spPr>
            <a:xfrm>
              <a:off x="9813906" y="1618546"/>
              <a:ext cx="954632" cy="782022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0C1798B6-82E8-E5F9-3792-253A78D7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45782" y="1660246"/>
              <a:ext cx="690880" cy="69088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592C63-A1EF-7AB7-4232-F5B431E41240}"/>
              </a:ext>
            </a:extLst>
          </p:cNvPr>
          <p:cNvGrpSpPr/>
          <p:nvPr/>
        </p:nvGrpSpPr>
        <p:grpSpPr>
          <a:xfrm>
            <a:off x="7323756" y="1604770"/>
            <a:ext cx="2293717" cy="3345740"/>
            <a:chOff x="7323756" y="1604770"/>
            <a:chExt cx="2293717" cy="33457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088014A-EEFF-A5E7-9650-6C947044B7FF}"/>
                </a:ext>
              </a:extLst>
            </p:cNvPr>
            <p:cNvGrpSpPr/>
            <p:nvPr/>
          </p:nvGrpSpPr>
          <p:grpSpPr>
            <a:xfrm>
              <a:off x="7323756" y="1907489"/>
              <a:ext cx="2293717" cy="3043021"/>
              <a:chOff x="7323756" y="1907489"/>
              <a:chExt cx="2293717" cy="304302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A2A8B11-F345-87D6-DD8E-BBFF7B2EDCBE}"/>
                  </a:ext>
                </a:extLst>
              </p:cNvPr>
              <p:cNvSpPr/>
              <p:nvPr/>
            </p:nvSpPr>
            <p:spPr>
              <a:xfrm>
                <a:off x="7323756" y="1907489"/>
                <a:ext cx="2293717" cy="3043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463E6C-8E7B-D251-AAB7-FC6F083E4B5E}"/>
                  </a:ext>
                </a:extLst>
              </p:cNvPr>
              <p:cNvSpPr txBox="1"/>
              <p:nvPr/>
            </p:nvSpPr>
            <p:spPr>
              <a:xfrm>
                <a:off x="7454096" y="2483500"/>
                <a:ext cx="19098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i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Open Source Contribution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C0D9A6-D2E4-50C5-81CC-8363B10ECFB0}"/>
                  </a:ext>
                </a:extLst>
              </p:cNvPr>
              <p:cNvSpPr txBox="1"/>
              <p:nvPr/>
            </p:nvSpPr>
            <p:spPr>
              <a:xfrm>
                <a:off x="7477246" y="3290104"/>
                <a:ext cx="1932972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effectLst/>
                    <a:latin typeface="DM Sans" pitchFamily="2" charset="0"/>
                  </a:rPr>
                  <a:t>Participants contribute to various open-source repositories during the event.</a:t>
                </a:r>
              </a:p>
            </p:txBody>
          </p:sp>
        </p:grp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A1A72B6-1B13-8998-957A-5D2A55FB29BF}"/>
                </a:ext>
              </a:extLst>
            </p:cNvPr>
            <p:cNvSpPr/>
            <p:nvPr/>
          </p:nvSpPr>
          <p:spPr>
            <a:xfrm>
              <a:off x="7555541" y="1604770"/>
              <a:ext cx="954632" cy="782022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DC98050-8DA4-F3F1-F75F-BF1E52E24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19513" y="1682437"/>
              <a:ext cx="626688" cy="62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82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50C5D-803B-4565-51C7-0A773C86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sp>
        <p:nvSpPr>
          <p:cNvPr id="4" name="AutoShape 1">
            <a:extLst>
              <a:ext uri="{FF2B5EF4-FFF2-40B4-BE49-F238E27FC236}">
                <a16:creationId xmlns:a16="http://schemas.microsoft.com/office/drawing/2014/main" id="{2B70593A-2996-4253-5A9E-2FED75814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37CE8-5808-5287-8A49-25C49D03C2D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430450-5F2F-6E84-C38E-97CB5D912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1467"/>
            <a:ext cx="800608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layfair Display" panose="00000500000000000000" pitchFamily="2" charset="0"/>
              </a:rPr>
              <a:t>JOIN THE OPEN-SOURCE MOVEMENT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Engage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Hacktoberfest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, enhance skills, and connect with the community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7B2DC40-CD87-6852-0D01-BAB202D8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1534795"/>
            <a:ext cx="19335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801F3BC-C4C7-0E16-7D0A-9DB10D39CCA9}"/>
              </a:ext>
            </a:extLst>
          </p:cNvPr>
          <p:cNvSpPr/>
          <p:nvPr/>
        </p:nvSpPr>
        <p:spPr>
          <a:xfrm>
            <a:off x="-350911" y="0"/>
            <a:ext cx="12542911" cy="6857997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9496F1-2193-DB07-92E1-66360C379B34}"/>
              </a:ext>
            </a:extLst>
          </p:cNvPr>
          <p:cNvGrpSpPr/>
          <p:nvPr/>
        </p:nvGrpSpPr>
        <p:grpSpPr>
          <a:xfrm>
            <a:off x="-16435754" y="-985076"/>
            <a:ext cx="19991363" cy="8228076"/>
            <a:chOff x="1664677" y="-685038"/>
            <a:chExt cx="19991363" cy="82280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514F57-D32B-419A-C048-C52DFB5F95A2}"/>
                </a:ext>
              </a:extLst>
            </p:cNvPr>
            <p:cNvGrpSpPr/>
            <p:nvPr/>
          </p:nvGrpSpPr>
          <p:grpSpPr>
            <a:xfrm>
              <a:off x="8315960" y="-685038"/>
              <a:ext cx="13340080" cy="8228076"/>
              <a:chOff x="391160" y="-887474"/>
              <a:chExt cx="13340080" cy="8228076"/>
            </a:xfrm>
          </p:grpSpPr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BD02279B-0E9F-305A-13B7-06E8C8C68E56}"/>
                  </a:ext>
                </a:extLst>
              </p:cNvPr>
              <p:cNvSpPr/>
              <p:nvPr/>
            </p:nvSpPr>
            <p:spPr>
              <a:xfrm>
                <a:off x="8402320" y="-121919"/>
                <a:ext cx="5328920" cy="7086599"/>
              </a:xfrm>
              <a:prstGeom prst="parallelogram">
                <a:avLst/>
              </a:prstGeom>
              <a:solidFill>
                <a:srgbClr val="1D4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0D534A3E-5FC5-1FA0-C1AC-F95FFA2CF2BF}"/>
                  </a:ext>
                </a:extLst>
              </p:cNvPr>
              <p:cNvSpPr/>
              <p:nvPr/>
            </p:nvSpPr>
            <p:spPr>
              <a:xfrm>
                <a:off x="7284720" y="5565655"/>
                <a:ext cx="2540000" cy="1774947"/>
              </a:xfrm>
              <a:prstGeom prst="parallelogram">
                <a:avLst>
                  <a:gd name="adj" fmla="val 18131"/>
                </a:avLst>
              </a:prstGeom>
              <a:solidFill>
                <a:srgbClr val="0E15F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D669446E-5E92-3DA7-4E3E-DD6E0AB5B1F9}"/>
                  </a:ext>
                </a:extLst>
              </p:cNvPr>
              <p:cNvSpPr/>
              <p:nvPr/>
            </p:nvSpPr>
            <p:spPr>
              <a:xfrm>
                <a:off x="391160" y="-887474"/>
                <a:ext cx="2540000" cy="1774947"/>
              </a:xfrm>
              <a:prstGeom prst="parallelogram">
                <a:avLst>
                  <a:gd name="adj" fmla="val 18131"/>
                </a:avLst>
              </a:prstGeom>
              <a:solidFill>
                <a:srgbClr val="0E15F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099C4E4-8D67-F906-682B-C3335BAE9AA8}"/>
                  </a:ext>
                </a:extLst>
              </p:cNvPr>
              <p:cNvCxnSpPr/>
              <p:nvPr/>
            </p:nvCxnSpPr>
            <p:spPr>
              <a:xfrm>
                <a:off x="1661160" y="487680"/>
                <a:ext cx="3982720" cy="0"/>
              </a:xfrm>
              <a:prstGeom prst="line">
                <a:avLst/>
              </a:prstGeom>
              <a:ln>
                <a:solidFill>
                  <a:srgbClr val="0E15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458204-66DD-9CD5-AA15-7AB4A198CCD7}"/>
                  </a:ext>
                </a:extLst>
              </p:cNvPr>
              <p:cNvCxnSpPr/>
              <p:nvPr/>
            </p:nvCxnSpPr>
            <p:spPr>
              <a:xfrm>
                <a:off x="4419600" y="6233160"/>
                <a:ext cx="3982720" cy="0"/>
              </a:xfrm>
              <a:prstGeom prst="line">
                <a:avLst/>
              </a:prstGeom>
              <a:ln>
                <a:solidFill>
                  <a:srgbClr val="0E15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F83BE2-610B-FDCE-B6E8-664053AF7DC6}"/>
                </a:ext>
              </a:extLst>
            </p:cNvPr>
            <p:cNvSpPr/>
            <p:nvPr/>
          </p:nvSpPr>
          <p:spPr>
            <a:xfrm>
              <a:off x="8023860" y="4846320"/>
              <a:ext cx="3124200" cy="352176"/>
            </a:xfrm>
            <a:prstGeom prst="rect">
              <a:avLst/>
            </a:prstGeom>
            <a:solidFill>
              <a:srgbClr val="1D46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84DCC2-06BB-019D-3C2C-C2D3E74FCAC5}"/>
                </a:ext>
              </a:extLst>
            </p:cNvPr>
            <p:cNvSpPr/>
            <p:nvPr/>
          </p:nvSpPr>
          <p:spPr>
            <a:xfrm>
              <a:off x="1664677" y="690116"/>
              <a:ext cx="4220308" cy="399793"/>
            </a:xfrm>
            <a:prstGeom prst="rect">
              <a:avLst/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6FD559A-7053-A86A-5C45-931255A7F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66" y="2043815"/>
            <a:ext cx="530554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9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F3E58D-0259-D22D-D21D-E2D9B139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689555-AFEA-DC67-2AA1-1204AAB152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76E078-EDE1-AEFC-C86F-7B09B8C9D172}"/>
              </a:ext>
            </a:extLst>
          </p:cNvPr>
          <p:cNvGrpSpPr/>
          <p:nvPr/>
        </p:nvGrpSpPr>
        <p:grpSpPr>
          <a:xfrm>
            <a:off x="391160" y="-887474"/>
            <a:ext cx="13340080" cy="8228076"/>
            <a:chOff x="391160" y="-887474"/>
            <a:chExt cx="13340080" cy="8228076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972123B-D7BA-BF75-1AC6-72CE807BAC61}"/>
                </a:ext>
              </a:extLst>
            </p:cNvPr>
            <p:cNvSpPr/>
            <p:nvPr/>
          </p:nvSpPr>
          <p:spPr>
            <a:xfrm>
              <a:off x="8402320" y="-121919"/>
              <a:ext cx="5328920" cy="7086599"/>
            </a:xfrm>
            <a:prstGeom prst="parallelogram">
              <a:avLst/>
            </a:prstGeom>
            <a:solidFill>
              <a:srgbClr val="1D46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B7A23-3D76-ED76-4FC6-0AE86443B5DD}"/>
                </a:ext>
              </a:extLst>
            </p:cNvPr>
            <p:cNvSpPr/>
            <p:nvPr/>
          </p:nvSpPr>
          <p:spPr>
            <a:xfrm>
              <a:off x="7284720" y="5565655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5996A9D-B6EA-8A5F-1A14-3290C0E49BFD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543ED8-4B1C-B9A0-AFA4-386DE231278B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1A7957-E171-9637-71F7-FF3E2C07CB83}"/>
                </a:ext>
              </a:extLst>
            </p:cNvPr>
            <p:cNvCxnSpPr/>
            <p:nvPr/>
          </p:nvCxnSpPr>
          <p:spPr>
            <a:xfrm>
              <a:off x="4419600" y="623316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CC3B8F9A-BB6F-27BB-79F7-CD35D8477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372" y="1941195"/>
            <a:ext cx="1933575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C62C61-CAE9-5BEC-1E70-792E9CE9FC6B}"/>
              </a:ext>
            </a:extLst>
          </p:cNvPr>
          <p:cNvSpPr txBox="1"/>
          <p:nvPr/>
        </p:nvSpPr>
        <p:spPr>
          <a:xfrm>
            <a:off x="562292" y="2987040"/>
            <a:ext cx="7484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cap="all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Welcome to </a:t>
            </a:r>
            <a:r>
              <a:rPr lang="en-US" sz="3200" b="1" i="0" cap="all" dirty="0" err="1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Hacktoberfest</a:t>
            </a:r>
            <a:r>
              <a:rPr lang="en-US" sz="3200" b="1" i="0" cap="all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  : Community and Growth</a:t>
            </a:r>
            <a:endParaRPr lang="en-IN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55A5B-A3CF-A70F-B3DB-84439944D2AB}"/>
              </a:ext>
            </a:extLst>
          </p:cNvPr>
          <p:cNvSpPr txBox="1"/>
          <p:nvPr/>
        </p:nvSpPr>
        <p:spPr>
          <a:xfrm>
            <a:off x="562292" y="3982720"/>
            <a:ext cx="818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i="0" dirty="0">
                <a:solidFill>
                  <a:srgbClr val="FFFFFF"/>
                </a:solidFill>
                <a:effectLst/>
                <a:latin typeface="DM Sans" pitchFamily="2" charset="0"/>
              </a:rPr>
              <a:t>Join a global celebration of open-source collaboration and skill-building</a:t>
            </a:r>
            <a:r>
              <a:rPr 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BD75A-1F4F-03FB-473A-E630266E4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2" y="4809491"/>
            <a:ext cx="1609724" cy="5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D9582C0-450F-8930-97A5-B0A7EFF9F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6B3F95-B224-10AE-5862-975E61A36839}"/>
              </a:ext>
            </a:extLst>
          </p:cNvPr>
          <p:cNvGrpSpPr/>
          <p:nvPr/>
        </p:nvGrpSpPr>
        <p:grpSpPr>
          <a:xfrm>
            <a:off x="-13614400" y="-898398"/>
            <a:ext cx="13340080" cy="8228076"/>
            <a:chOff x="391160" y="-887474"/>
            <a:chExt cx="13340080" cy="8228076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E1352AB8-4614-4606-6939-36AA687EC266}"/>
                </a:ext>
              </a:extLst>
            </p:cNvPr>
            <p:cNvSpPr/>
            <p:nvPr/>
          </p:nvSpPr>
          <p:spPr>
            <a:xfrm>
              <a:off x="8402320" y="-121919"/>
              <a:ext cx="5328920" cy="7086599"/>
            </a:xfrm>
            <a:prstGeom prst="parallelogram">
              <a:avLst/>
            </a:prstGeom>
            <a:solidFill>
              <a:srgbClr val="1D46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A1BFDCE-B12D-B589-D667-CBC06214F96C}"/>
                </a:ext>
              </a:extLst>
            </p:cNvPr>
            <p:cNvSpPr/>
            <p:nvPr/>
          </p:nvSpPr>
          <p:spPr>
            <a:xfrm>
              <a:off x="7284720" y="5565655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6DC3B0F-4A7F-F3C8-7E68-30BD128564E5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AA52F6-07C1-0BE3-CBB5-AB6164E77681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0B60B7-855E-0EB9-560C-F8A85AB272AC}"/>
                </a:ext>
              </a:extLst>
            </p:cNvPr>
            <p:cNvCxnSpPr/>
            <p:nvPr/>
          </p:nvCxnSpPr>
          <p:spPr>
            <a:xfrm>
              <a:off x="4419600" y="623316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D616986B-6F13-D2C0-002C-BB73906F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311188" y="1930271"/>
            <a:ext cx="1933575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4F48D2-A8E7-9547-1008-7CA4186A0361}"/>
              </a:ext>
            </a:extLst>
          </p:cNvPr>
          <p:cNvSpPr txBox="1"/>
          <p:nvPr/>
        </p:nvSpPr>
        <p:spPr>
          <a:xfrm>
            <a:off x="-13443268" y="2976116"/>
            <a:ext cx="7484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cap="all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Welcome to </a:t>
            </a:r>
            <a:r>
              <a:rPr lang="en-US" sz="3200" b="1" i="0" cap="all" dirty="0" err="1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Hacktoberfest</a:t>
            </a:r>
            <a:r>
              <a:rPr lang="en-US" sz="3200" b="1" i="0" cap="all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  : Community and Growth</a:t>
            </a:r>
            <a:endParaRPr lang="en-IN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421E1-8B55-F365-925A-04BC3C526CDA}"/>
              </a:ext>
            </a:extLst>
          </p:cNvPr>
          <p:cNvSpPr txBox="1"/>
          <p:nvPr/>
        </p:nvSpPr>
        <p:spPr>
          <a:xfrm>
            <a:off x="-13443268" y="3971796"/>
            <a:ext cx="818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i="0" dirty="0">
                <a:solidFill>
                  <a:srgbClr val="FFFFFF"/>
                </a:solidFill>
                <a:effectLst/>
                <a:latin typeface="DM Sans" pitchFamily="2" charset="0"/>
              </a:rPr>
              <a:t>Join a global celebration of open-source collaboration and skill-building</a:t>
            </a:r>
            <a:r>
              <a:rPr 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770D88-E4CC-3426-213B-890172999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3268" y="4798567"/>
            <a:ext cx="1609724" cy="5613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BC51B8-67E0-C2A4-2D7E-6CB793D16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024062"/>
            <a:ext cx="8058150" cy="280987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A83B1-8FE9-021F-1EE5-0650CB39B127}"/>
              </a:ext>
            </a:extLst>
          </p:cNvPr>
          <p:cNvGrpSpPr/>
          <p:nvPr/>
        </p:nvGrpSpPr>
        <p:grpSpPr>
          <a:xfrm rot="1580777" flipH="1" flipV="1">
            <a:off x="7433259" y="8641125"/>
            <a:ext cx="22052397" cy="5883873"/>
            <a:chOff x="-3392369" y="-674419"/>
            <a:chExt cx="20317424" cy="5118658"/>
          </a:xfrm>
        </p:grpSpPr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AD9F8A6-66DD-CA7C-34CF-A8F3D97BF575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FE861-5A79-0FDB-4DA2-72126DBCBCE1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08CD263E-144C-139C-72EE-6F4DE6F8F62D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F62923-79FA-8B47-CA02-405F2F1F389F}"/>
              </a:ext>
            </a:extLst>
          </p:cNvPr>
          <p:cNvGrpSpPr/>
          <p:nvPr/>
        </p:nvGrpSpPr>
        <p:grpSpPr>
          <a:xfrm rot="1556355">
            <a:off x="-20230706" y="-8374218"/>
            <a:ext cx="26013352" cy="5866248"/>
            <a:chOff x="-3392369" y="-674419"/>
            <a:chExt cx="20317424" cy="5118658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4317996-B579-9DD4-6001-61C735EF3638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A4362D1A-7DBF-F513-01A7-7C6429E83A43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E21C7CA1-1E34-C609-F32A-2E9D57D9157F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2913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20CF65-0FB3-3C2D-ABAC-DB36FC2AC9C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BA810C-0BB7-E534-A3CD-4DBA5159764C}"/>
              </a:ext>
            </a:extLst>
          </p:cNvPr>
          <p:cNvGrpSpPr/>
          <p:nvPr/>
        </p:nvGrpSpPr>
        <p:grpSpPr>
          <a:xfrm rot="1556355">
            <a:off x="-4990707" y="-1577122"/>
            <a:ext cx="26013352" cy="5866248"/>
            <a:chOff x="-3392369" y="-674419"/>
            <a:chExt cx="20317424" cy="5118658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9CA14ECE-12F6-96B5-F04C-58E216F158DA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AED77C52-F369-29BF-EF63-9AB1DB8662A2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8B6C609B-B6B1-2B23-CBF3-351D83981EA4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6A0F535-8CBE-BFD4-F242-640E9AAE7DCA}"/>
              </a:ext>
            </a:extLst>
          </p:cNvPr>
          <p:cNvGrpSpPr/>
          <p:nvPr/>
        </p:nvGrpSpPr>
        <p:grpSpPr>
          <a:xfrm rot="1580777" flipH="1" flipV="1">
            <a:off x="-8111540" y="2267035"/>
            <a:ext cx="22052397" cy="5883873"/>
            <a:chOff x="-3392369" y="-674419"/>
            <a:chExt cx="20317424" cy="5118658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1DFE09F-2033-5172-B35F-63F8834F9AFC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98BEE1F-7125-4F8D-A3C0-13BCE3FECEE4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31FAAD2-A4F4-A665-08F4-C0011AF77920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F5E003-D67F-7FDB-E8F1-416CAD1DA80A}"/>
              </a:ext>
            </a:extLst>
          </p:cNvPr>
          <p:cNvGrpSpPr/>
          <p:nvPr/>
        </p:nvGrpSpPr>
        <p:grpSpPr>
          <a:xfrm>
            <a:off x="-6422085" y="-51167"/>
            <a:ext cx="5252720" cy="1774947"/>
            <a:chOff x="391160" y="-887474"/>
            <a:chExt cx="5252720" cy="1774947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786D59D-5C13-6289-F432-417476F1B47A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16A8FD-E822-C004-5D86-8E445139FB50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AB71AF-5FF9-722F-A200-065D395B1A1B}"/>
              </a:ext>
            </a:extLst>
          </p:cNvPr>
          <p:cNvGrpSpPr/>
          <p:nvPr/>
        </p:nvGrpSpPr>
        <p:grpSpPr>
          <a:xfrm flipH="1">
            <a:off x="17543532" y="6601038"/>
            <a:ext cx="5252720" cy="1774947"/>
            <a:chOff x="391160" y="-887474"/>
            <a:chExt cx="5252720" cy="1774947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DD8E6CE7-CF41-D71C-CEAE-A5451B9AFF4A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4798D0-8E09-35C2-13D0-BDA74936843C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39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C7115C-EBE4-AA0F-9E0F-9546CF59C64B}"/>
              </a:ext>
            </a:extLst>
          </p:cNvPr>
          <p:cNvGrpSpPr/>
          <p:nvPr/>
        </p:nvGrpSpPr>
        <p:grpSpPr>
          <a:xfrm flipH="1">
            <a:off x="6939280" y="-887474"/>
            <a:ext cx="5252720" cy="1774947"/>
            <a:chOff x="391160" y="-887474"/>
            <a:chExt cx="5252720" cy="1774947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B9D232B5-80AE-E929-BF53-E020E8B1E273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535CDD-AA4B-F091-55B1-0909CBD13EA9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1B35FA-E88B-A4F7-47D7-0A56E953C4EC}"/>
              </a:ext>
            </a:extLst>
          </p:cNvPr>
          <p:cNvGrpSpPr/>
          <p:nvPr/>
        </p:nvGrpSpPr>
        <p:grpSpPr>
          <a:xfrm flipH="1">
            <a:off x="-2962443" y="6374500"/>
            <a:ext cx="5252720" cy="1774947"/>
            <a:chOff x="391160" y="-887474"/>
            <a:chExt cx="5252720" cy="1774947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8989CC17-F737-D5CE-D555-A9690C8BB3A9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DA5D1F-8568-F557-0D0B-8E6EF71A611D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CE928D-C8C9-8E2B-C555-F0537780D457}"/>
              </a:ext>
            </a:extLst>
          </p:cNvPr>
          <p:cNvGrpSpPr/>
          <p:nvPr/>
        </p:nvGrpSpPr>
        <p:grpSpPr>
          <a:xfrm rot="1556355">
            <a:off x="648093" y="-5946810"/>
            <a:ext cx="26013352" cy="5866248"/>
            <a:chOff x="-3392369" y="-674419"/>
            <a:chExt cx="20317424" cy="5118658"/>
          </a:xfrm>
        </p:grpSpPr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BBFF326-9B91-ED47-EAF6-04F423D1A165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529E8D2-5DFD-EF09-4839-3A7B20645D6E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56B1AEAD-6C6F-24F7-4524-889F97E9E0B2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34931CD-7F04-E65F-7544-EBB665D7E335}"/>
              </a:ext>
            </a:extLst>
          </p:cNvPr>
          <p:cNvSpPr txBox="1"/>
          <p:nvPr/>
        </p:nvSpPr>
        <p:spPr>
          <a:xfrm>
            <a:off x="336188" y="444461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cap="all" dirty="0">
                <a:solidFill>
                  <a:srgbClr val="1D46F3"/>
                </a:solidFill>
                <a:effectLst/>
                <a:latin typeface="Playfair Display" panose="00000500000000000000" pitchFamily="2" charset="0"/>
              </a:rPr>
              <a:t>What is Open Source?</a:t>
            </a:r>
            <a:endParaRPr lang="en-IN" sz="3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55C68-C650-A070-1FA3-7E679858628E}"/>
              </a:ext>
            </a:extLst>
          </p:cNvPr>
          <p:cNvSpPr txBox="1"/>
          <p:nvPr/>
        </p:nvSpPr>
        <p:spPr>
          <a:xfrm>
            <a:off x="457687" y="1091169"/>
            <a:ext cx="651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Understanding </a:t>
            </a:r>
            <a:r>
              <a:rPr lang="en-IN" b="0" i="0" dirty="0" err="1">
                <a:solidFill>
                  <a:srgbClr val="404959"/>
                </a:solidFill>
                <a:effectLst/>
                <a:latin typeface="DM Sans" pitchFamily="2" charset="0"/>
              </a:rPr>
              <a:t>Hacktoberfest</a:t>
            </a:r>
            <a:r>
              <a:rPr lang="en-IN" b="0" i="0" dirty="0">
                <a:solidFill>
                  <a:srgbClr val="404959"/>
                </a:solidFill>
                <a:effectLst/>
                <a:latin typeface="DM Sans" pitchFamily="2" charset="0"/>
              </a:rPr>
              <a:t>: Key Insights</a:t>
            </a:r>
            <a:endParaRPr lang="en-IN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E5AF1C2-0CFD-77F2-C01C-D486CA8875F4}"/>
              </a:ext>
            </a:extLst>
          </p:cNvPr>
          <p:cNvGrpSpPr/>
          <p:nvPr/>
        </p:nvGrpSpPr>
        <p:grpSpPr>
          <a:xfrm rot="1556355">
            <a:off x="-15969119" y="6927669"/>
            <a:ext cx="26013352" cy="5866248"/>
            <a:chOff x="-3392369" y="-674419"/>
            <a:chExt cx="20317424" cy="5118658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589A41BB-3EE9-9D8F-9C79-B2262274FA41}"/>
                </a:ext>
              </a:extLst>
            </p:cNvPr>
            <p:cNvSpPr/>
            <p:nvPr/>
          </p:nvSpPr>
          <p:spPr>
            <a:xfrm rot="171834">
              <a:off x="-208678" y="-674419"/>
              <a:ext cx="15548773" cy="1813560"/>
            </a:xfrm>
            <a:prstGeom prst="parallelogram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EF2FE85D-8FE4-2395-136A-591100094A62}"/>
                </a:ext>
              </a:extLst>
            </p:cNvPr>
            <p:cNvSpPr/>
            <p:nvPr/>
          </p:nvSpPr>
          <p:spPr>
            <a:xfrm rot="171834">
              <a:off x="1376282" y="1148633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7A14F0B4-B9F8-7E16-CB4D-EA177CD18DC6}"/>
                </a:ext>
              </a:extLst>
            </p:cNvPr>
            <p:cNvSpPr/>
            <p:nvPr/>
          </p:nvSpPr>
          <p:spPr>
            <a:xfrm rot="171834">
              <a:off x="-3392369" y="2630679"/>
              <a:ext cx="15548773" cy="1813560"/>
            </a:xfrm>
            <a:prstGeom prst="parallelogram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E315F4-AEB6-810A-8D7B-47FD5103CC09}"/>
              </a:ext>
            </a:extLst>
          </p:cNvPr>
          <p:cNvGrpSpPr/>
          <p:nvPr/>
        </p:nvGrpSpPr>
        <p:grpSpPr>
          <a:xfrm rot="10800000">
            <a:off x="12576494" y="112309"/>
            <a:ext cx="21915120" cy="6858000"/>
            <a:chOff x="3535680" y="0"/>
            <a:chExt cx="21915120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CF4C11-56D1-DB68-23F1-4ACE478745BB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08B7B3-7319-3005-E57B-D8ECA7D2138F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013E5A-2270-0E4A-2C26-6094FAC2301A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D8B787-74B7-3702-5A89-33F3D8F2FA53}"/>
              </a:ext>
            </a:extLst>
          </p:cNvPr>
          <p:cNvGrpSpPr/>
          <p:nvPr/>
        </p:nvGrpSpPr>
        <p:grpSpPr>
          <a:xfrm>
            <a:off x="-22377645" y="204077"/>
            <a:ext cx="21915120" cy="6858000"/>
            <a:chOff x="3535680" y="0"/>
            <a:chExt cx="219151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82FC21-D771-E8E8-5299-97CA9822ABBC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6B8D75C-F531-0FB5-C16B-35DFBCA460EF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6DD468A-4B47-BEA1-50FB-3E7DC8ECFB11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15BD85-4C37-5EFB-53D1-D81115D64876}"/>
              </a:ext>
            </a:extLst>
          </p:cNvPr>
          <p:cNvGrpSpPr/>
          <p:nvPr/>
        </p:nvGrpSpPr>
        <p:grpSpPr>
          <a:xfrm>
            <a:off x="634472" y="1548123"/>
            <a:ext cx="2009967" cy="2231629"/>
            <a:chOff x="634472" y="1548123"/>
            <a:chExt cx="2009967" cy="223162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428EE8-AEA4-3440-AEC9-BD823246AFEF}"/>
                </a:ext>
              </a:extLst>
            </p:cNvPr>
            <p:cNvSpPr/>
            <p:nvPr/>
          </p:nvSpPr>
          <p:spPr>
            <a:xfrm>
              <a:off x="634472" y="1548123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5F1B0E-7AC5-1ABF-30DB-4CCF2479D1D6}"/>
                </a:ext>
              </a:extLst>
            </p:cNvPr>
            <p:cNvSpPr txBox="1"/>
            <p:nvPr/>
          </p:nvSpPr>
          <p:spPr>
            <a:xfrm>
              <a:off x="720214" y="1677345"/>
              <a:ext cx="175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Definition of Open Source</a:t>
              </a:r>
              <a:endParaRPr lang="en-IN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6F9FC2-E1AF-C89D-7B2A-C596DE2ACFAB}"/>
                </a:ext>
              </a:extLst>
            </p:cNvPr>
            <p:cNvSpPr txBox="1"/>
            <p:nvPr/>
          </p:nvSpPr>
          <p:spPr>
            <a:xfrm>
              <a:off x="795115" y="2310205"/>
              <a:ext cx="16663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400" b="0" i="0" dirty="0">
                  <a:effectLst/>
                  <a:latin typeface="DM Sans" pitchFamily="2" charset="0"/>
                </a:rPr>
                <a:t>Open source software is designed to be publicly accessible and modifiable.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3D812B-DE0D-2620-8CE4-CC1CF4EB03AD}"/>
              </a:ext>
            </a:extLst>
          </p:cNvPr>
          <p:cNvGrpSpPr/>
          <p:nvPr/>
        </p:nvGrpSpPr>
        <p:grpSpPr>
          <a:xfrm>
            <a:off x="2686225" y="1555787"/>
            <a:ext cx="2009967" cy="2231629"/>
            <a:chOff x="2686225" y="1555787"/>
            <a:chExt cx="2009967" cy="223162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3FF5822-3F70-0E9F-A2F3-5B39FF26AA0B}"/>
                </a:ext>
              </a:extLst>
            </p:cNvPr>
            <p:cNvSpPr/>
            <p:nvPr/>
          </p:nvSpPr>
          <p:spPr>
            <a:xfrm>
              <a:off x="2686225" y="1555787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0955A1-F697-CE16-A8EC-C64636136E26}"/>
                </a:ext>
              </a:extLst>
            </p:cNvPr>
            <p:cNvSpPr txBox="1"/>
            <p:nvPr/>
          </p:nvSpPr>
          <p:spPr>
            <a:xfrm>
              <a:off x="2783840" y="1677345"/>
              <a:ext cx="176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Promotes Collaboration</a:t>
              </a:r>
              <a:endParaRPr lang="en-I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845D94-23C7-14A4-8821-4BCC33C388D5}"/>
                </a:ext>
              </a:extLst>
            </p:cNvPr>
            <p:cNvSpPr txBox="1"/>
            <p:nvPr/>
          </p:nvSpPr>
          <p:spPr>
            <a:xfrm>
              <a:off x="2809667" y="2310491"/>
              <a:ext cx="145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400" b="0" i="0" dirty="0">
                  <a:effectLst/>
                  <a:latin typeface="DM Sans" pitchFamily="2" charset="0"/>
                </a:rPr>
                <a:t>Encourages developers to work together, enhancing software quality.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E40B69-1AAE-E67F-95DA-A8DF4CC22E6F}"/>
              </a:ext>
            </a:extLst>
          </p:cNvPr>
          <p:cNvGrpSpPr/>
          <p:nvPr/>
        </p:nvGrpSpPr>
        <p:grpSpPr>
          <a:xfrm>
            <a:off x="4756156" y="1555787"/>
            <a:ext cx="2009967" cy="2231629"/>
            <a:chOff x="4756156" y="1555787"/>
            <a:chExt cx="2009967" cy="223162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91DDF2-13AC-376E-5781-6387A38B68FA}"/>
                </a:ext>
              </a:extLst>
            </p:cNvPr>
            <p:cNvSpPr/>
            <p:nvPr/>
          </p:nvSpPr>
          <p:spPr>
            <a:xfrm>
              <a:off x="4756156" y="1555787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D370D-8D2D-8281-4CB3-39951A87F13F}"/>
                </a:ext>
              </a:extLst>
            </p:cNvPr>
            <p:cNvSpPr txBox="1"/>
            <p:nvPr/>
          </p:nvSpPr>
          <p:spPr>
            <a:xfrm>
              <a:off x="4876800" y="1677345"/>
              <a:ext cx="175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Fosters Innovation</a:t>
              </a:r>
              <a:endParaRPr lang="en-IN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D08F5B-2A23-C338-747F-91E839C31863}"/>
                </a:ext>
              </a:extLst>
            </p:cNvPr>
            <p:cNvSpPr txBox="1"/>
            <p:nvPr/>
          </p:nvSpPr>
          <p:spPr>
            <a:xfrm>
              <a:off x="4958080" y="2337677"/>
              <a:ext cx="16976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Allows for rapid improvements and new features through community contributions.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02D0F8-0E75-A39F-1144-479C8C035767}"/>
              </a:ext>
            </a:extLst>
          </p:cNvPr>
          <p:cNvGrpSpPr/>
          <p:nvPr/>
        </p:nvGrpSpPr>
        <p:grpSpPr>
          <a:xfrm>
            <a:off x="6826086" y="1555787"/>
            <a:ext cx="2009967" cy="2231629"/>
            <a:chOff x="6826086" y="1555787"/>
            <a:chExt cx="2009967" cy="223162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6660EF-2A4D-D0A5-03DF-14F179B29083}"/>
                </a:ext>
              </a:extLst>
            </p:cNvPr>
            <p:cNvSpPr/>
            <p:nvPr/>
          </p:nvSpPr>
          <p:spPr>
            <a:xfrm>
              <a:off x="6826086" y="1555787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A24DC-C8A9-9271-B5F0-B14E39B942C8}"/>
                </a:ext>
              </a:extLst>
            </p:cNvPr>
            <p:cNvSpPr txBox="1"/>
            <p:nvPr/>
          </p:nvSpPr>
          <p:spPr>
            <a:xfrm>
              <a:off x="6969731" y="1677345"/>
              <a:ext cx="1737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Ensures Transparency</a:t>
              </a:r>
              <a:endParaRPr lang="en-IN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C090E2-DBC4-F4DA-6BCE-9813585F2B11}"/>
                </a:ext>
              </a:extLst>
            </p:cNvPr>
            <p:cNvSpPr txBox="1"/>
            <p:nvPr/>
          </p:nvSpPr>
          <p:spPr>
            <a:xfrm>
              <a:off x="6969731" y="2328272"/>
              <a:ext cx="17251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Users can inspect code for security and reliability, building trust.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7CAB36-CD1A-E251-E444-36D5677E1082}"/>
              </a:ext>
            </a:extLst>
          </p:cNvPr>
          <p:cNvGrpSpPr/>
          <p:nvPr/>
        </p:nvGrpSpPr>
        <p:grpSpPr>
          <a:xfrm>
            <a:off x="616295" y="3840351"/>
            <a:ext cx="2009967" cy="2231629"/>
            <a:chOff x="616295" y="3840351"/>
            <a:chExt cx="2009967" cy="223162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0C0F06-0EC8-D445-C708-3DAAE176FE46}"/>
                </a:ext>
              </a:extLst>
            </p:cNvPr>
            <p:cNvSpPr/>
            <p:nvPr/>
          </p:nvSpPr>
          <p:spPr>
            <a:xfrm>
              <a:off x="616295" y="3840351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B324-CB7F-28E5-6E0C-58171274CB46}"/>
                </a:ext>
              </a:extLst>
            </p:cNvPr>
            <p:cNvSpPr txBox="1"/>
            <p:nvPr/>
          </p:nvSpPr>
          <p:spPr>
            <a:xfrm>
              <a:off x="720214" y="4013200"/>
              <a:ext cx="175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Incentivizes Participation</a:t>
              </a:r>
              <a:endParaRPr lang="en-IN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1945A4-9E65-8CAE-63C5-D14E11A0D242}"/>
                </a:ext>
              </a:extLst>
            </p:cNvPr>
            <p:cNvSpPr txBox="1"/>
            <p:nvPr/>
          </p:nvSpPr>
          <p:spPr>
            <a:xfrm>
              <a:off x="795115" y="4693920"/>
              <a:ext cx="168277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Offers rewards for contributions during the </a:t>
              </a:r>
              <a:r>
                <a:rPr lang="en-US" sz="1400" b="0" i="0" dirty="0" err="1">
                  <a:effectLst/>
                  <a:latin typeface="DM Sans" pitchFamily="2" charset="0"/>
                </a:rPr>
                <a:t>Hacktoberfest</a:t>
              </a:r>
              <a:r>
                <a:rPr lang="en-US" sz="1400" b="0" i="0" dirty="0">
                  <a:effectLst/>
                  <a:latin typeface="DM Sans" pitchFamily="2" charset="0"/>
                </a:rPr>
                <a:t> event.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5FDB36-1061-A826-886D-D568C2580C19}"/>
              </a:ext>
            </a:extLst>
          </p:cNvPr>
          <p:cNvGrpSpPr/>
          <p:nvPr/>
        </p:nvGrpSpPr>
        <p:grpSpPr>
          <a:xfrm>
            <a:off x="2686225" y="3840351"/>
            <a:ext cx="2009967" cy="2231629"/>
            <a:chOff x="2686225" y="3840351"/>
            <a:chExt cx="2009967" cy="223162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00D87C-7551-EBAA-57E6-0252AE6B021F}"/>
                </a:ext>
              </a:extLst>
            </p:cNvPr>
            <p:cNvSpPr/>
            <p:nvPr/>
          </p:nvSpPr>
          <p:spPr>
            <a:xfrm>
              <a:off x="2686225" y="3840351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93600-AE97-DE6E-7D06-4461A998839A}"/>
                </a:ext>
              </a:extLst>
            </p:cNvPr>
            <p:cNvSpPr txBox="1"/>
            <p:nvPr/>
          </p:nvSpPr>
          <p:spPr>
            <a:xfrm>
              <a:off x="2772145" y="4132723"/>
              <a:ext cx="1742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Diverse Projects</a:t>
              </a:r>
              <a:endParaRPr lang="en-IN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2D1B58-5E1E-9D76-8E7E-F1996D70EA36}"/>
                </a:ext>
              </a:extLst>
            </p:cNvPr>
            <p:cNvSpPr txBox="1"/>
            <p:nvPr/>
          </p:nvSpPr>
          <p:spPr>
            <a:xfrm>
              <a:off x="2846844" y="4597975"/>
              <a:ext cx="1682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Participants can choose from a wide range of open-source projects to contribute to.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35CE57-7820-B3E4-40F5-8CC5EF77ABCA}"/>
              </a:ext>
            </a:extLst>
          </p:cNvPr>
          <p:cNvGrpSpPr/>
          <p:nvPr/>
        </p:nvGrpSpPr>
        <p:grpSpPr>
          <a:xfrm>
            <a:off x="4767141" y="3848711"/>
            <a:ext cx="2009967" cy="2231629"/>
            <a:chOff x="4767141" y="3848711"/>
            <a:chExt cx="2009967" cy="223162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8035E2-11B9-2A82-B61C-03C37AB7AC5F}"/>
                </a:ext>
              </a:extLst>
            </p:cNvPr>
            <p:cNvSpPr/>
            <p:nvPr/>
          </p:nvSpPr>
          <p:spPr>
            <a:xfrm>
              <a:off x="4767141" y="3848711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330DC2A-0C36-0920-DE39-3A5768B7BBC9}"/>
                </a:ext>
              </a:extLst>
            </p:cNvPr>
            <p:cNvGrpSpPr/>
            <p:nvPr/>
          </p:nvGrpSpPr>
          <p:grpSpPr>
            <a:xfrm>
              <a:off x="4966029" y="4020500"/>
              <a:ext cx="1650955" cy="1746177"/>
              <a:chOff x="4966029" y="4020500"/>
              <a:chExt cx="1650955" cy="17461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D8EFB-B9F1-EBEF-374F-D48C8119311A}"/>
                  </a:ext>
                </a:extLst>
              </p:cNvPr>
              <p:cNvSpPr txBox="1"/>
              <p:nvPr/>
            </p:nvSpPr>
            <p:spPr>
              <a:xfrm>
                <a:off x="4966029" y="4020500"/>
                <a:ext cx="1650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i="0" dirty="0">
                    <a:solidFill>
                      <a:srgbClr val="070B12"/>
                    </a:solidFill>
                    <a:effectLst/>
                    <a:latin typeface="Playfair Display" panose="00000500000000000000" pitchFamily="2" charset="0"/>
                  </a:rPr>
                  <a:t>Skill Development</a:t>
                </a:r>
                <a:endParaRPr lang="en-IN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EF4A12-DCC0-541C-4603-F3EC811ECEF9}"/>
                  </a:ext>
                </a:extLst>
              </p:cNvPr>
              <p:cNvSpPr txBox="1"/>
              <p:nvPr/>
            </p:nvSpPr>
            <p:spPr>
              <a:xfrm>
                <a:off x="4966828" y="4597126"/>
                <a:ext cx="157762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DM Sans" pitchFamily="2" charset="0"/>
                  </a:rPr>
                  <a:t>Developers enhance their skills and learn from real-world projects.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C9B4FB-90E2-CF67-D405-CA273BEA3378}"/>
              </a:ext>
            </a:extLst>
          </p:cNvPr>
          <p:cNvGrpSpPr/>
          <p:nvPr/>
        </p:nvGrpSpPr>
        <p:grpSpPr>
          <a:xfrm>
            <a:off x="8896016" y="1555787"/>
            <a:ext cx="2009967" cy="2231629"/>
            <a:chOff x="8896016" y="1555787"/>
            <a:chExt cx="2009967" cy="223162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69B3E52-ADB4-2413-4B74-37A1ECADFC83}"/>
                </a:ext>
              </a:extLst>
            </p:cNvPr>
            <p:cNvSpPr/>
            <p:nvPr/>
          </p:nvSpPr>
          <p:spPr>
            <a:xfrm>
              <a:off x="8896016" y="1555787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6654D-B98D-A4E4-0D70-7FE285E63ECB}"/>
                </a:ext>
              </a:extLst>
            </p:cNvPr>
            <p:cNvSpPr txBox="1"/>
            <p:nvPr/>
          </p:nvSpPr>
          <p:spPr>
            <a:xfrm>
              <a:off x="9024578" y="1725430"/>
              <a:ext cx="1752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Global Engagement</a:t>
              </a:r>
              <a:endParaRPr lang="en-IN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C0026-60B6-F107-3CC0-7F6D0D6C0EE1}"/>
                </a:ext>
              </a:extLst>
            </p:cNvPr>
            <p:cNvSpPr txBox="1"/>
            <p:nvPr/>
          </p:nvSpPr>
          <p:spPr>
            <a:xfrm>
              <a:off x="9036346" y="2380071"/>
              <a:ext cx="16926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 err="1">
                  <a:effectLst/>
                  <a:latin typeface="DM Sans" pitchFamily="2" charset="0"/>
                </a:rPr>
                <a:t>Hacktoberfest</a:t>
              </a:r>
              <a:r>
                <a:rPr lang="en-US" sz="1400" b="0" i="0" dirty="0">
                  <a:effectLst/>
                  <a:latin typeface="DM Sans" pitchFamily="2" charset="0"/>
                </a:rPr>
                <a:t> brings developers from all over the world to contribute.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E146A-5555-00DA-B3A2-04203D859B37}"/>
              </a:ext>
            </a:extLst>
          </p:cNvPr>
          <p:cNvGrpSpPr/>
          <p:nvPr/>
        </p:nvGrpSpPr>
        <p:grpSpPr>
          <a:xfrm>
            <a:off x="6848056" y="3848711"/>
            <a:ext cx="2009967" cy="2410408"/>
            <a:chOff x="6848056" y="3848711"/>
            <a:chExt cx="2009967" cy="241040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65C95A-17DA-38D8-E9CC-13A1B4E13B58}"/>
                </a:ext>
              </a:extLst>
            </p:cNvPr>
            <p:cNvSpPr/>
            <p:nvPr/>
          </p:nvSpPr>
          <p:spPr>
            <a:xfrm>
              <a:off x="6848056" y="3848711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5F8BAF-61D9-65B8-DBF8-95615BB10111}"/>
                </a:ext>
              </a:extLst>
            </p:cNvPr>
            <p:cNvSpPr txBox="1"/>
            <p:nvPr/>
          </p:nvSpPr>
          <p:spPr>
            <a:xfrm>
              <a:off x="6939280" y="4020500"/>
              <a:ext cx="17556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Community Building</a:t>
              </a:r>
              <a:endParaRPr lang="en-IN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E6C645-4FFB-D884-82B0-A12091401761}"/>
                </a:ext>
              </a:extLst>
            </p:cNvPr>
            <p:cNvSpPr txBox="1"/>
            <p:nvPr/>
          </p:nvSpPr>
          <p:spPr>
            <a:xfrm>
              <a:off x="6969731" y="4597126"/>
              <a:ext cx="175560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Strengthens the open-source community through networking and collaboration.</a:t>
              </a:r>
            </a:p>
            <a:p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2952EB-531A-9B07-29AD-E85ADC74E2C4}"/>
              </a:ext>
            </a:extLst>
          </p:cNvPr>
          <p:cNvGrpSpPr/>
          <p:nvPr/>
        </p:nvGrpSpPr>
        <p:grpSpPr>
          <a:xfrm>
            <a:off x="8906762" y="3845745"/>
            <a:ext cx="2009967" cy="2231629"/>
            <a:chOff x="8906762" y="3845745"/>
            <a:chExt cx="2009967" cy="223162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FDD7EC1-5612-86C3-1548-2964D0B126D2}"/>
                </a:ext>
              </a:extLst>
            </p:cNvPr>
            <p:cNvSpPr/>
            <p:nvPr/>
          </p:nvSpPr>
          <p:spPr>
            <a:xfrm>
              <a:off x="8906762" y="3845745"/>
              <a:ext cx="2009967" cy="2231629"/>
            </a:xfrm>
            <a:prstGeom prst="rect">
              <a:avLst/>
            </a:prstGeom>
            <a:noFill/>
            <a:ln>
              <a:solidFill>
                <a:srgbClr val="0E15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8B08F5-7881-502C-DDE9-6419659006FC}"/>
                </a:ext>
              </a:extLst>
            </p:cNvPr>
            <p:cNvSpPr txBox="1"/>
            <p:nvPr/>
          </p:nvSpPr>
          <p:spPr>
            <a:xfrm>
              <a:off x="9065285" y="4009491"/>
              <a:ext cx="1725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0" dirty="0">
                  <a:solidFill>
                    <a:srgbClr val="070B12"/>
                  </a:solidFill>
                  <a:effectLst/>
                  <a:latin typeface="Playfair Display" panose="00000500000000000000" pitchFamily="2" charset="0"/>
                </a:rPr>
                <a:t>Long-term Impact</a:t>
              </a:r>
              <a:endParaRPr lang="en-IN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0DDF03-32F9-481E-7FB1-FDABD3A0317F}"/>
                </a:ext>
              </a:extLst>
            </p:cNvPr>
            <p:cNvSpPr txBox="1"/>
            <p:nvPr/>
          </p:nvSpPr>
          <p:spPr>
            <a:xfrm>
              <a:off x="9078943" y="4532271"/>
              <a:ext cx="161633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effectLst/>
                  <a:latin typeface="DM Sans" pitchFamily="2" charset="0"/>
                </a:rPr>
                <a:t>Contributions during </a:t>
              </a:r>
              <a:r>
                <a:rPr lang="en-US" sz="1400" b="0" i="0" dirty="0" err="1">
                  <a:effectLst/>
                  <a:latin typeface="DM Sans" pitchFamily="2" charset="0"/>
                </a:rPr>
                <a:t>Hacktoberfest</a:t>
              </a:r>
              <a:r>
                <a:rPr lang="en-US" sz="1400" b="0" i="0" dirty="0">
                  <a:effectLst/>
                  <a:latin typeface="DM Sans" pitchFamily="2" charset="0"/>
                </a:rPr>
                <a:t> can lead to lasting changes in software.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71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304E413-E1EF-6BC1-236F-E27BE0FF48BB}"/>
              </a:ext>
            </a:extLst>
          </p:cNvPr>
          <p:cNvGrpSpPr/>
          <p:nvPr/>
        </p:nvGrpSpPr>
        <p:grpSpPr>
          <a:xfrm>
            <a:off x="-9723120" y="0"/>
            <a:ext cx="21915120" cy="6858000"/>
            <a:chOff x="3535680" y="0"/>
            <a:chExt cx="2191512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48C2D5-B3FC-FB63-115C-B3FBBDCC59F4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15F463-0048-CCC6-1287-DC0776E03838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C25F26-C92F-D5CE-51F0-570D8C86881A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B5B7B-0B9E-B8F8-D75C-1FD633CDF853}"/>
              </a:ext>
            </a:extLst>
          </p:cNvPr>
          <p:cNvGrpSpPr/>
          <p:nvPr/>
        </p:nvGrpSpPr>
        <p:grpSpPr>
          <a:xfrm rot="10800000">
            <a:off x="-2453640" y="0"/>
            <a:ext cx="21915120" cy="6858000"/>
            <a:chOff x="3535680" y="0"/>
            <a:chExt cx="2191512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011FBB-2665-6639-8E35-8AE9F91E7928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CC135-45CF-A57C-F4C4-1DED3DBCD0CB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2C27B5-E1ED-49D7-2FD3-AD79661E6830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4557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64C3E3-75F3-D7F6-D0DD-649EFD20E05E}"/>
              </a:ext>
            </a:extLst>
          </p:cNvPr>
          <p:cNvGrpSpPr/>
          <p:nvPr/>
        </p:nvGrpSpPr>
        <p:grpSpPr>
          <a:xfrm>
            <a:off x="-22402800" y="0"/>
            <a:ext cx="21915120" cy="6858000"/>
            <a:chOff x="3535680" y="0"/>
            <a:chExt cx="2191512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B7EF23-216D-49CE-33F7-163222E4348B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7840A9-C19C-0FBE-E2B2-530AB590E7F2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71076E-D394-2719-E49C-A2ABA53E6584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DC84F1-74F3-153D-34A5-D4D169CA8DFE}"/>
              </a:ext>
            </a:extLst>
          </p:cNvPr>
          <p:cNvGrpSpPr/>
          <p:nvPr/>
        </p:nvGrpSpPr>
        <p:grpSpPr>
          <a:xfrm rot="10800000">
            <a:off x="12862560" y="-1295400"/>
            <a:ext cx="21915120" cy="6858000"/>
            <a:chOff x="3535680" y="0"/>
            <a:chExt cx="2191512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219810-BBE9-D5F1-4A13-C8224132BC9A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7511E9-5F90-3F4B-B39E-699E51C12FAB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3B78B8-BBBC-7D06-182F-8D65DF50C84D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B832196-178E-C8C0-A9BF-0C77CF2F5E73}"/>
              </a:ext>
            </a:extLst>
          </p:cNvPr>
          <p:cNvSpPr/>
          <p:nvPr/>
        </p:nvSpPr>
        <p:spPr>
          <a:xfrm>
            <a:off x="10172610" y="0"/>
            <a:ext cx="9749892" cy="6858000"/>
          </a:xfrm>
          <a:prstGeom prst="parallelogram">
            <a:avLst/>
          </a:prstGeom>
          <a:solidFill>
            <a:srgbClr val="1D46F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1B172-6DA9-1009-2B29-3307C6D015B4}"/>
              </a:ext>
            </a:extLst>
          </p:cNvPr>
          <p:cNvGrpSpPr/>
          <p:nvPr/>
        </p:nvGrpSpPr>
        <p:grpSpPr>
          <a:xfrm>
            <a:off x="12192000" y="2133599"/>
            <a:ext cx="5436564" cy="2248068"/>
            <a:chOff x="295074" y="1930207"/>
            <a:chExt cx="5436564" cy="22480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BF901-807A-2BBB-8645-B05B468C119D}"/>
                </a:ext>
              </a:extLst>
            </p:cNvPr>
            <p:cNvSpPr txBox="1"/>
            <p:nvPr/>
          </p:nvSpPr>
          <p:spPr>
            <a:xfrm>
              <a:off x="295074" y="1930207"/>
              <a:ext cx="54365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i="0" cap="all" dirty="0">
                  <a:solidFill>
                    <a:srgbClr val="1D46F3"/>
                  </a:solidFill>
                  <a:effectLst/>
                  <a:latin typeface="Playfair Display" panose="00000500000000000000" pitchFamily="2" charset="0"/>
                </a:rPr>
                <a:t>Understanding </a:t>
              </a:r>
              <a:r>
                <a:rPr lang="en-IN" sz="4400" b="1" i="0" cap="all" dirty="0" err="1">
                  <a:solidFill>
                    <a:srgbClr val="1D46F3"/>
                  </a:solidFill>
                  <a:effectLst/>
                  <a:latin typeface="Playfair Display" panose="00000500000000000000" pitchFamily="2" charset="0"/>
                </a:rPr>
                <a:t>Hacktoberfest</a:t>
              </a:r>
              <a:endParaRPr lang="en-IN" sz="5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B4FF17-FDD0-28A1-4DFF-D41703FB92E9}"/>
                </a:ext>
              </a:extLst>
            </p:cNvPr>
            <p:cNvSpPr txBox="1"/>
            <p:nvPr/>
          </p:nvSpPr>
          <p:spPr>
            <a:xfrm>
              <a:off x="377041" y="3347278"/>
              <a:ext cx="4649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solidFill>
                    <a:srgbClr val="404959"/>
                  </a:solidFill>
                  <a:effectLst/>
                  <a:latin typeface="DM Sans" pitchFamily="2" charset="0"/>
                </a:rPr>
                <a:t>Key Insights into a Month-Long Open Source Celebration</a:t>
              </a:r>
              <a:endParaRPr lang="en-IN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F1D0D-7A2B-712A-3DFC-CBCF6BC09E94}"/>
              </a:ext>
            </a:extLst>
          </p:cNvPr>
          <p:cNvGrpSpPr/>
          <p:nvPr/>
        </p:nvGrpSpPr>
        <p:grpSpPr>
          <a:xfrm>
            <a:off x="-202300" y="-1107393"/>
            <a:ext cx="5252720" cy="1774947"/>
            <a:chOff x="391160" y="-887474"/>
            <a:chExt cx="5252720" cy="1774947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F56061E-9CB3-33EB-B20A-9280B4014DE4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9B111F-B91D-669D-2CCF-D5C4D52C2AA3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5C4BD-3A08-0B98-2B8A-69E93AE07119}"/>
              </a:ext>
            </a:extLst>
          </p:cNvPr>
          <p:cNvGrpSpPr/>
          <p:nvPr/>
        </p:nvGrpSpPr>
        <p:grpSpPr>
          <a:xfrm flipH="1" flipV="1">
            <a:off x="7193923" y="6190448"/>
            <a:ext cx="5252720" cy="1774947"/>
            <a:chOff x="391160" y="-887474"/>
            <a:chExt cx="5252720" cy="1774947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FFAE355-1254-9FDD-FCF3-338A08802A78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832AAB-7F40-016C-85F2-FBBD400E4A99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66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">
        <p159:morph option="byObject"/>
      </p:transition>
    </mc:Choice>
    <mc:Fallback xmlns="">
      <p:transition spd="slow"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A88E8F-A03A-DF6E-987D-AA9F78A065CC}"/>
              </a:ext>
            </a:extLst>
          </p:cNvPr>
          <p:cNvSpPr/>
          <p:nvPr/>
        </p:nvSpPr>
        <p:spPr>
          <a:xfrm>
            <a:off x="5496942" y="372887"/>
            <a:ext cx="5436564" cy="574583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392D179-EAD2-E15D-B7DC-5648EE50B978}"/>
              </a:ext>
            </a:extLst>
          </p:cNvPr>
          <p:cNvSpPr/>
          <p:nvPr/>
        </p:nvSpPr>
        <p:spPr>
          <a:xfrm>
            <a:off x="-729852" y="0"/>
            <a:ext cx="9749892" cy="6858000"/>
          </a:xfrm>
          <a:prstGeom prst="parallelogram">
            <a:avLst/>
          </a:prstGeom>
          <a:solidFill>
            <a:srgbClr val="1D46F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B7E598-0CC4-CD2B-99AF-61B61B6F0A76}"/>
              </a:ext>
            </a:extLst>
          </p:cNvPr>
          <p:cNvGrpSpPr/>
          <p:nvPr/>
        </p:nvGrpSpPr>
        <p:grpSpPr>
          <a:xfrm>
            <a:off x="-202300" y="-1107393"/>
            <a:ext cx="5252720" cy="1774947"/>
            <a:chOff x="391160" y="-887474"/>
            <a:chExt cx="5252720" cy="1774947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46D1465F-4CDA-9D00-E018-8EA3E56068E1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F3F31B-CAE7-1415-68EE-ACAB54B792ED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AB3CC-CE1E-23D9-DC13-1269945A889D}"/>
              </a:ext>
            </a:extLst>
          </p:cNvPr>
          <p:cNvGrpSpPr/>
          <p:nvPr/>
        </p:nvGrpSpPr>
        <p:grpSpPr>
          <a:xfrm flipH="1" flipV="1">
            <a:off x="7193923" y="6190448"/>
            <a:ext cx="5252720" cy="1774947"/>
            <a:chOff x="391160" y="-887474"/>
            <a:chExt cx="5252720" cy="1774947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BDC3FFA-A5F3-3E2C-4626-B9C8D7FAAB98}"/>
                </a:ext>
              </a:extLst>
            </p:cNvPr>
            <p:cNvSpPr/>
            <p:nvPr/>
          </p:nvSpPr>
          <p:spPr>
            <a:xfrm>
              <a:off x="391160" y="-887474"/>
              <a:ext cx="2540000" cy="1774947"/>
            </a:xfrm>
            <a:prstGeom prst="parallelogram">
              <a:avLst>
                <a:gd name="adj" fmla="val 18131"/>
              </a:avLst>
            </a:prstGeom>
            <a:solidFill>
              <a:srgbClr val="0E15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DF29C3-7FC5-30A4-36A5-58FBF46303E5}"/>
                </a:ext>
              </a:extLst>
            </p:cNvPr>
            <p:cNvCxnSpPr/>
            <p:nvPr/>
          </p:nvCxnSpPr>
          <p:spPr>
            <a:xfrm>
              <a:off x="1661160" y="487680"/>
              <a:ext cx="3982720" cy="0"/>
            </a:xfrm>
            <a:prstGeom prst="line">
              <a:avLst/>
            </a:prstGeom>
            <a:ln>
              <a:solidFill>
                <a:srgbClr val="0E15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935496-B4A1-A05D-0CB6-FDC4833402CB}"/>
              </a:ext>
            </a:extLst>
          </p:cNvPr>
          <p:cNvGrpSpPr/>
          <p:nvPr/>
        </p:nvGrpSpPr>
        <p:grpSpPr>
          <a:xfrm rot="10800000">
            <a:off x="12713528" y="106682"/>
            <a:ext cx="21915120" cy="6858000"/>
            <a:chOff x="3535680" y="0"/>
            <a:chExt cx="2191512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161FA0-E5D9-AD3B-74BB-1501DAD99B40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B438C9-2C6E-85E3-C1FF-AC5727823B67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B6F3BD-9147-6153-9AC2-D8BC9368106F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55723C-6802-5AF7-6166-BDA600BEA330}"/>
              </a:ext>
            </a:extLst>
          </p:cNvPr>
          <p:cNvGrpSpPr/>
          <p:nvPr/>
        </p:nvGrpSpPr>
        <p:grpSpPr>
          <a:xfrm rot="181500">
            <a:off x="-22046641" y="-731519"/>
            <a:ext cx="21915120" cy="6858000"/>
            <a:chOff x="3535680" y="0"/>
            <a:chExt cx="2191512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36850D-B717-769E-F527-24EB7C938A3A}"/>
                </a:ext>
              </a:extLst>
            </p:cNvPr>
            <p:cNvSpPr/>
            <p:nvPr/>
          </p:nvSpPr>
          <p:spPr>
            <a:xfrm>
              <a:off x="4815840" y="0"/>
              <a:ext cx="16946880" cy="2133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445CA5-D6C1-74CC-44B8-595D4A91CEAD}"/>
                </a:ext>
              </a:extLst>
            </p:cNvPr>
            <p:cNvSpPr/>
            <p:nvPr/>
          </p:nvSpPr>
          <p:spPr>
            <a:xfrm>
              <a:off x="6675120" y="2133600"/>
              <a:ext cx="18775680" cy="2133600"/>
            </a:xfrm>
            <a:prstGeom prst="rect">
              <a:avLst/>
            </a:prstGeom>
            <a:solidFill>
              <a:srgbClr val="0E1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E70D1C-944B-0D7A-2BBB-84FDC03F49D3}"/>
                </a:ext>
              </a:extLst>
            </p:cNvPr>
            <p:cNvSpPr/>
            <p:nvPr/>
          </p:nvSpPr>
          <p:spPr>
            <a:xfrm>
              <a:off x="3535680" y="4267200"/>
              <a:ext cx="14417040" cy="2590800"/>
            </a:xfrm>
            <a:prstGeom prst="rect">
              <a:avLst/>
            </a:prstGeom>
            <a:solidFill>
              <a:srgbClr val="2A0C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F855C134-017D-5036-542C-A6E22D9E3E1F}"/>
              </a:ext>
            </a:extLst>
          </p:cNvPr>
          <p:cNvSpPr/>
          <p:nvPr/>
        </p:nvSpPr>
        <p:spPr>
          <a:xfrm rot="10800000">
            <a:off x="12308064" y="-293706"/>
            <a:ext cx="9519139" cy="8065477"/>
          </a:xfrm>
          <a:prstGeom prst="flowChartInputOutput">
            <a:avLst/>
          </a:prstGeom>
          <a:solidFill>
            <a:srgbClr val="0E15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5215E2A2-1BC8-302D-57EB-FEFD775F580D}"/>
              </a:ext>
            </a:extLst>
          </p:cNvPr>
          <p:cNvSpPr/>
          <p:nvPr/>
        </p:nvSpPr>
        <p:spPr>
          <a:xfrm>
            <a:off x="-10179344" y="-143451"/>
            <a:ext cx="9519139" cy="8065477"/>
          </a:xfrm>
          <a:prstGeom prst="flowChartInputOutput">
            <a:avLst/>
          </a:prstGeom>
          <a:solidFill>
            <a:srgbClr val="0E15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21DF6F-2DC0-5C5E-EBC7-A9F0DF1198D5}"/>
              </a:ext>
            </a:extLst>
          </p:cNvPr>
          <p:cNvSpPr/>
          <p:nvPr/>
        </p:nvSpPr>
        <p:spPr>
          <a:xfrm flipH="1">
            <a:off x="6219749" y="1116647"/>
            <a:ext cx="60677" cy="761869"/>
          </a:xfrm>
          <a:prstGeom prst="rect">
            <a:avLst/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AE0243-94F8-2149-08CB-89D643D35A6F}"/>
              </a:ext>
            </a:extLst>
          </p:cNvPr>
          <p:cNvSpPr/>
          <p:nvPr/>
        </p:nvSpPr>
        <p:spPr>
          <a:xfrm flipH="1">
            <a:off x="6232520" y="2028772"/>
            <a:ext cx="64169" cy="820797"/>
          </a:xfrm>
          <a:prstGeom prst="rect">
            <a:avLst/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6755F-485F-C8D2-53E6-8470D92528CC}"/>
              </a:ext>
            </a:extLst>
          </p:cNvPr>
          <p:cNvSpPr/>
          <p:nvPr/>
        </p:nvSpPr>
        <p:spPr>
          <a:xfrm flipH="1">
            <a:off x="6238619" y="2963553"/>
            <a:ext cx="74172" cy="805964"/>
          </a:xfrm>
          <a:prstGeom prst="rect">
            <a:avLst/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ECABFF-3A21-FEBC-53CA-88CE7E91B9A8}"/>
              </a:ext>
            </a:extLst>
          </p:cNvPr>
          <p:cNvSpPr/>
          <p:nvPr/>
        </p:nvSpPr>
        <p:spPr>
          <a:xfrm flipH="1">
            <a:off x="6238619" y="3919773"/>
            <a:ext cx="74171" cy="835038"/>
          </a:xfrm>
          <a:prstGeom prst="rect">
            <a:avLst/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6F626F83-FA32-C8D7-D7A8-2F660BC7DF1B}"/>
              </a:ext>
            </a:extLst>
          </p:cNvPr>
          <p:cNvSpPr/>
          <p:nvPr/>
        </p:nvSpPr>
        <p:spPr>
          <a:xfrm>
            <a:off x="6092945" y="981274"/>
            <a:ext cx="408615" cy="150254"/>
          </a:xfrm>
          <a:prstGeom prst="parallelogram">
            <a:avLst>
              <a:gd name="adj" fmla="val 56945"/>
            </a:avLst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8FA81EB7-21A3-EF4A-2F2D-D0A83F042D9B}"/>
              </a:ext>
            </a:extLst>
          </p:cNvPr>
          <p:cNvSpPr/>
          <p:nvPr/>
        </p:nvSpPr>
        <p:spPr>
          <a:xfrm>
            <a:off x="6076120" y="1878518"/>
            <a:ext cx="408615" cy="150254"/>
          </a:xfrm>
          <a:prstGeom prst="parallelogram">
            <a:avLst>
              <a:gd name="adj" fmla="val 56945"/>
            </a:avLst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24B706E-AAFC-028E-5B37-A2FF2D194639}"/>
              </a:ext>
            </a:extLst>
          </p:cNvPr>
          <p:cNvSpPr/>
          <p:nvPr/>
        </p:nvSpPr>
        <p:spPr>
          <a:xfrm>
            <a:off x="6092381" y="2830479"/>
            <a:ext cx="408615" cy="150254"/>
          </a:xfrm>
          <a:prstGeom prst="parallelogram">
            <a:avLst>
              <a:gd name="adj" fmla="val 56945"/>
            </a:avLst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92AB50AC-B4A9-CE13-BA54-DEE8DF2B4EF6}"/>
              </a:ext>
            </a:extLst>
          </p:cNvPr>
          <p:cNvSpPr/>
          <p:nvPr/>
        </p:nvSpPr>
        <p:spPr>
          <a:xfrm>
            <a:off x="6055219" y="3769518"/>
            <a:ext cx="408615" cy="150254"/>
          </a:xfrm>
          <a:prstGeom prst="parallelogram">
            <a:avLst>
              <a:gd name="adj" fmla="val 56945"/>
            </a:avLst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2CD54DB2-B901-4852-9C33-7883B103F54C}"/>
              </a:ext>
            </a:extLst>
          </p:cNvPr>
          <p:cNvSpPr/>
          <p:nvPr/>
        </p:nvSpPr>
        <p:spPr>
          <a:xfrm>
            <a:off x="6068427" y="4754811"/>
            <a:ext cx="408615" cy="150254"/>
          </a:xfrm>
          <a:prstGeom prst="parallelogram">
            <a:avLst>
              <a:gd name="adj" fmla="val 56945"/>
            </a:avLst>
          </a:prstGeom>
          <a:solidFill>
            <a:srgbClr val="2A0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719B6-37B6-67F4-1543-F502EECBE14D}"/>
              </a:ext>
            </a:extLst>
          </p:cNvPr>
          <p:cNvSpPr txBox="1"/>
          <p:nvPr/>
        </p:nvSpPr>
        <p:spPr>
          <a:xfrm>
            <a:off x="6599061" y="837128"/>
            <a:ext cx="287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What is </a:t>
            </a:r>
            <a:r>
              <a:rPr lang="en-IN" b="1" i="0" dirty="0" err="1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Hacktoberfest</a:t>
            </a:r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EE7B2-FCC8-BE19-3C95-E95E8B4E4E01}"/>
              </a:ext>
            </a:extLst>
          </p:cNvPr>
          <p:cNvSpPr txBox="1"/>
          <p:nvPr/>
        </p:nvSpPr>
        <p:spPr>
          <a:xfrm>
            <a:off x="6628363" y="1131528"/>
            <a:ext cx="454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DM Sans" pitchFamily="2" charset="0"/>
              </a:rPr>
              <a:t>A month-long event dedicated to promoting open-source contributions</a:t>
            </a:r>
            <a:r>
              <a:rPr lang="en-US" b="0" i="0" dirty="0">
                <a:effectLst/>
                <a:latin typeface="DM Sans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D2B9F-A270-FD71-FD43-6EA747E76655}"/>
              </a:ext>
            </a:extLst>
          </p:cNvPr>
          <p:cNvSpPr txBox="1"/>
          <p:nvPr/>
        </p:nvSpPr>
        <p:spPr>
          <a:xfrm>
            <a:off x="6628363" y="1817993"/>
            <a:ext cx="35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Participation Requirements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F543F-224E-CABA-0792-672B88386A8B}"/>
              </a:ext>
            </a:extLst>
          </p:cNvPr>
          <p:cNvSpPr txBox="1"/>
          <p:nvPr/>
        </p:nvSpPr>
        <p:spPr>
          <a:xfrm>
            <a:off x="6641134" y="2187324"/>
            <a:ext cx="4361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DM Sans" pitchFamily="2" charset="0"/>
              </a:rPr>
              <a:t>Participants need to submit four valid pull requests on GitHub.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137D8-4D50-8B71-4F7B-8C5B0888FC78}"/>
              </a:ext>
            </a:extLst>
          </p:cNvPr>
          <p:cNvSpPr txBox="1"/>
          <p:nvPr/>
        </p:nvSpPr>
        <p:spPr>
          <a:xfrm>
            <a:off x="6732683" y="2727965"/>
            <a:ext cx="32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Duration of the Event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A098E-BE7E-2CDC-8869-ADDD39A583B8}"/>
              </a:ext>
            </a:extLst>
          </p:cNvPr>
          <p:cNvSpPr txBox="1"/>
          <p:nvPr/>
        </p:nvSpPr>
        <p:spPr>
          <a:xfrm>
            <a:off x="6747923" y="2980733"/>
            <a:ext cx="404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effectLst/>
                <a:latin typeface="DM Sans" pitchFamily="2" charset="0"/>
              </a:rPr>
              <a:t>Hacktoberfest</a:t>
            </a:r>
            <a:r>
              <a:rPr lang="en-US" sz="1200" b="0" i="0" dirty="0">
                <a:effectLst/>
                <a:latin typeface="DM Sans" pitchFamily="2" charset="0"/>
              </a:rPr>
              <a:t> takes place every October, lasting for the entire month.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A1C1E-B777-35DE-E295-728E2F0D7356}"/>
              </a:ext>
            </a:extLst>
          </p:cNvPr>
          <p:cNvSpPr txBox="1"/>
          <p:nvPr/>
        </p:nvSpPr>
        <p:spPr>
          <a:xfrm>
            <a:off x="6839145" y="3667764"/>
            <a:ext cx="34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Open-Source Focus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1C375-64E2-370F-DE57-64F843BE81B0}"/>
              </a:ext>
            </a:extLst>
          </p:cNvPr>
          <p:cNvSpPr txBox="1"/>
          <p:nvPr/>
        </p:nvSpPr>
        <p:spPr>
          <a:xfrm>
            <a:off x="6768260" y="4020024"/>
            <a:ext cx="364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DM Sans" pitchFamily="2" charset="0"/>
              </a:rPr>
              <a:t>The event emphasizes the importance of open-source project contributions.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7C6BB-5356-DE3D-1035-F20C0DB3071A}"/>
              </a:ext>
            </a:extLst>
          </p:cNvPr>
          <p:cNvSpPr txBox="1"/>
          <p:nvPr/>
        </p:nvSpPr>
        <p:spPr>
          <a:xfrm>
            <a:off x="6839145" y="4660749"/>
            <a:ext cx="291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70B12"/>
                </a:solidFill>
                <a:effectLst/>
                <a:latin typeface="Playfair Display" panose="00000500000000000000" pitchFamily="2" charset="0"/>
              </a:rPr>
              <a:t>Partners Involved</a:t>
            </a:r>
            <a:endParaRPr lang="en-US" b="0" i="0" dirty="0">
              <a:effectLst/>
              <a:latin typeface="DM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AEFCD-DACE-A9D3-F59B-28ABB475700C}"/>
              </a:ext>
            </a:extLst>
          </p:cNvPr>
          <p:cNvSpPr txBox="1"/>
          <p:nvPr/>
        </p:nvSpPr>
        <p:spPr>
          <a:xfrm>
            <a:off x="6839145" y="4935015"/>
            <a:ext cx="404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DM Sans" pitchFamily="2" charset="0"/>
              </a:rPr>
              <a:t>Supported by notable partners such as </a:t>
            </a:r>
            <a:r>
              <a:rPr lang="en-US" sz="1200" b="0" i="0" dirty="0" err="1">
                <a:effectLst/>
                <a:latin typeface="DM Sans" pitchFamily="2" charset="0"/>
              </a:rPr>
              <a:t>DigitalOcean</a:t>
            </a:r>
            <a:r>
              <a:rPr lang="en-US" sz="1200" b="0" i="0" dirty="0">
                <a:effectLst/>
                <a:latin typeface="DM Sans" pitchFamily="2" charset="0"/>
              </a:rPr>
              <a:t> and GitHub.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3938F-62BE-B39B-526E-16F8F7B0D88E}"/>
              </a:ext>
            </a:extLst>
          </p:cNvPr>
          <p:cNvGrpSpPr/>
          <p:nvPr/>
        </p:nvGrpSpPr>
        <p:grpSpPr>
          <a:xfrm>
            <a:off x="295074" y="1930207"/>
            <a:ext cx="5436564" cy="2248068"/>
            <a:chOff x="295074" y="1930207"/>
            <a:chExt cx="5436564" cy="22480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47945D-78E0-37BF-6DAD-AD595EF19320}"/>
                </a:ext>
              </a:extLst>
            </p:cNvPr>
            <p:cNvSpPr txBox="1"/>
            <p:nvPr/>
          </p:nvSpPr>
          <p:spPr>
            <a:xfrm>
              <a:off x="295074" y="1930207"/>
              <a:ext cx="54365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i="0" cap="all" dirty="0">
                  <a:solidFill>
                    <a:srgbClr val="1D46F3"/>
                  </a:solidFill>
                  <a:effectLst/>
                  <a:latin typeface="Playfair Display" panose="00000500000000000000" pitchFamily="2" charset="0"/>
                </a:rPr>
                <a:t>Understanding </a:t>
              </a:r>
              <a:r>
                <a:rPr lang="en-IN" sz="4400" b="1" i="0" cap="all" dirty="0" err="1">
                  <a:solidFill>
                    <a:srgbClr val="1D46F3"/>
                  </a:solidFill>
                  <a:effectLst/>
                  <a:latin typeface="Playfair Display" panose="00000500000000000000" pitchFamily="2" charset="0"/>
                </a:rPr>
                <a:t>Hacktoberfest</a:t>
              </a:r>
              <a:endParaRPr lang="en-IN" sz="5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792B79-1814-4C21-5834-E129F89C5FB9}"/>
                </a:ext>
              </a:extLst>
            </p:cNvPr>
            <p:cNvSpPr txBox="1"/>
            <p:nvPr/>
          </p:nvSpPr>
          <p:spPr>
            <a:xfrm>
              <a:off x="377041" y="3347278"/>
              <a:ext cx="4649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solidFill>
                    <a:srgbClr val="404959"/>
                  </a:solidFill>
                  <a:effectLst/>
                  <a:latin typeface="DM Sans" pitchFamily="2" charset="0"/>
                </a:rPr>
                <a:t>Key Insights into a Month-Long Open Source Celebration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95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B1BDA63-7681-4641-8E6B-2D4892FC3A1D}">
  <we:reference id="wa200003052" version="5.0.0.0" store="en-US" storeType="OMEX"/>
  <we:alternateReferences>
    <we:reference id="wa200003052" version="5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BB089E6-581D-4444-A4A4-1096F39E69B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831</Words>
  <Application>Microsoft Office PowerPoint</Application>
  <PresentationFormat>Widescreen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DM Sans</vt:lpstr>
      <vt:lpstr>Playfair Display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Singh</dc:creator>
  <cp:lastModifiedBy>Rahul Singh</cp:lastModifiedBy>
  <cp:revision>5</cp:revision>
  <dcterms:created xsi:type="dcterms:W3CDTF">2024-10-10T04:46:04Z</dcterms:created>
  <dcterms:modified xsi:type="dcterms:W3CDTF">2024-10-12T12:14:07Z</dcterms:modified>
</cp:coreProperties>
</file>