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9" autoAdjust="0"/>
    <p:restoredTop sz="94660"/>
  </p:normalViewPr>
  <p:slideViewPr>
    <p:cSldViewPr snapToGrid="0">
      <p:cViewPr varScale="1">
        <p:scale>
          <a:sx n="61" d="100"/>
          <a:sy n="61" d="100"/>
        </p:scale>
        <p:origin x="72"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22E5A-61CF-7FD2-FFC0-90EBEE2A8F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6D0215-2AB0-FC01-D39D-BD1CF54D4A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0B161F-682E-99B0-9DE6-730B0506C8CB}"/>
              </a:ext>
            </a:extLst>
          </p:cNvPr>
          <p:cNvSpPr>
            <a:spLocks noGrp="1"/>
          </p:cNvSpPr>
          <p:nvPr>
            <p:ph type="dt" sz="half" idx="10"/>
          </p:nvPr>
        </p:nvSpPr>
        <p:spPr/>
        <p:txBody>
          <a:bodyPr/>
          <a:lstStyle/>
          <a:p>
            <a:fld id="{27C82E9F-924D-4D81-A64B-F70BEA2CD596}" type="datetimeFigureOut">
              <a:rPr lang="en-US" smtClean="0"/>
              <a:t>2/4/2023</a:t>
            </a:fld>
            <a:endParaRPr lang="en-US"/>
          </a:p>
        </p:txBody>
      </p:sp>
      <p:sp>
        <p:nvSpPr>
          <p:cNvPr id="5" name="Footer Placeholder 4">
            <a:extLst>
              <a:ext uri="{FF2B5EF4-FFF2-40B4-BE49-F238E27FC236}">
                <a16:creationId xmlns:a16="http://schemas.microsoft.com/office/drawing/2014/main" id="{0CF7E4A2-DA92-00E1-C60F-4D63D61240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544BD5-7F6F-4312-C795-297707E129A5}"/>
              </a:ext>
            </a:extLst>
          </p:cNvPr>
          <p:cNvSpPr>
            <a:spLocks noGrp="1"/>
          </p:cNvSpPr>
          <p:nvPr>
            <p:ph type="sldNum" sz="quarter" idx="12"/>
          </p:nvPr>
        </p:nvSpPr>
        <p:spPr/>
        <p:txBody>
          <a:bodyPr/>
          <a:lstStyle/>
          <a:p>
            <a:fld id="{922B8AF1-7C15-4B53-AA49-514F5FC125A5}" type="slidenum">
              <a:rPr lang="en-US" smtClean="0"/>
              <a:t>‹#›</a:t>
            </a:fld>
            <a:endParaRPr lang="en-US"/>
          </a:p>
        </p:txBody>
      </p:sp>
    </p:spTree>
    <p:extLst>
      <p:ext uri="{BB962C8B-B14F-4D97-AF65-F5344CB8AC3E}">
        <p14:creationId xmlns:p14="http://schemas.microsoft.com/office/powerpoint/2010/main" val="1132815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AEEE3-3E2D-F89C-059D-F71CA8A4FC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C3DC80-65FD-8BB8-C708-FF2C84E4E3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CFB7AB-4104-AC71-0624-1B806DA2E8BE}"/>
              </a:ext>
            </a:extLst>
          </p:cNvPr>
          <p:cNvSpPr>
            <a:spLocks noGrp="1"/>
          </p:cNvSpPr>
          <p:nvPr>
            <p:ph type="dt" sz="half" idx="10"/>
          </p:nvPr>
        </p:nvSpPr>
        <p:spPr/>
        <p:txBody>
          <a:bodyPr/>
          <a:lstStyle/>
          <a:p>
            <a:fld id="{27C82E9F-924D-4D81-A64B-F70BEA2CD596}" type="datetimeFigureOut">
              <a:rPr lang="en-US" smtClean="0"/>
              <a:t>2/4/2023</a:t>
            </a:fld>
            <a:endParaRPr lang="en-US"/>
          </a:p>
        </p:txBody>
      </p:sp>
      <p:sp>
        <p:nvSpPr>
          <p:cNvPr id="5" name="Footer Placeholder 4">
            <a:extLst>
              <a:ext uri="{FF2B5EF4-FFF2-40B4-BE49-F238E27FC236}">
                <a16:creationId xmlns:a16="http://schemas.microsoft.com/office/drawing/2014/main" id="{ADD3628E-A015-E558-F058-46C248BD9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DEE81D-0ECC-96F0-48F1-B058B7B566EF}"/>
              </a:ext>
            </a:extLst>
          </p:cNvPr>
          <p:cNvSpPr>
            <a:spLocks noGrp="1"/>
          </p:cNvSpPr>
          <p:nvPr>
            <p:ph type="sldNum" sz="quarter" idx="12"/>
          </p:nvPr>
        </p:nvSpPr>
        <p:spPr/>
        <p:txBody>
          <a:bodyPr/>
          <a:lstStyle/>
          <a:p>
            <a:fld id="{922B8AF1-7C15-4B53-AA49-514F5FC125A5}" type="slidenum">
              <a:rPr lang="en-US" smtClean="0"/>
              <a:t>‹#›</a:t>
            </a:fld>
            <a:endParaRPr lang="en-US"/>
          </a:p>
        </p:txBody>
      </p:sp>
    </p:spTree>
    <p:extLst>
      <p:ext uri="{BB962C8B-B14F-4D97-AF65-F5344CB8AC3E}">
        <p14:creationId xmlns:p14="http://schemas.microsoft.com/office/powerpoint/2010/main" val="2191414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F3A6B6-5528-59B7-ADE4-8C4B47E2EF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3DE72C-019A-6609-5A27-DB70F75604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1858B7-027C-863A-4A25-C71E49BCE528}"/>
              </a:ext>
            </a:extLst>
          </p:cNvPr>
          <p:cNvSpPr>
            <a:spLocks noGrp="1"/>
          </p:cNvSpPr>
          <p:nvPr>
            <p:ph type="dt" sz="half" idx="10"/>
          </p:nvPr>
        </p:nvSpPr>
        <p:spPr/>
        <p:txBody>
          <a:bodyPr/>
          <a:lstStyle/>
          <a:p>
            <a:fld id="{27C82E9F-924D-4D81-A64B-F70BEA2CD596}" type="datetimeFigureOut">
              <a:rPr lang="en-US" smtClean="0"/>
              <a:t>2/4/2023</a:t>
            </a:fld>
            <a:endParaRPr lang="en-US"/>
          </a:p>
        </p:txBody>
      </p:sp>
      <p:sp>
        <p:nvSpPr>
          <p:cNvPr id="5" name="Footer Placeholder 4">
            <a:extLst>
              <a:ext uri="{FF2B5EF4-FFF2-40B4-BE49-F238E27FC236}">
                <a16:creationId xmlns:a16="http://schemas.microsoft.com/office/drawing/2014/main" id="{DCEB9E6F-E347-5C98-D66E-2ABB5C4E7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37E4DB-C54D-0EB2-825B-AF5CAEFD6B16}"/>
              </a:ext>
            </a:extLst>
          </p:cNvPr>
          <p:cNvSpPr>
            <a:spLocks noGrp="1"/>
          </p:cNvSpPr>
          <p:nvPr>
            <p:ph type="sldNum" sz="quarter" idx="12"/>
          </p:nvPr>
        </p:nvSpPr>
        <p:spPr/>
        <p:txBody>
          <a:bodyPr/>
          <a:lstStyle/>
          <a:p>
            <a:fld id="{922B8AF1-7C15-4B53-AA49-514F5FC125A5}" type="slidenum">
              <a:rPr lang="en-US" smtClean="0"/>
              <a:t>‹#›</a:t>
            </a:fld>
            <a:endParaRPr lang="en-US"/>
          </a:p>
        </p:txBody>
      </p:sp>
    </p:spTree>
    <p:extLst>
      <p:ext uri="{BB962C8B-B14F-4D97-AF65-F5344CB8AC3E}">
        <p14:creationId xmlns:p14="http://schemas.microsoft.com/office/powerpoint/2010/main" val="1815099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11497-0794-C399-5955-7A8E127A09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BB88ED-906C-2420-327A-5128F63D29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C3919C-F11C-13F2-36DC-712964CB58E6}"/>
              </a:ext>
            </a:extLst>
          </p:cNvPr>
          <p:cNvSpPr>
            <a:spLocks noGrp="1"/>
          </p:cNvSpPr>
          <p:nvPr>
            <p:ph type="dt" sz="half" idx="10"/>
          </p:nvPr>
        </p:nvSpPr>
        <p:spPr/>
        <p:txBody>
          <a:bodyPr/>
          <a:lstStyle/>
          <a:p>
            <a:fld id="{27C82E9F-924D-4D81-A64B-F70BEA2CD596}" type="datetimeFigureOut">
              <a:rPr lang="en-US" smtClean="0"/>
              <a:t>2/4/2023</a:t>
            </a:fld>
            <a:endParaRPr lang="en-US"/>
          </a:p>
        </p:txBody>
      </p:sp>
      <p:sp>
        <p:nvSpPr>
          <p:cNvPr id="5" name="Footer Placeholder 4">
            <a:extLst>
              <a:ext uri="{FF2B5EF4-FFF2-40B4-BE49-F238E27FC236}">
                <a16:creationId xmlns:a16="http://schemas.microsoft.com/office/drawing/2014/main" id="{3B3A2150-F89D-BC4A-ED9C-3C5D26E52F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324C47-8FE0-40A3-6EC5-9D7E4BAFD8C5}"/>
              </a:ext>
            </a:extLst>
          </p:cNvPr>
          <p:cNvSpPr>
            <a:spLocks noGrp="1"/>
          </p:cNvSpPr>
          <p:nvPr>
            <p:ph type="sldNum" sz="quarter" idx="12"/>
          </p:nvPr>
        </p:nvSpPr>
        <p:spPr/>
        <p:txBody>
          <a:bodyPr/>
          <a:lstStyle/>
          <a:p>
            <a:fld id="{922B8AF1-7C15-4B53-AA49-514F5FC125A5}" type="slidenum">
              <a:rPr lang="en-US" smtClean="0"/>
              <a:t>‹#›</a:t>
            </a:fld>
            <a:endParaRPr lang="en-US"/>
          </a:p>
        </p:txBody>
      </p:sp>
    </p:spTree>
    <p:extLst>
      <p:ext uri="{BB962C8B-B14F-4D97-AF65-F5344CB8AC3E}">
        <p14:creationId xmlns:p14="http://schemas.microsoft.com/office/powerpoint/2010/main" val="3187472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F6C80-716C-DE98-9350-AB7FC2CB23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1C3F0A-530F-F5CF-3E18-3C87A22210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78303F-BC00-CC8F-23ED-F30F1805EF6B}"/>
              </a:ext>
            </a:extLst>
          </p:cNvPr>
          <p:cNvSpPr>
            <a:spLocks noGrp="1"/>
          </p:cNvSpPr>
          <p:nvPr>
            <p:ph type="dt" sz="half" idx="10"/>
          </p:nvPr>
        </p:nvSpPr>
        <p:spPr/>
        <p:txBody>
          <a:bodyPr/>
          <a:lstStyle/>
          <a:p>
            <a:fld id="{27C82E9F-924D-4D81-A64B-F70BEA2CD596}" type="datetimeFigureOut">
              <a:rPr lang="en-US" smtClean="0"/>
              <a:t>2/4/2023</a:t>
            </a:fld>
            <a:endParaRPr lang="en-US"/>
          </a:p>
        </p:txBody>
      </p:sp>
      <p:sp>
        <p:nvSpPr>
          <p:cNvPr id="5" name="Footer Placeholder 4">
            <a:extLst>
              <a:ext uri="{FF2B5EF4-FFF2-40B4-BE49-F238E27FC236}">
                <a16:creationId xmlns:a16="http://schemas.microsoft.com/office/drawing/2014/main" id="{4C4296E3-1BD3-CCB0-D5FD-684FBDA78F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9602C-426E-A947-0987-43A663A23F44}"/>
              </a:ext>
            </a:extLst>
          </p:cNvPr>
          <p:cNvSpPr>
            <a:spLocks noGrp="1"/>
          </p:cNvSpPr>
          <p:nvPr>
            <p:ph type="sldNum" sz="quarter" idx="12"/>
          </p:nvPr>
        </p:nvSpPr>
        <p:spPr/>
        <p:txBody>
          <a:bodyPr/>
          <a:lstStyle/>
          <a:p>
            <a:fld id="{922B8AF1-7C15-4B53-AA49-514F5FC125A5}" type="slidenum">
              <a:rPr lang="en-US" smtClean="0"/>
              <a:t>‹#›</a:t>
            </a:fld>
            <a:endParaRPr lang="en-US"/>
          </a:p>
        </p:txBody>
      </p:sp>
    </p:spTree>
    <p:extLst>
      <p:ext uri="{BB962C8B-B14F-4D97-AF65-F5344CB8AC3E}">
        <p14:creationId xmlns:p14="http://schemas.microsoft.com/office/powerpoint/2010/main" val="3152309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5354E-D853-DA76-D002-2B39D7C153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0C67E2-717D-5357-D89C-3C7C48D031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05E7FD-E432-0064-19AF-F692F1D1D6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E1717C-A060-9D78-653F-D0D109B9A710}"/>
              </a:ext>
            </a:extLst>
          </p:cNvPr>
          <p:cNvSpPr>
            <a:spLocks noGrp="1"/>
          </p:cNvSpPr>
          <p:nvPr>
            <p:ph type="dt" sz="half" idx="10"/>
          </p:nvPr>
        </p:nvSpPr>
        <p:spPr/>
        <p:txBody>
          <a:bodyPr/>
          <a:lstStyle/>
          <a:p>
            <a:fld id="{27C82E9F-924D-4D81-A64B-F70BEA2CD596}" type="datetimeFigureOut">
              <a:rPr lang="en-US" smtClean="0"/>
              <a:t>2/4/2023</a:t>
            </a:fld>
            <a:endParaRPr lang="en-US"/>
          </a:p>
        </p:txBody>
      </p:sp>
      <p:sp>
        <p:nvSpPr>
          <p:cNvPr id="6" name="Footer Placeholder 5">
            <a:extLst>
              <a:ext uri="{FF2B5EF4-FFF2-40B4-BE49-F238E27FC236}">
                <a16:creationId xmlns:a16="http://schemas.microsoft.com/office/drawing/2014/main" id="{8E696ED3-26B3-2BCE-9ED3-3A0C0C1758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21560C-C4D9-1E49-E24A-0421BAF9B917}"/>
              </a:ext>
            </a:extLst>
          </p:cNvPr>
          <p:cNvSpPr>
            <a:spLocks noGrp="1"/>
          </p:cNvSpPr>
          <p:nvPr>
            <p:ph type="sldNum" sz="quarter" idx="12"/>
          </p:nvPr>
        </p:nvSpPr>
        <p:spPr/>
        <p:txBody>
          <a:bodyPr/>
          <a:lstStyle/>
          <a:p>
            <a:fld id="{922B8AF1-7C15-4B53-AA49-514F5FC125A5}" type="slidenum">
              <a:rPr lang="en-US" smtClean="0"/>
              <a:t>‹#›</a:t>
            </a:fld>
            <a:endParaRPr lang="en-US"/>
          </a:p>
        </p:txBody>
      </p:sp>
    </p:spTree>
    <p:extLst>
      <p:ext uri="{BB962C8B-B14F-4D97-AF65-F5344CB8AC3E}">
        <p14:creationId xmlns:p14="http://schemas.microsoft.com/office/powerpoint/2010/main" val="175363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284FB-8F9C-45B7-CCA6-5EAF8385E1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05C4A1-8533-833A-3B1A-3BF49D6E3D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F001DC-A0E2-4B22-F416-DC45D510F1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194600-CF2C-F6BB-2378-2FD3AA6CD1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F1C640-07A8-1F23-920B-5F73930978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901FE2-7385-33A7-BC36-74DFB2D6B22C}"/>
              </a:ext>
            </a:extLst>
          </p:cNvPr>
          <p:cNvSpPr>
            <a:spLocks noGrp="1"/>
          </p:cNvSpPr>
          <p:nvPr>
            <p:ph type="dt" sz="half" idx="10"/>
          </p:nvPr>
        </p:nvSpPr>
        <p:spPr/>
        <p:txBody>
          <a:bodyPr/>
          <a:lstStyle/>
          <a:p>
            <a:fld id="{27C82E9F-924D-4D81-A64B-F70BEA2CD596}" type="datetimeFigureOut">
              <a:rPr lang="en-US" smtClean="0"/>
              <a:t>2/4/2023</a:t>
            </a:fld>
            <a:endParaRPr lang="en-US"/>
          </a:p>
        </p:txBody>
      </p:sp>
      <p:sp>
        <p:nvSpPr>
          <p:cNvPr id="8" name="Footer Placeholder 7">
            <a:extLst>
              <a:ext uri="{FF2B5EF4-FFF2-40B4-BE49-F238E27FC236}">
                <a16:creationId xmlns:a16="http://schemas.microsoft.com/office/drawing/2014/main" id="{E1A0AB12-C998-113A-41D7-DEC1014BE5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6DE7D4-4830-EDDF-3A0A-3F720A979C57}"/>
              </a:ext>
            </a:extLst>
          </p:cNvPr>
          <p:cNvSpPr>
            <a:spLocks noGrp="1"/>
          </p:cNvSpPr>
          <p:nvPr>
            <p:ph type="sldNum" sz="quarter" idx="12"/>
          </p:nvPr>
        </p:nvSpPr>
        <p:spPr/>
        <p:txBody>
          <a:bodyPr/>
          <a:lstStyle/>
          <a:p>
            <a:fld id="{922B8AF1-7C15-4B53-AA49-514F5FC125A5}" type="slidenum">
              <a:rPr lang="en-US" smtClean="0"/>
              <a:t>‹#›</a:t>
            </a:fld>
            <a:endParaRPr lang="en-US"/>
          </a:p>
        </p:txBody>
      </p:sp>
    </p:spTree>
    <p:extLst>
      <p:ext uri="{BB962C8B-B14F-4D97-AF65-F5344CB8AC3E}">
        <p14:creationId xmlns:p14="http://schemas.microsoft.com/office/powerpoint/2010/main" val="416411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17BD5-76E2-CB93-365B-066750E646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2C28A7-0B9A-F006-4B19-C5E1F8A74DED}"/>
              </a:ext>
            </a:extLst>
          </p:cNvPr>
          <p:cNvSpPr>
            <a:spLocks noGrp="1"/>
          </p:cNvSpPr>
          <p:nvPr>
            <p:ph type="dt" sz="half" idx="10"/>
          </p:nvPr>
        </p:nvSpPr>
        <p:spPr/>
        <p:txBody>
          <a:bodyPr/>
          <a:lstStyle/>
          <a:p>
            <a:fld id="{27C82E9F-924D-4D81-A64B-F70BEA2CD596}" type="datetimeFigureOut">
              <a:rPr lang="en-US" smtClean="0"/>
              <a:t>2/4/2023</a:t>
            </a:fld>
            <a:endParaRPr lang="en-US"/>
          </a:p>
        </p:txBody>
      </p:sp>
      <p:sp>
        <p:nvSpPr>
          <p:cNvPr id="4" name="Footer Placeholder 3">
            <a:extLst>
              <a:ext uri="{FF2B5EF4-FFF2-40B4-BE49-F238E27FC236}">
                <a16:creationId xmlns:a16="http://schemas.microsoft.com/office/drawing/2014/main" id="{69BB657D-C8C4-593D-5263-9FC24229CA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1A7489-64DE-2084-44CB-1C6CD8547533}"/>
              </a:ext>
            </a:extLst>
          </p:cNvPr>
          <p:cNvSpPr>
            <a:spLocks noGrp="1"/>
          </p:cNvSpPr>
          <p:nvPr>
            <p:ph type="sldNum" sz="quarter" idx="12"/>
          </p:nvPr>
        </p:nvSpPr>
        <p:spPr/>
        <p:txBody>
          <a:bodyPr/>
          <a:lstStyle/>
          <a:p>
            <a:fld id="{922B8AF1-7C15-4B53-AA49-514F5FC125A5}" type="slidenum">
              <a:rPr lang="en-US" smtClean="0"/>
              <a:t>‹#›</a:t>
            </a:fld>
            <a:endParaRPr lang="en-US"/>
          </a:p>
        </p:txBody>
      </p:sp>
    </p:spTree>
    <p:extLst>
      <p:ext uri="{BB962C8B-B14F-4D97-AF65-F5344CB8AC3E}">
        <p14:creationId xmlns:p14="http://schemas.microsoft.com/office/powerpoint/2010/main" val="3662944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126BCB-FBF5-C650-4A6B-92C36619C481}"/>
              </a:ext>
            </a:extLst>
          </p:cNvPr>
          <p:cNvSpPr>
            <a:spLocks noGrp="1"/>
          </p:cNvSpPr>
          <p:nvPr>
            <p:ph type="dt" sz="half" idx="10"/>
          </p:nvPr>
        </p:nvSpPr>
        <p:spPr/>
        <p:txBody>
          <a:bodyPr/>
          <a:lstStyle/>
          <a:p>
            <a:fld id="{27C82E9F-924D-4D81-A64B-F70BEA2CD596}" type="datetimeFigureOut">
              <a:rPr lang="en-US" smtClean="0"/>
              <a:t>2/4/2023</a:t>
            </a:fld>
            <a:endParaRPr lang="en-US"/>
          </a:p>
        </p:txBody>
      </p:sp>
      <p:sp>
        <p:nvSpPr>
          <p:cNvPr id="3" name="Footer Placeholder 2">
            <a:extLst>
              <a:ext uri="{FF2B5EF4-FFF2-40B4-BE49-F238E27FC236}">
                <a16:creationId xmlns:a16="http://schemas.microsoft.com/office/drawing/2014/main" id="{6999DBB5-69FC-8B84-2EEA-CF1F0648A9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0F74EE-5F60-81D6-2D3B-07F1FF11F4DB}"/>
              </a:ext>
            </a:extLst>
          </p:cNvPr>
          <p:cNvSpPr>
            <a:spLocks noGrp="1"/>
          </p:cNvSpPr>
          <p:nvPr>
            <p:ph type="sldNum" sz="quarter" idx="12"/>
          </p:nvPr>
        </p:nvSpPr>
        <p:spPr/>
        <p:txBody>
          <a:bodyPr/>
          <a:lstStyle/>
          <a:p>
            <a:fld id="{922B8AF1-7C15-4B53-AA49-514F5FC125A5}" type="slidenum">
              <a:rPr lang="en-US" smtClean="0"/>
              <a:t>‹#›</a:t>
            </a:fld>
            <a:endParaRPr lang="en-US"/>
          </a:p>
        </p:txBody>
      </p:sp>
    </p:spTree>
    <p:extLst>
      <p:ext uri="{BB962C8B-B14F-4D97-AF65-F5344CB8AC3E}">
        <p14:creationId xmlns:p14="http://schemas.microsoft.com/office/powerpoint/2010/main" val="2955712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6D22B-D68B-036E-E669-F5FA6FB005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2C6EFA-12C7-BC43-3AD3-002B06CC26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709C4C-A7DB-7F36-651D-703774B8C2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61DCA2-C7F7-75A0-9D2D-F698D5F41B89}"/>
              </a:ext>
            </a:extLst>
          </p:cNvPr>
          <p:cNvSpPr>
            <a:spLocks noGrp="1"/>
          </p:cNvSpPr>
          <p:nvPr>
            <p:ph type="dt" sz="half" idx="10"/>
          </p:nvPr>
        </p:nvSpPr>
        <p:spPr/>
        <p:txBody>
          <a:bodyPr/>
          <a:lstStyle/>
          <a:p>
            <a:fld id="{27C82E9F-924D-4D81-A64B-F70BEA2CD596}" type="datetimeFigureOut">
              <a:rPr lang="en-US" smtClean="0"/>
              <a:t>2/4/2023</a:t>
            </a:fld>
            <a:endParaRPr lang="en-US"/>
          </a:p>
        </p:txBody>
      </p:sp>
      <p:sp>
        <p:nvSpPr>
          <p:cNvPr id="6" name="Footer Placeholder 5">
            <a:extLst>
              <a:ext uri="{FF2B5EF4-FFF2-40B4-BE49-F238E27FC236}">
                <a16:creationId xmlns:a16="http://schemas.microsoft.com/office/drawing/2014/main" id="{7D36DA9F-F7DF-C2F4-5B03-07FC39A5FE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8FFF79-6FFB-F1F8-750A-6E75405D0B7C}"/>
              </a:ext>
            </a:extLst>
          </p:cNvPr>
          <p:cNvSpPr>
            <a:spLocks noGrp="1"/>
          </p:cNvSpPr>
          <p:nvPr>
            <p:ph type="sldNum" sz="quarter" idx="12"/>
          </p:nvPr>
        </p:nvSpPr>
        <p:spPr/>
        <p:txBody>
          <a:bodyPr/>
          <a:lstStyle/>
          <a:p>
            <a:fld id="{922B8AF1-7C15-4B53-AA49-514F5FC125A5}" type="slidenum">
              <a:rPr lang="en-US" smtClean="0"/>
              <a:t>‹#›</a:t>
            </a:fld>
            <a:endParaRPr lang="en-US"/>
          </a:p>
        </p:txBody>
      </p:sp>
    </p:spTree>
    <p:extLst>
      <p:ext uri="{BB962C8B-B14F-4D97-AF65-F5344CB8AC3E}">
        <p14:creationId xmlns:p14="http://schemas.microsoft.com/office/powerpoint/2010/main" val="839289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4757B-8377-F4F3-8742-571418287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239D37-E5E5-A527-3CAF-9BE2D0BD8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01C32B-FB50-5690-E9E7-C997B3DC8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1D2159-42C6-1801-ED46-F2EA378E6AFC}"/>
              </a:ext>
            </a:extLst>
          </p:cNvPr>
          <p:cNvSpPr>
            <a:spLocks noGrp="1"/>
          </p:cNvSpPr>
          <p:nvPr>
            <p:ph type="dt" sz="half" idx="10"/>
          </p:nvPr>
        </p:nvSpPr>
        <p:spPr/>
        <p:txBody>
          <a:bodyPr/>
          <a:lstStyle/>
          <a:p>
            <a:fld id="{27C82E9F-924D-4D81-A64B-F70BEA2CD596}" type="datetimeFigureOut">
              <a:rPr lang="en-US" smtClean="0"/>
              <a:t>2/4/2023</a:t>
            </a:fld>
            <a:endParaRPr lang="en-US"/>
          </a:p>
        </p:txBody>
      </p:sp>
      <p:sp>
        <p:nvSpPr>
          <p:cNvPr id="6" name="Footer Placeholder 5">
            <a:extLst>
              <a:ext uri="{FF2B5EF4-FFF2-40B4-BE49-F238E27FC236}">
                <a16:creationId xmlns:a16="http://schemas.microsoft.com/office/drawing/2014/main" id="{2E0F520F-54C5-C8CB-73AB-A1627BEEE5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A9FDA5-019A-7A02-4569-31CA3179AC59}"/>
              </a:ext>
            </a:extLst>
          </p:cNvPr>
          <p:cNvSpPr>
            <a:spLocks noGrp="1"/>
          </p:cNvSpPr>
          <p:nvPr>
            <p:ph type="sldNum" sz="quarter" idx="12"/>
          </p:nvPr>
        </p:nvSpPr>
        <p:spPr/>
        <p:txBody>
          <a:bodyPr/>
          <a:lstStyle/>
          <a:p>
            <a:fld id="{922B8AF1-7C15-4B53-AA49-514F5FC125A5}" type="slidenum">
              <a:rPr lang="en-US" smtClean="0"/>
              <a:t>‹#›</a:t>
            </a:fld>
            <a:endParaRPr lang="en-US"/>
          </a:p>
        </p:txBody>
      </p:sp>
    </p:spTree>
    <p:extLst>
      <p:ext uri="{BB962C8B-B14F-4D97-AF65-F5344CB8AC3E}">
        <p14:creationId xmlns:p14="http://schemas.microsoft.com/office/powerpoint/2010/main" val="3010040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764B9F-0941-2747-E64D-36B9C6933B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703536-70BE-039E-4FC6-13517F76F1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867A40-F657-A4B0-A27D-7D562B198E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C82E9F-924D-4D81-A64B-F70BEA2CD596}" type="datetimeFigureOut">
              <a:rPr lang="en-US" smtClean="0"/>
              <a:t>2/4/2023</a:t>
            </a:fld>
            <a:endParaRPr lang="en-US"/>
          </a:p>
        </p:txBody>
      </p:sp>
      <p:sp>
        <p:nvSpPr>
          <p:cNvPr id="5" name="Footer Placeholder 4">
            <a:extLst>
              <a:ext uri="{FF2B5EF4-FFF2-40B4-BE49-F238E27FC236}">
                <a16:creationId xmlns:a16="http://schemas.microsoft.com/office/drawing/2014/main" id="{0B967F68-AD90-D08B-1A3A-AFD753D05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136CEF-AA6F-CFC3-FF57-2CD9AB74C1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2B8AF1-7C15-4B53-AA49-514F5FC125A5}" type="slidenum">
              <a:rPr lang="en-US" smtClean="0"/>
              <a:t>‹#›</a:t>
            </a:fld>
            <a:endParaRPr lang="en-US"/>
          </a:p>
        </p:txBody>
      </p:sp>
    </p:spTree>
    <p:extLst>
      <p:ext uri="{BB962C8B-B14F-4D97-AF65-F5344CB8AC3E}">
        <p14:creationId xmlns:p14="http://schemas.microsoft.com/office/powerpoint/2010/main" val="4065657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4E2C934-3334-3A14-A651-4FFEC9E33E02}"/>
              </a:ext>
            </a:extLst>
          </p:cNvPr>
          <p:cNvSpPr>
            <a:spLocks noGrp="1"/>
          </p:cNvSpPr>
          <p:nvPr>
            <p:ph type="ctrTitle"/>
          </p:nvPr>
        </p:nvSpPr>
        <p:spPr>
          <a:xfrm>
            <a:off x="5093520" y="2744662"/>
            <a:ext cx="6589707" cy="2387600"/>
          </a:xfrm>
        </p:spPr>
        <p:txBody>
          <a:bodyPr>
            <a:normAutofit/>
          </a:bodyPr>
          <a:lstStyle/>
          <a:p>
            <a:pPr algn="r"/>
            <a:r>
              <a:rPr lang="en-US">
                <a:solidFill>
                  <a:srgbClr val="FFFFFF"/>
                </a:solidFill>
              </a:rPr>
              <a:t>Storytelling for data Insights </a:t>
            </a:r>
          </a:p>
        </p:txBody>
      </p:sp>
      <p:sp>
        <p:nvSpPr>
          <p:cNvPr id="3" name="Subtitle 2">
            <a:extLst>
              <a:ext uri="{FF2B5EF4-FFF2-40B4-BE49-F238E27FC236}">
                <a16:creationId xmlns:a16="http://schemas.microsoft.com/office/drawing/2014/main" id="{7A50A6F9-823E-2383-49D9-76F38803CEAC}"/>
              </a:ext>
            </a:extLst>
          </p:cNvPr>
          <p:cNvSpPr>
            <a:spLocks noGrp="1"/>
          </p:cNvSpPr>
          <p:nvPr>
            <p:ph type="subTitle" idx="1"/>
          </p:nvPr>
        </p:nvSpPr>
        <p:spPr>
          <a:xfrm>
            <a:off x="5093520" y="5224337"/>
            <a:ext cx="6589707" cy="1329443"/>
          </a:xfrm>
        </p:spPr>
        <p:txBody>
          <a:bodyPr>
            <a:normAutofit/>
          </a:bodyPr>
          <a:lstStyle/>
          <a:p>
            <a:pPr algn="r"/>
            <a:r>
              <a:rPr lang="en-US">
                <a:solidFill>
                  <a:srgbClr val="FFFFFF"/>
                </a:solidFill>
              </a:rPr>
              <a:t>Using Superstore Data</a:t>
            </a:r>
          </a:p>
          <a:p>
            <a:pPr algn="r"/>
            <a:endParaRPr lang="en-US">
              <a:solidFill>
                <a:srgbClr val="FFFFFF"/>
              </a:solidFill>
            </a:endParaRPr>
          </a:p>
        </p:txBody>
      </p:sp>
      <p:cxnSp>
        <p:nvCxnSpPr>
          <p:cNvPr id="28" name="Straight Connector 27">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0" name="Freeform: Shape 29">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Oval 33">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8" name="Arc 37">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675371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F6285A5F-6712-47A0-8A11-F0DFF60D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645695"/>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Shape 11">
            <a:extLst>
              <a:ext uri="{FF2B5EF4-FFF2-40B4-BE49-F238E27FC236}">
                <a16:creationId xmlns:a16="http://schemas.microsoft.com/office/drawing/2014/main" id="{FA6F8ABB-6C5D-4349-9E1B-198D1ABFA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643383"/>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B971ABA8-4CDB-4EEE-8C48-AA4FDB650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071858"/>
            <a:ext cx="8109718" cy="4786143"/>
          </a:xfrm>
          <a:custGeom>
            <a:avLst/>
            <a:gdLst>
              <a:gd name="connsiteX0" fmla="*/ 7381313 w 8109718"/>
              <a:gd name="connsiteY0" fmla="*/ 1839459 h 4786143"/>
              <a:gd name="connsiteX1" fmla="*/ 7381313 w 8109718"/>
              <a:gd name="connsiteY1" fmla="*/ 1853646 h 4786143"/>
              <a:gd name="connsiteX2" fmla="*/ 7379359 w 8109718"/>
              <a:gd name="connsiteY2" fmla="*/ 1846552 h 4786143"/>
              <a:gd name="connsiteX3" fmla="*/ 1321854 w 8109718"/>
              <a:gd name="connsiteY3" fmla="*/ 0 h 4786143"/>
              <a:gd name="connsiteX4" fmla="*/ 5365317 w 8109718"/>
              <a:gd name="connsiteY4" fmla="*/ 0 h 4786143"/>
              <a:gd name="connsiteX5" fmla="*/ 5985373 w 8109718"/>
              <a:gd name="connsiteY5" fmla="*/ 365439 h 4786143"/>
              <a:gd name="connsiteX6" fmla="*/ 8011470 w 8109718"/>
              <a:gd name="connsiteY6" fmla="*/ 3854515 h 4786143"/>
              <a:gd name="connsiteX7" fmla="*/ 8011470 w 8109718"/>
              <a:gd name="connsiteY7" fmla="*/ 4567993 h 4786143"/>
              <a:gd name="connsiteX8" fmla="*/ 7904625 w 8109718"/>
              <a:gd name="connsiteY8" fmla="*/ 4751987 h 4786143"/>
              <a:gd name="connsiteX9" fmla="*/ 7884791 w 8109718"/>
              <a:gd name="connsiteY9" fmla="*/ 4786143 h 4786143"/>
              <a:gd name="connsiteX10" fmla="*/ 0 w 8109718"/>
              <a:gd name="connsiteY10" fmla="*/ 4786143 h 4786143"/>
              <a:gd name="connsiteX11" fmla="*/ 0 w 8109718"/>
              <a:gd name="connsiteY11" fmla="*/ 1564110 h 4786143"/>
              <a:gd name="connsiteX12" fmla="*/ 27177 w 8109718"/>
              <a:gd name="connsiteY12" fmla="*/ 1517107 h 4786143"/>
              <a:gd name="connsiteX13" fmla="*/ 693065 w 8109718"/>
              <a:gd name="connsiteY13" fmla="*/ 365439 h 4786143"/>
              <a:gd name="connsiteX14" fmla="*/ 1321854 w 8109718"/>
              <a:gd name="connsiteY14" fmla="*/ 0 h 478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786143">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04625" y="4751987"/>
                </a:cubicBezTo>
                <a:lnTo>
                  <a:pt x="7884791" y="4786143"/>
                </a:lnTo>
                <a:lnTo>
                  <a:pt x="0" y="4786143"/>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9F257D8-D803-EA5E-4764-01BBE3A91547}"/>
              </a:ext>
            </a:extLst>
          </p:cNvPr>
          <p:cNvSpPr>
            <a:spLocks noGrp="1"/>
          </p:cNvSpPr>
          <p:nvPr>
            <p:ph type="title"/>
          </p:nvPr>
        </p:nvSpPr>
        <p:spPr>
          <a:xfrm>
            <a:off x="880281" y="2961564"/>
            <a:ext cx="5124734" cy="3268639"/>
          </a:xfrm>
        </p:spPr>
        <p:txBody>
          <a:bodyPr vert="horz" lIns="91440" tIns="45720" rIns="91440" bIns="45720" rtlCol="0" anchor="ctr">
            <a:normAutofit/>
          </a:bodyPr>
          <a:lstStyle/>
          <a:p>
            <a:r>
              <a:rPr lang="en-US" sz="7200" kern="1200" dirty="0">
                <a:solidFill>
                  <a:schemeClr val="bg1"/>
                </a:solidFill>
                <a:latin typeface="+mj-lt"/>
                <a:ea typeface="+mj-ea"/>
                <a:cs typeface="+mj-cs"/>
              </a:rPr>
              <a:t>Analyze Loss states </a:t>
            </a:r>
          </a:p>
        </p:txBody>
      </p:sp>
      <p:grpSp>
        <p:nvGrpSpPr>
          <p:cNvPr id="16" name="Group 15">
            <a:extLst>
              <a:ext uri="{FF2B5EF4-FFF2-40B4-BE49-F238E27FC236}">
                <a16:creationId xmlns:a16="http://schemas.microsoft.com/office/drawing/2014/main" id="{DAD463E1-6621-44B4-A995-C70A4631D3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385730"/>
            <a:ext cx="1128382" cy="847206"/>
            <a:chOff x="5307830" y="325570"/>
            <a:chExt cx="1128382" cy="847206"/>
          </a:xfrm>
        </p:grpSpPr>
        <p:sp>
          <p:nvSpPr>
            <p:cNvPr id="17"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05725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5FDE7033-785A-A9F9-A86E-6BE4BC72D802}"/>
              </a:ext>
            </a:extLst>
          </p:cNvPr>
          <p:cNvPicPr>
            <a:picLocks noGrp="1" noChangeAspect="1"/>
          </p:cNvPicPr>
          <p:nvPr>
            <p:ph idx="1"/>
          </p:nvPr>
        </p:nvPicPr>
        <p:blipFill rotWithShape="1">
          <a:blip r:embed="rId2"/>
          <a:srcRect t="21" b="440"/>
          <a:stretch/>
        </p:blipFill>
        <p:spPr>
          <a:xfrm>
            <a:off x="20" y="1282"/>
            <a:ext cx="12191980" cy="6856718"/>
          </a:xfrm>
          <a:prstGeom prst="rect">
            <a:avLst/>
          </a:prstGeom>
        </p:spPr>
      </p:pic>
    </p:spTree>
    <p:extLst>
      <p:ext uri="{BB962C8B-B14F-4D97-AF65-F5344CB8AC3E}">
        <p14:creationId xmlns:p14="http://schemas.microsoft.com/office/powerpoint/2010/main" val="1978966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1">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1" name="Group 13">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25" name="Freeform: Shape 14">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5">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17">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Content Placeholder 4">
            <a:extLst>
              <a:ext uri="{FF2B5EF4-FFF2-40B4-BE49-F238E27FC236}">
                <a16:creationId xmlns:a16="http://schemas.microsoft.com/office/drawing/2014/main" id="{160F0E73-818D-916C-DAFE-B2F41C2FA566}"/>
              </a:ext>
            </a:extLst>
          </p:cNvPr>
          <p:cNvSpPr>
            <a:spLocks noGrp="1"/>
          </p:cNvSpPr>
          <p:nvPr>
            <p:ph idx="1"/>
          </p:nvPr>
        </p:nvSpPr>
        <p:spPr>
          <a:xfrm>
            <a:off x="740979" y="740979"/>
            <a:ext cx="10271795" cy="5045967"/>
          </a:xfrm>
        </p:spPr>
        <p:txBody>
          <a:bodyPr>
            <a:normAutofit/>
          </a:bodyPr>
          <a:lstStyle/>
          <a:p>
            <a:r>
              <a:rPr lang="en-US" dirty="0"/>
              <a:t>Total loss around 156K , need to decrease this number </a:t>
            </a:r>
          </a:p>
          <a:p>
            <a:r>
              <a:rPr lang="en-US" b="0" i="0" dirty="0">
                <a:effectLst/>
                <a:latin typeface="Lato" panose="020F0502020204030203" pitchFamily="34" charset="0"/>
              </a:rPr>
              <a:t>While calculating an average, we observed that more loss is in the technology category</a:t>
            </a:r>
          </a:p>
          <a:p>
            <a:r>
              <a:rPr lang="en-US" dirty="0">
                <a:latin typeface="Lato" panose="020F0502020204030203" pitchFamily="34" charset="0"/>
              </a:rPr>
              <a:t>Most of loss come from Consumer segment , so need to change strategy to increase sales and decrease loss for segments </a:t>
            </a:r>
          </a:p>
          <a:p>
            <a:endParaRPr lang="en-US" sz="1800" dirty="0">
              <a:solidFill>
                <a:schemeClr val="tx2"/>
              </a:solidFill>
            </a:endParaRPr>
          </a:p>
        </p:txBody>
      </p:sp>
      <p:grpSp>
        <p:nvGrpSpPr>
          <p:cNvPr id="28" name="Group 19">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29" name="Freeform: Shape 20">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1">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26939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2" name="Freeform: Shape 11">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A070BA55-B305-EB9A-48B5-A20AB971688A}"/>
              </a:ext>
            </a:extLst>
          </p:cNvPr>
          <p:cNvPicPr>
            <a:picLocks noGrp="1" noChangeAspect="1"/>
          </p:cNvPicPr>
          <p:nvPr>
            <p:ph idx="1"/>
          </p:nvPr>
        </p:nvPicPr>
        <p:blipFill>
          <a:blip r:embed="rId2"/>
          <a:stretch>
            <a:fillRect/>
          </a:stretch>
        </p:blipFill>
        <p:spPr>
          <a:xfrm>
            <a:off x="1360450" y="0"/>
            <a:ext cx="8876370" cy="6858000"/>
          </a:xfrm>
          <a:prstGeom prst="rect">
            <a:avLst/>
          </a:prstGeom>
        </p:spPr>
      </p:pic>
    </p:spTree>
    <p:extLst>
      <p:ext uri="{BB962C8B-B14F-4D97-AF65-F5344CB8AC3E}">
        <p14:creationId xmlns:p14="http://schemas.microsoft.com/office/powerpoint/2010/main" val="2149772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Content Placeholder 50">
            <a:extLst>
              <a:ext uri="{FF2B5EF4-FFF2-40B4-BE49-F238E27FC236}">
                <a16:creationId xmlns:a16="http://schemas.microsoft.com/office/drawing/2014/main" id="{906D52DE-F65F-B157-15F7-9DAD6E6339FD}"/>
              </a:ext>
            </a:extLst>
          </p:cNvPr>
          <p:cNvSpPr>
            <a:spLocks noGrp="1"/>
          </p:cNvSpPr>
          <p:nvPr>
            <p:ph idx="1"/>
          </p:nvPr>
        </p:nvSpPr>
        <p:spPr>
          <a:xfrm>
            <a:off x="507029" y="691011"/>
            <a:ext cx="11143687" cy="5928065"/>
          </a:xfrm>
        </p:spPr>
        <p:txBody>
          <a:bodyPr>
            <a:normAutofit/>
          </a:bodyPr>
          <a:lstStyle/>
          <a:p>
            <a:pPr algn="just">
              <a:lnSpc>
                <a:spcPct val="150000"/>
              </a:lnSpc>
            </a:pPr>
            <a:r>
              <a:rPr lang="en-US" b="0" i="0" dirty="0">
                <a:solidFill>
                  <a:srgbClr val="222222"/>
                </a:solidFill>
                <a:effectLst/>
                <a:latin typeface="Lato" panose="020F0502020204030203" pitchFamily="34" charset="0"/>
              </a:rPr>
              <a:t>We can observe more loss in the </a:t>
            </a:r>
            <a:r>
              <a:rPr lang="en-US" b="0" i="0" dirty="0">
                <a:solidFill>
                  <a:schemeClr val="accent2">
                    <a:lumMod val="75000"/>
                  </a:schemeClr>
                </a:solidFill>
                <a:effectLst/>
                <a:latin typeface="Lato" panose="020F0502020204030203" pitchFamily="34" charset="0"/>
              </a:rPr>
              <a:t>Binders category, tables category, and machines category</a:t>
            </a:r>
            <a:r>
              <a:rPr lang="en-US" b="0" i="0" dirty="0">
                <a:solidFill>
                  <a:srgbClr val="222222"/>
                </a:solidFill>
                <a:effectLst/>
                <a:latin typeface="Lato" panose="020F0502020204030203" pitchFamily="34" charset="0"/>
              </a:rPr>
              <a:t> when compared to other categories.</a:t>
            </a:r>
          </a:p>
          <a:p>
            <a:pPr algn="just">
              <a:lnSpc>
                <a:spcPct val="150000"/>
              </a:lnSpc>
            </a:pPr>
            <a:r>
              <a:rPr lang="en-US" b="0" i="0" dirty="0">
                <a:solidFill>
                  <a:srgbClr val="222222"/>
                </a:solidFill>
                <a:effectLst/>
                <a:latin typeface="Lato" panose="020F0502020204030203" pitchFamily="34" charset="0"/>
              </a:rPr>
              <a:t>Binders are more getting sold. So even giving less discount may lead to vast loss.</a:t>
            </a:r>
          </a:p>
          <a:p>
            <a:pPr algn="just">
              <a:lnSpc>
                <a:spcPct val="150000"/>
              </a:lnSpc>
            </a:pPr>
            <a:r>
              <a:rPr lang="en-US" b="0" i="0" dirty="0">
                <a:solidFill>
                  <a:srgbClr val="222222"/>
                </a:solidFill>
                <a:effectLst/>
                <a:latin typeface="Lato" panose="020F0502020204030203" pitchFamily="34" charset="0"/>
              </a:rPr>
              <a:t> So better to give discounts on which are getting less sold so that even they will start getting sold more.</a:t>
            </a:r>
          </a:p>
          <a:p>
            <a:pPr algn="just">
              <a:lnSpc>
                <a:spcPct val="150000"/>
              </a:lnSpc>
            </a:pPr>
            <a:r>
              <a:rPr lang="en-US" b="1" i="0" dirty="0">
                <a:solidFill>
                  <a:schemeClr val="accent2">
                    <a:lumMod val="75000"/>
                  </a:schemeClr>
                </a:solidFill>
                <a:effectLst/>
                <a:latin typeface="Lato" panose="020F0502020204030203" pitchFamily="34" charset="0"/>
              </a:rPr>
              <a:t>More discount leads to more loss, so, to make more profit provide fewer discounts</a:t>
            </a:r>
          </a:p>
          <a:p>
            <a:pPr>
              <a:lnSpc>
                <a:spcPct val="150000"/>
              </a:lnSpc>
            </a:pPr>
            <a:endParaRPr lang="en-US" sz="2000"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07695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8">
            <a:extLst>
              <a:ext uri="{FF2B5EF4-FFF2-40B4-BE49-F238E27FC236}">
                <a16:creationId xmlns:a16="http://schemas.microsoft.com/office/drawing/2014/main" id="{4498A0C4-9FC7-69DE-76F4-CA2E693F0287}"/>
              </a:ext>
            </a:extLst>
          </p:cNvPr>
          <p:cNvSpPr>
            <a:spLocks noGrp="1"/>
          </p:cNvSpPr>
          <p:nvPr>
            <p:ph idx="1"/>
          </p:nvPr>
        </p:nvSpPr>
        <p:spPr>
          <a:xfrm>
            <a:off x="507030" y="369770"/>
            <a:ext cx="11569356" cy="1174287"/>
          </a:xfrm>
        </p:spPr>
        <p:txBody>
          <a:bodyPr>
            <a:noAutofit/>
          </a:bodyPr>
          <a:lstStyle/>
          <a:p>
            <a:r>
              <a:rPr lang="en-US" sz="4400" b="0" i="0" dirty="0">
                <a:solidFill>
                  <a:srgbClr val="222222"/>
                </a:solidFill>
                <a:effectLst/>
                <a:latin typeface="Lato" panose="020F0502020204030203" pitchFamily="34" charset="0"/>
              </a:rPr>
              <a:t>These are the last 10 states where sales are very less.</a:t>
            </a:r>
            <a:endParaRPr lang="en-US" sz="4400" dirty="0"/>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descr="A screenshot of a computer screen&#10;&#10;Description automatically generated with medium confidence">
            <a:extLst>
              <a:ext uri="{FF2B5EF4-FFF2-40B4-BE49-F238E27FC236}">
                <a16:creationId xmlns:a16="http://schemas.microsoft.com/office/drawing/2014/main" id="{7C890D98-19D3-AD31-1E27-ECC6507CA42B}"/>
              </a:ext>
            </a:extLst>
          </p:cNvPr>
          <p:cNvPicPr>
            <a:picLocks noChangeAspect="1"/>
          </p:cNvPicPr>
          <p:nvPr/>
        </p:nvPicPr>
        <p:blipFill>
          <a:blip r:embed="rId2"/>
          <a:stretch>
            <a:fillRect/>
          </a:stretch>
        </p:blipFill>
        <p:spPr>
          <a:xfrm>
            <a:off x="6012500" y="1782981"/>
            <a:ext cx="4818851" cy="4361892"/>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645573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E39DFCF-9247-4DE5-BB93-074BFAF07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42B652E-D499-4CDA-8F7A-60469EDBC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1632" y="996662"/>
            <a:ext cx="4864676" cy="4864676"/>
          </a:xfrm>
          <a:custGeom>
            <a:avLst/>
            <a:gdLst>
              <a:gd name="connsiteX0" fmla="*/ 0 w 4864676"/>
              <a:gd name="connsiteY0" fmla="*/ 0 h 4864676"/>
              <a:gd name="connsiteX1" fmla="*/ 4864676 w 4864676"/>
              <a:gd name="connsiteY1" fmla="*/ 0 h 4864676"/>
              <a:gd name="connsiteX2" fmla="*/ 4864676 w 4864676"/>
              <a:gd name="connsiteY2" fmla="*/ 4864676 h 4864676"/>
              <a:gd name="connsiteX3" fmla="*/ 1281101 w 4864676"/>
              <a:gd name="connsiteY3" fmla="*/ 4864676 h 4864676"/>
              <a:gd name="connsiteX4" fmla="*/ 0 w 4864676"/>
              <a:gd name="connsiteY4" fmla="*/ 3583575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4864676" y="0"/>
                </a:lnTo>
                <a:lnTo>
                  <a:pt x="4864676" y="4864676"/>
                </a:lnTo>
                <a:lnTo>
                  <a:pt x="1281101" y="4864676"/>
                </a:lnTo>
                <a:lnTo>
                  <a:pt x="0" y="358357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84A22B8-F5B6-47C2-B88E-DADAF3791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225693" y="996662"/>
            <a:ext cx="4864676" cy="4864676"/>
          </a:xfrm>
          <a:custGeom>
            <a:avLst/>
            <a:gdLst>
              <a:gd name="connsiteX0" fmla="*/ 0 w 4864676"/>
              <a:gd name="connsiteY0" fmla="*/ 0 h 4864676"/>
              <a:gd name="connsiteX1" fmla="*/ 3583574 w 4864676"/>
              <a:gd name="connsiteY1" fmla="*/ 0 h 4864676"/>
              <a:gd name="connsiteX2" fmla="*/ 4864676 w 4864676"/>
              <a:gd name="connsiteY2" fmla="*/ 1281103 h 4864676"/>
              <a:gd name="connsiteX3" fmla="*/ 4864676 w 4864676"/>
              <a:gd name="connsiteY3" fmla="*/ 4864676 h 4864676"/>
              <a:gd name="connsiteX4" fmla="*/ 0 w 4864676"/>
              <a:gd name="connsiteY4" fmla="*/ 4864676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3583574" y="0"/>
                </a:lnTo>
                <a:lnTo>
                  <a:pt x="4864676" y="1281103"/>
                </a:lnTo>
                <a:lnTo>
                  <a:pt x="4864676" y="4864676"/>
                </a:lnTo>
                <a:lnTo>
                  <a:pt x="0" y="4864676"/>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Isosceles Triangle 13">
            <a:extLst>
              <a:ext uri="{FF2B5EF4-FFF2-40B4-BE49-F238E27FC236}">
                <a16:creationId xmlns:a16="http://schemas.microsoft.com/office/drawing/2014/main" id="{A987C18C-164D-4263-B486-4647A98E8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9020" y="1"/>
            <a:ext cx="6613961"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E7E98B39-04C6-408B-92FD-768628740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286" y="3571620"/>
            <a:ext cx="6613961"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81C8C27-2457-421F-BDC4-7B4EA3C7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CEA13C66-82C1-44AF-972B-8F5CCA41B6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71208" y="5287803"/>
            <a:ext cx="955808" cy="9558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9DB36437-FE59-457E-91A7-396BBD3C9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C7D743BB-DC7B-708E-EC85-15F4211C1BF4}"/>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4800" b="0" i="0" dirty="0">
                <a:solidFill>
                  <a:schemeClr val="accent1">
                    <a:lumMod val="75000"/>
                  </a:schemeClr>
                </a:solidFill>
                <a:effectLst/>
                <a:latin typeface="Lato" panose="020F0502020204030203" pitchFamily="34" charset="0"/>
              </a:rPr>
              <a:t>Overall Analysis</a:t>
            </a:r>
            <a:endParaRPr lang="en-US" sz="4800" kern="1200" dirty="0">
              <a:solidFill>
                <a:schemeClr val="accent1">
                  <a:lumMod val="75000"/>
                </a:schemeClr>
              </a:solidFill>
              <a:latin typeface="+mj-lt"/>
              <a:ea typeface="+mj-ea"/>
              <a:cs typeface="+mj-cs"/>
            </a:endParaRPr>
          </a:p>
        </p:txBody>
      </p:sp>
      <p:sp>
        <p:nvSpPr>
          <p:cNvPr id="24" name="Rectangle 23">
            <a:extLst>
              <a:ext uri="{FF2B5EF4-FFF2-40B4-BE49-F238E27FC236}">
                <a16:creationId xmlns:a16="http://schemas.microsoft.com/office/drawing/2014/main" id="{844D3693-2EFE-4667-89D5-47E2D5920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42846" y="410171"/>
            <a:ext cx="1321281" cy="1321281"/>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21FD796-9CD0-404D-8DF5-5274C0BCC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30319" y="1508609"/>
            <a:ext cx="700047" cy="70004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47590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4CBDBB-4FBD-4B9E-BD01-054A81D43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B01A6F03-171F-40B2-8B2C-A061B89241F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4" name="Rectangle 13">
            <a:extLst>
              <a:ext uri="{FF2B5EF4-FFF2-40B4-BE49-F238E27FC236}">
                <a16:creationId xmlns:a16="http://schemas.microsoft.com/office/drawing/2014/main" id="{72C4834C-B602-4125-8264-BD0D55A58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172EE5-132F-4DD4-8855-4DBBD9C34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5844" y="1110000"/>
            <a:ext cx="10195740" cy="4629235"/>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3" name="Content Placeholder 2">
            <a:extLst>
              <a:ext uri="{FF2B5EF4-FFF2-40B4-BE49-F238E27FC236}">
                <a16:creationId xmlns:a16="http://schemas.microsoft.com/office/drawing/2014/main" id="{A4E38108-DEA4-853A-DBB9-5F84E11B5872}"/>
              </a:ext>
            </a:extLst>
          </p:cNvPr>
          <p:cNvSpPr>
            <a:spLocks noGrp="1"/>
          </p:cNvSpPr>
          <p:nvPr>
            <p:ph idx="1"/>
          </p:nvPr>
        </p:nvSpPr>
        <p:spPr>
          <a:xfrm>
            <a:off x="1403131" y="1292772"/>
            <a:ext cx="8783353" cy="4283510"/>
          </a:xfrm>
        </p:spPr>
        <p:txBody>
          <a:bodyPr anchor="t">
            <a:normAutofit/>
          </a:bodyPr>
          <a:lstStyle/>
          <a:p>
            <a:pPr algn="just">
              <a:lnSpc>
                <a:spcPct val="100000"/>
              </a:lnSpc>
              <a:buFont typeface="Arial" panose="020B0604020202020204" pitchFamily="34" charset="0"/>
              <a:buChar char="•"/>
            </a:pPr>
            <a:r>
              <a:rPr lang="en-US" sz="2400" b="0" i="0" dirty="0">
                <a:solidFill>
                  <a:schemeClr val="accent2">
                    <a:lumMod val="75000"/>
                  </a:schemeClr>
                </a:solidFill>
                <a:effectLst/>
                <a:latin typeface="Lato" panose="020F0502020204030203" pitchFamily="34" charset="0"/>
              </a:rPr>
              <a:t>The main reason which leads to loss is Discount as if some areas lead to loss due to more discounts, and some areas lead to fewer sales due to fewer discounts, hence it needs to be improved.</a:t>
            </a:r>
          </a:p>
          <a:p>
            <a:pPr algn="just">
              <a:lnSpc>
                <a:spcPct val="100000"/>
              </a:lnSpc>
              <a:buFont typeface="Arial" panose="020B0604020202020204" pitchFamily="34" charset="0"/>
              <a:buChar char="•"/>
            </a:pPr>
            <a:r>
              <a:rPr lang="en-US" sz="2400" b="0" i="0" dirty="0">
                <a:solidFill>
                  <a:schemeClr val="accent2">
                    <a:lumMod val="75000"/>
                  </a:schemeClr>
                </a:solidFill>
                <a:effectLst/>
                <a:latin typeface="Lato" panose="020F0502020204030203" pitchFamily="34" charset="0"/>
              </a:rPr>
              <a:t>It is better to give more discounts during festival seasons, additionally, that will result in more sales.</a:t>
            </a:r>
          </a:p>
          <a:p>
            <a:pPr algn="just">
              <a:lnSpc>
                <a:spcPct val="100000"/>
              </a:lnSpc>
              <a:buFont typeface="Arial" panose="020B0604020202020204" pitchFamily="34" charset="0"/>
              <a:buChar char="•"/>
            </a:pPr>
            <a:r>
              <a:rPr lang="en-US" sz="2400" b="0" i="0" dirty="0">
                <a:solidFill>
                  <a:schemeClr val="accent2">
                    <a:lumMod val="75000"/>
                  </a:schemeClr>
                </a:solidFill>
                <a:effectLst/>
                <a:latin typeface="Lato" panose="020F0502020204030203" pitchFamily="34" charset="0"/>
              </a:rPr>
              <a:t>The Home office segment needs better improvement.</a:t>
            </a:r>
          </a:p>
          <a:p>
            <a:pPr algn="just">
              <a:lnSpc>
                <a:spcPct val="100000"/>
              </a:lnSpc>
              <a:buFont typeface="Arial" panose="020B0604020202020204" pitchFamily="34" charset="0"/>
              <a:buChar char="•"/>
            </a:pPr>
            <a:r>
              <a:rPr lang="en-US" sz="2400" b="0" i="0" dirty="0">
                <a:solidFill>
                  <a:schemeClr val="accent2">
                    <a:lumMod val="75000"/>
                  </a:schemeClr>
                </a:solidFill>
                <a:effectLst/>
                <a:latin typeface="Lato" panose="020F0502020204030203" pitchFamily="34" charset="0"/>
              </a:rPr>
              <a:t>Some cities have fewer sales, lack of awareness can be the reason for this, hence advertising in those cities might help in more sales.</a:t>
            </a:r>
          </a:p>
          <a:p>
            <a:pPr marL="0" indent="0">
              <a:buNone/>
            </a:pPr>
            <a:endParaRPr lang="en-US" sz="1800" dirty="0"/>
          </a:p>
        </p:txBody>
      </p:sp>
    </p:spTree>
    <p:extLst>
      <p:ext uri="{BB962C8B-B14F-4D97-AF65-F5344CB8AC3E}">
        <p14:creationId xmlns:p14="http://schemas.microsoft.com/office/powerpoint/2010/main" val="116500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0E061-2A4C-6F76-E74A-5EB7FBF62AB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14687C4-6A8D-E1A3-0952-F5BED1190FD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87206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12">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7" name="Freeform: Shape 13">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14">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5">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16">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17">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5" name="Freeform: Shape 18">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6E91E581-3664-59D6-4EC8-1E46F04BE8FA}"/>
              </a:ext>
            </a:extLst>
          </p:cNvPr>
          <p:cNvSpPr>
            <a:spLocks noGrp="1"/>
          </p:cNvSpPr>
          <p:nvPr>
            <p:ph type="title"/>
          </p:nvPr>
        </p:nvSpPr>
        <p:spPr>
          <a:xfrm>
            <a:off x="3215729" y="1764407"/>
            <a:ext cx="5760846" cy="2310312"/>
          </a:xfrm>
        </p:spPr>
        <p:txBody>
          <a:bodyPr vert="horz" lIns="91440" tIns="45720" rIns="91440" bIns="45720" rtlCol="0" anchor="b">
            <a:normAutofit/>
          </a:bodyPr>
          <a:lstStyle/>
          <a:p>
            <a:pPr algn="ctr"/>
            <a:r>
              <a:rPr lang="en-US" sz="5200" kern="1200" dirty="0">
                <a:solidFill>
                  <a:schemeClr val="tx2"/>
                </a:solidFill>
                <a:latin typeface="+mj-lt"/>
                <a:ea typeface="+mj-ea"/>
                <a:cs typeface="+mj-cs"/>
              </a:rPr>
              <a:t>Overview of data</a:t>
            </a:r>
          </a:p>
        </p:txBody>
      </p:sp>
    </p:spTree>
    <p:extLst>
      <p:ext uri="{BB962C8B-B14F-4D97-AF65-F5344CB8AC3E}">
        <p14:creationId xmlns:p14="http://schemas.microsoft.com/office/powerpoint/2010/main" val="945710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69C4B-3A9F-E02B-E070-E193A40929C9}"/>
              </a:ext>
            </a:extLst>
          </p:cNvPr>
          <p:cNvSpPr>
            <a:spLocks noGrp="1"/>
          </p:cNvSpPr>
          <p:nvPr>
            <p:ph type="title"/>
          </p:nvPr>
        </p:nvSpPr>
        <p:spPr/>
        <p:txBody>
          <a:bodyPr/>
          <a:lstStyle/>
          <a:p>
            <a:r>
              <a:rPr lang="en-US" dirty="0"/>
              <a:t>Highlight information </a:t>
            </a:r>
          </a:p>
        </p:txBody>
      </p:sp>
      <p:sp>
        <p:nvSpPr>
          <p:cNvPr id="3" name="Content Placeholder 2">
            <a:extLst>
              <a:ext uri="{FF2B5EF4-FFF2-40B4-BE49-F238E27FC236}">
                <a16:creationId xmlns:a16="http://schemas.microsoft.com/office/drawing/2014/main" id="{DD743AA7-E166-B61E-305F-68DE5233CDD9}"/>
              </a:ext>
            </a:extLst>
          </p:cNvPr>
          <p:cNvSpPr>
            <a:spLocks noGrp="1"/>
          </p:cNvSpPr>
          <p:nvPr>
            <p:ph idx="1"/>
          </p:nvPr>
        </p:nvSpPr>
        <p:spPr/>
        <p:txBody>
          <a:bodyPr/>
          <a:lstStyle/>
          <a:p>
            <a:endParaRPr lang="en-US" dirty="0"/>
          </a:p>
          <a:p>
            <a:r>
              <a:rPr lang="en-US" dirty="0"/>
              <a:t>Contain 9994 row and 13 features </a:t>
            </a:r>
          </a:p>
          <a:p>
            <a:r>
              <a:rPr lang="en-US" dirty="0"/>
              <a:t>Numeric features (Sales – profit – discount )</a:t>
            </a:r>
          </a:p>
          <a:p>
            <a:r>
              <a:rPr lang="en-US" dirty="0"/>
              <a:t>From 2014 to 2017 </a:t>
            </a:r>
          </a:p>
          <a:p>
            <a:r>
              <a:rPr lang="en-US" dirty="0"/>
              <a:t>Belong to US and its states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54837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5" name="Freeform: Shape 14">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0" name="Freeform: Shape 19">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4" name="Title 3">
            <a:extLst>
              <a:ext uri="{FF2B5EF4-FFF2-40B4-BE49-F238E27FC236}">
                <a16:creationId xmlns:a16="http://schemas.microsoft.com/office/drawing/2014/main" id="{52149352-FC94-B269-EFE8-A2F90BE3ABE1}"/>
              </a:ext>
            </a:extLst>
          </p:cNvPr>
          <p:cNvSpPr>
            <a:spLocks noGrp="1"/>
          </p:cNvSpPr>
          <p:nvPr>
            <p:ph type="ctrTitle"/>
          </p:nvPr>
        </p:nvSpPr>
        <p:spPr>
          <a:xfrm>
            <a:off x="2537812" y="1827469"/>
            <a:ext cx="7347210" cy="2310312"/>
          </a:xfrm>
        </p:spPr>
        <p:txBody>
          <a:bodyPr>
            <a:normAutofit/>
          </a:bodyPr>
          <a:lstStyle/>
          <a:p>
            <a:r>
              <a:rPr lang="en-US" sz="5200" dirty="0">
                <a:solidFill>
                  <a:schemeClr val="tx2"/>
                </a:solidFill>
              </a:rPr>
              <a:t>Analyze Sales performance  </a:t>
            </a:r>
          </a:p>
        </p:txBody>
      </p:sp>
    </p:spTree>
    <p:extLst>
      <p:ext uri="{BB962C8B-B14F-4D97-AF65-F5344CB8AC3E}">
        <p14:creationId xmlns:p14="http://schemas.microsoft.com/office/powerpoint/2010/main" val="3777062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2" name="Picture 11" descr="A screenshot of a computer&#10;&#10;Description automatically generated with low confidence">
            <a:extLst>
              <a:ext uri="{FF2B5EF4-FFF2-40B4-BE49-F238E27FC236}">
                <a16:creationId xmlns:a16="http://schemas.microsoft.com/office/drawing/2014/main" id="{F3C20A3D-B6C9-89EA-7A64-8BC9C520E979}"/>
              </a:ext>
            </a:extLst>
          </p:cNvPr>
          <p:cNvPicPr>
            <a:picLocks noChangeAspect="1"/>
          </p:cNvPicPr>
          <p:nvPr/>
        </p:nvPicPr>
        <p:blipFill rotWithShape="1">
          <a:blip r:embed="rId2"/>
          <a:srcRect l="426" r="-1" b="-1"/>
          <a:stretch/>
        </p:blipFill>
        <p:spPr>
          <a:xfrm>
            <a:off x="20" y="1282"/>
            <a:ext cx="12191980" cy="6856718"/>
          </a:xfrm>
          <a:prstGeom prst="rect">
            <a:avLst/>
          </a:prstGeom>
        </p:spPr>
      </p:pic>
    </p:spTree>
    <p:extLst>
      <p:ext uri="{BB962C8B-B14F-4D97-AF65-F5344CB8AC3E}">
        <p14:creationId xmlns:p14="http://schemas.microsoft.com/office/powerpoint/2010/main" val="3707339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9" name="Title 8">
            <a:extLst>
              <a:ext uri="{FF2B5EF4-FFF2-40B4-BE49-F238E27FC236}">
                <a16:creationId xmlns:a16="http://schemas.microsoft.com/office/drawing/2014/main" id="{A8FC2DED-63C9-D032-D2E3-EC22049E7B4B}"/>
              </a:ext>
            </a:extLst>
          </p:cNvPr>
          <p:cNvSpPr>
            <a:spLocks noGrp="1"/>
          </p:cNvSpPr>
          <p:nvPr>
            <p:ph type="title"/>
          </p:nvPr>
        </p:nvSpPr>
        <p:spPr>
          <a:xfrm>
            <a:off x="895447" y="164104"/>
            <a:ext cx="9833548" cy="1325563"/>
          </a:xfrm>
        </p:spPr>
        <p:txBody>
          <a:bodyPr anchor="b">
            <a:normAutofit/>
          </a:bodyPr>
          <a:lstStyle/>
          <a:p>
            <a:pPr algn="ctr"/>
            <a:r>
              <a:rPr lang="en-US" sz="5400" dirty="0">
                <a:solidFill>
                  <a:schemeClr val="tx2"/>
                </a:solidFill>
              </a:rPr>
              <a:t>Insights</a:t>
            </a:r>
            <a:r>
              <a:rPr lang="en-US" sz="3600" dirty="0">
                <a:solidFill>
                  <a:schemeClr val="tx2"/>
                </a:solidFill>
              </a:rPr>
              <a:t> </a:t>
            </a:r>
          </a:p>
        </p:txBody>
      </p:sp>
      <p:grpSp>
        <p:nvGrpSpPr>
          <p:cNvPr id="19" name="Group 18">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20" name="Freeform: Shape 19">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Content Placeholder 9">
            <a:extLst>
              <a:ext uri="{FF2B5EF4-FFF2-40B4-BE49-F238E27FC236}">
                <a16:creationId xmlns:a16="http://schemas.microsoft.com/office/drawing/2014/main" id="{FB4DCCC1-E34C-6AAE-E425-DD7A2BEC03C9}"/>
              </a:ext>
            </a:extLst>
          </p:cNvPr>
          <p:cNvSpPr>
            <a:spLocks noGrp="1"/>
          </p:cNvSpPr>
          <p:nvPr>
            <p:ph idx="1"/>
          </p:nvPr>
        </p:nvSpPr>
        <p:spPr>
          <a:xfrm>
            <a:off x="840166" y="1743368"/>
            <a:ext cx="10171946" cy="4125888"/>
          </a:xfrm>
        </p:spPr>
        <p:txBody>
          <a:bodyPr>
            <a:normAutofit/>
          </a:bodyPr>
          <a:lstStyle/>
          <a:p>
            <a:r>
              <a:rPr lang="en-US" sz="4000" dirty="0">
                <a:solidFill>
                  <a:schemeClr val="tx2"/>
                </a:solidFill>
              </a:rPr>
              <a:t>Total sales Around 2.3M</a:t>
            </a:r>
          </a:p>
          <a:p>
            <a:r>
              <a:rPr lang="en-US" sz="4000" dirty="0">
                <a:solidFill>
                  <a:schemeClr val="tx2"/>
                </a:solidFill>
              </a:rPr>
              <a:t>Most sales in West and East </a:t>
            </a:r>
          </a:p>
          <a:p>
            <a:pPr marL="0" indent="0">
              <a:buNone/>
            </a:pPr>
            <a:r>
              <a:rPr lang="en-US" b="0" i="0" dirty="0">
                <a:solidFill>
                  <a:srgbClr val="222222"/>
                </a:solidFill>
                <a:effectLst/>
                <a:latin typeface="Lato" panose="020F0502020204030203" pitchFamily="34" charset="0"/>
              </a:rPr>
              <a:t>If we look into the data region-wise, we can conclude that the south and central regions needs more improvement compared to others</a:t>
            </a:r>
          </a:p>
          <a:p>
            <a:r>
              <a:rPr lang="en-US" sz="3600" dirty="0">
                <a:solidFill>
                  <a:schemeClr val="tx2"/>
                </a:solidFill>
              </a:rPr>
              <a:t>Total loss reach </a:t>
            </a:r>
            <a:r>
              <a:rPr lang="en-US" sz="4000" dirty="0">
                <a:solidFill>
                  <a:schemeClr val="tx2"/>
                </a:solidFill>
              </a:rPr>
              <a:t>more</a:t>
            </a:r>
            <a:r>
              <a:rPr lang="en-US" sz="3600" dirty="0">
                <a:solidFill>
                  <a:schemeClr val="tx2"/>
                </a:solidFill>
              </a:rPr>
              <a:t> </a:t>
            </a:r>
            <a:r>
              <a:rPr lang="en-US" sz="4000" dirty="0">
                <a:solidFill>
                  <a:schemeClr val="tx2"/>
                </a:solidFill>
              </a:rPr>
              <a:t>than</a:t>
            </a:r>
            <a:r>
              <a:rPr lang="en-US" sz="3600" dirty="0">
                <a:solidFill>
                  <a:schemeClr val="tx2"/>
                </a:solidFill>
              </a:rPr>
              <a:t> half of profit (57%)</a:t>
            </a:r>
          </a:p>
        </p:txBody>
      </p:sp>
      <p:grpSp>
        <p:nvGrpSpPr>
          <p:cNvPr id="25" name="Group 24">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6879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Graphical user interface, chart&#10;&#10;Description automatically generated">
            <a:extLst>
              <a:ext uri="{FF2B5EF4-FFF2-40B4-BE49-F238E27FC236}">
                <a16:creationId xmlns:a16="http://schemas.microsoft.com/office/drawing/2014/main" id="{D3214CA1-0121-4C73-9550-8733D3BFDB6E}"/>
              </a:ext>
            </a:extLst>
          </p:cNvPr>
          <p:cNvPicPr>
            <a:picLocks noGrp="1" noChangeAspect="1"/>
          </p:cNvPicPr>
          <p:nvPr>
            <p:ph idx="1"/>
          </p:nvPr>
        </p:nvPicPr>
        <p:blipFill rotWithShape="1">
          <a:blip r:embed="rId2"/>
          <a:srcRect t="19"/>
          <a:stretch/>
        </p:blipFill>
        <p:spPr>
          <a:xfrm>
            <a:off x="20" y="1282"/>
            <a:ext cx="12191980" cy="6856718"/>
          </a:xfrm>
          <a:prstGeom prst="rect">
            <a:avLst/>
          </a:prstGeom>
        </p:spPr>
      </p:pic>
    </p:spTree>
    <p:extLst>
      <p:ext uri="{BB962C8B-B14F-4D97-AF65-F5344CB8AC3E}">
        <p14:creationId xmlns:p14="http://schemas.microsoft.com/office/powerpoint/2010/main" val="756705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DAC177-8C65-B3BD-9F5B-51A360CA9199}"/>
              </a:ext>
            </a:extLst>
          </p:cNvPr>
          <p:cNvSpPr>
            <a:spLocks noGrp="1"/>
          </p:cNvSpPr>
          <p:nvPr>
            <p:ph type="title"/>
          </p:nvPr>
        </p:nvSpPr>
        <p:spPr>
          <a:xfrm>
            <a:off x="3005437" y="54220"/>
            <a:ext cx="5754696" cy="1477316"/>
          </a:xfrm>
        </p:spPr>
        <p:txBody>
          <a:bodyPr>
            <a:normAutofit/>
          </a:bodyPr>
          <a:lstStyle/>
          <a:p>
            <a:pPr algn="ctr"/>
            <a:r>
              <a:rPr lang="en-US" sz="5400" b="1" dirty="0">
                <a:solidFill>
                  <a:schemeClr val="tx2"/>
                </a:solidFill>
              </a:rPr>
              <a:t>Insights </a:t>
            </a:r>
          </a:p>
        </p:txBody>
      </p:sp>
      <p:grpSp>
        <p:nvGrpSpPr>
          <p:cNvPr id="10" name="Group 9">
            <a:extLst>
              <a:ext uri="{FF2B5EF4-FFF2-40B4-BE49-F238E27FC236}">
                <a16:creationId xmlns:a16="http://schemas.microsoft.com/office/drawing/2014/main" id="{05545017-2445-4AB3-95A6-48F17C802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1" name="Freeform: Shape 10">
              <a:extLst>
                <a:ext uri="{FF2B5EF4-FFF2-40B4-BE49-F238E27FC236}">
                  <a16:creationId xmlns:a16="http://schemas.microsoft.com/office/drawing/2014/main" id="{F3B5D580-007D-4215-A10B-C8CF12EE02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4228C19-035F-4E8E-BAFD-56EC684B6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10D7C81-A1BE-4720-A66D-AEF9A11A5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BF18FEE-BE44-4F4A-AA4E-EC795CB0B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4DB6DD4A-53C7-A729-A656-812F8B96EC2E}"/>
              </a:ext>
            </a:extLst>
          </p:cNvPr>
          <p:cNvSpPr>
            <a:spLocks noGrp="1"/>
          </p:cNvSpPr>
          <p:nvPr>
            <p:ph idx="1"/>
          </p:nvPr>
        </p:nvSpPr>
        <p:spPr>
          <a:xfrm>
            <a:off x="914400" y="1531536"/>
            <a:ext cx="10689021" cy="5153043"/>
          </a:xfrm>
        </p:spPr>
        <p:txBody>
          <a:bodyPr anchor="t">
            <a:normAutofit/>
          </a:bodyPr>
          <a:lstStyle/>
          <a:p>
            <a:r>
              <a:rPr lang="en-US" sz="4000" dirty="0"/>
              <a:t>Most sales from office suppler then furniture then technology categories </a:t>
            </a:r>
          </a:p>
          <a:p>
            <a:r>
              <a:rPr lang="en-US" sz="4000" i="0" dirty="0">
                <a:effectLst/>
                <a:latin typeface="Lato" panose="020B0604020202020204" pitchFamily="34" charset="0"/>
              </a:rPr>
              <a:t>From the above data, it’s very much clear that the Copiers and </a:t>
            </a:r>
            <a:r>
              <a:rPr lang="en-US" sz="4000" i="0" dirty="0">
                <a:effectLst/>
              </a:rPr>
              <a:t>Machines</a:t>
            </a:r>
            <a:r>
              <a:rPr lang="en-US" sz="4000" i="0" dirty="0">
                <a:effectLst/>
                <a:latin typeface="Lato" panose="020B0604020202020204" pitchFamily="34" charset="0"/>
              </a:rPr>
              <a:t> Subcategory needs improvement</a:t>
            </a:r>
          </a:p>
          <a:p>
            <a:r>
              <a:rPr lang="en-US" sz="4000" i="0" dirty="0">
                <a:effectLst/>
                <a:latin typeface="Lato" panose="020F0502020204030203" pitchFamily="34" charset="0"/>
              </a:rPr>
              <a:t>In the Home Office Segment, we observe that the count is less. So convergent strategy and improvement is a necessity for this Segment</a:t>
            </a:r>
            <a:endParaRPr lang="en-US" sz="4000" dirty="0"/>
          </a:p>
        </p:txBody>
      </p:sp>
      <p:grpSp>
        <p:nvGrpSpPr>
          <p:cNvPr id="16" name="Group 15">
            <a:extLst>
              <a:ext uri="{FF2B5EF4-FFF2-40B4-BE49-F238E27FC236}">
                <a16:creationId xmlns:a16="http://schemas.microsoft.com/office/drawing/2014/main" id="{06B7259D-F2AD-42FE-B984-6D1D74321C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4" y="3658536"/>
            <a:ext cx="3655725" cy="2743201"/>
            <a:chOff x="-305" y="-1"/>
            <a:chExt cx="3832880" cy="2876136"/>
          </a:xfrm>
        </p:grpSpPr>
        <p:sp>
          <p:nvSpPr>
            <p:cNvPr id="17" name="Freeform: Shape 16">
              <a:extLst>
                <a:ext uri="{FF2B5EF4-FFF2-40B4-BE49-F238E27FC236}">
                  <a16:creationId xmlns:a16="http://schemas.microsoft.com/office/drawing/2014/main" id="{9E5C38C6-2516-45D1-ADFC-3F59F8E34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C274C95-E7A7-401D-A8F5-FFF5EB929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1D598C3-55D0-44FB-8766-A89B34B31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9EBC5C7-E54F-42F3-93F0-75AAC99FF9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08562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6">
            <a:extLst>
              <a:ext uri="{FF2B5EF4-FFF2-40B4-BE49-F238E27FC236}">
                <a16:creationId xmlns:a16="http://schemas.microsoft.com/office/drawing/2014/main" id="{32E62931-8EB4-42BB-BAAB-D8757BE66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F033BC11-58FD-0E02-D1C0-1F6E8F8B45A5}"/>
              </a:ext>
            </a:extLst>
          </p:cNvPr>
          <p:cNvSpPr>
            <a:spLocks noGrp="1"/>
          </p:cNvSpPr>
          <p:nvPr>
            <p:ph type="title"/>
          </p:nvPr>
        </p:nvSpPr>
        <p:spPr>
          <a:xfrm>
            <a:off x="6367461" y="728664"/>
            <a:ext cx="4984813" cy="3157080"/>
          </a:xfrm>
          <a:noFill/>
        </p:spPr>
        <p:txBody>
          <a:bodyPr vert="horz" lIns="91440" tIns="45720" rIns="91440" bIns="45720" rtlCol="0" anchor="b">
            <a:normAutofit fontScale="90000"/>
          </a:bodyPr>
          <a:lstStyle/>
          <a:p>
            <a:r>
              <a:rPr lang="en-US" sz="3600" b="0" i="0" dirty="0">
                <a:solidFill>
                  <a:srgbClr val="222222"/>
                </a:solidFill>
                <a:effectLst/>
                <a:latin typeface="Lato" panose="020F0502020204030203" pitchFamily="34" charset="0"/>
              </a:rPr>
              <a:t>Here we observe that the sales are high if the ship mode is standard class, and sales are low if the ship mode is either First  class or same day.</a:t>
            </a:r>
            <a:endParaRPr lang="en-US" sz="5200" dirty="0"/>
          </a:p>
        </p:txBody>
      </p:sp>
      <p:pic>
        <p:nvPicPr>
          <p:cNvPr id="5" name="Content Placeholder 4" descr="Chart, histogram&#10;&#10;Description automatically generated">
            <a:extLst>
              <a:ext uri="{FF2B5EF4-FFF2-40B4-BE49-F238E27FC236}">
                <a16:creationId xmlns:a16="http://schemas.microsoft.com/office/drawing/2014/main" id="{E4C0FDFD-8AA7-C8D6-3B7B-63120A007C7A}"/>
              </a:ext>
            </a:extLst>
          </p:cNvPr>
          <p:cNvPicPr>
            <a:picLocks noGrp="1" noChangeAspect="1"/>
          </p:cNvPicPr>
          <p:nvPr>
            <p:ph type="pic" idx="1"/>
          </p:nvPr>
        </p:nvPicPr>
        <p:blipFill rotWithShape="1">
          <a:blip r:embed="rId2"/>
          <a:srcRect r="9161" b="2"/>
          <a:stretch/>
        </p:blipFill>
        <p:spPr>
          <a:xfrm>
            <a:off x="0" y="10"/>
            <a:ext cx="6211613" cy="6857990"/>
          </a:xfrm>
          <a:prstGeom prst="rect">
            <a:avLst/>
          </a:prstGeom>
        </p:spPr>
      </p:pic>
    </p:spTree>
    <p:extLst>
      <p:ext uri="{BB962C8B-B14F-4D97-AF65-F5344CB8AC3E}">
        <p14:creationId xmlns:p14="http://schemas.microsoft.com/office/powerpoint/2010/main" val="2123374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145</TotalTime>
  <Words>405</Words>
  <Application>Microsoft Office PowerPoint</Application>
  <PresentationFormat>Widescreen</PresentationFormat>
  <Paragraphs>34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Lato</vt:lpstr>
      <vt:lpstr>Office Theme</vt:lpstr>
      <vt:lpstr>Storytelling for data Insights </vt:lpstr>
      <vt:lpstr>Overview of data</vt:lpstr>
      <vt:lpstr>Highlight information </vt:lpstr>
      <vt:lpstr>Analyze Sales performance  </vt:lpstr>
      <vt:lpstr>PowerPoint Presentation</vt:lpstr>
      <vt:lpstr>Insights </vt:lpstr>
      <vt:lpstr>PowerPoint Presentation</vt:lpstr>
      <vt:lpstr>Insights </vt:lpstr>
      <vt:lpstr>Here we observe that the sales are high if the ship mode is standard class, and sales are low if the ship mode is either First  class or same day.</vt:lpstr>
      <vt:lpstr>Analyze Loss states </vt:lpstr>
      <vt:lpstr>PowerPoint Presentation</vt:lpstr>
      <vt:lpstr>PowerPoint Presentation</vt:lpstr>
      <vt:lpstr>PowerPoint Presentation</vt:lpstr>
      <vt:lpstr>PowerPoint Presentation</vt:lpstr>
      <vt:lpstr>PowerPoint Presentation</vt:lpstr>
      <vt:lpstr>Overall Analysis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Storytelling for data Insights </dc:title>
  <dc:creator>Abdullah Rashad</dc:creator>
  <cp:lastModifiedBy>Abdullah Rashad</cp:lastModifiedBy>
  <cp:revision>1</cp:revision>
  <dcterms:created xsi:type="dcterms:W3CDTF">2023-02-03T22:14:56Z</dcterms:created>
  <dcterms:modified xsi:type="dcterms:W3CDTF">2023-02-04T00:40:06Z</dcterms:modified>
</cp:coreProperties>
</file>