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7"/>
  </p:notesMasterIdLst>
  <p:sldIdLst>
    <p:sldId id="256" r:id="rId2"/>
    <p:sldId id="275" r:id="rId3"/>
    <p:sldId id="257" r:id="rId4"/>
    <p:sldId id="258" r:id="rId5"/>
    <p:sldId id="276" r:id="rId6"/>
  </p:sldIdLst>
  <p:sldSz cx="9144000" cy="5143500" type="screen16x9"/>
  <p:notesSz cx="6858000" cy="9144000"/>
  <p:embeddedFontLst>
    <p:embeddedFont>
      <p:font typeface="Bree Serif" panose="020B0604020202020204" charset="0"/>
      <p:regular r:id="rId8"/>
    </p:embeddedFont>
    <p:embeddedFont>
      <p:font typeface="Impact" panose="020B0806030902050204" pitchFamily="34" charset="0"/>
      <p:regular r:id="rId9"/>
    </p:embeddedFont>
    <p:embeddedFont>
      <p:font typeface="Roboto Black" panose="02000000000000000000" pitchFamily="2" charset="0"/>
      <p:bold r:id="rId10"/>
      <p:boldItalic r:id="rId11"/>
    </p:embeddedFont>
    <p:embeddedFont>
      <p:font typeface="Roboto Light" panose="02000000000000000000" pitchFamily="2" charset="0"/>
      <p:regular r:id="rId12"/>
      <p:bold r:id="rId13"/>
      <p:italic r:id="rId14"/>
      <p:boldItalic r:id="rId15"/>
    </p:embeddedFont>
    <p:embeddedFont>
      <p:font typeface="Roboto Mono Thin" panose="00000009000000000000" pitchFamily="49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2C843E-C155-4727-92A5-69E0CED87B83}">
  <a:tblStyle styleId="{B82C843E-C155-4727-92A5-69E0CED87B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5d5c1b5eee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9" name="Google Shape;1279;g5d5c1b5eee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5d5c1b5eee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9" name="Google Shape;1279;g5d5c1b5eee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8566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marL="914400" lvl="1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marL="1371600" lvl="2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marL="1828800" lvl="3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marL="2743200" lvl="5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marL="3200400" lvl="6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marL="3657600" lvl="7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marL="4114800" lvl="8" indent="-2921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61" r:id="rId4"/>
    <p:sldLayoutId id="214748366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4783043" y="2405685"/>
            <a:ext cx="3941528" cy="13053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4400" dirty="0">
                <a:solidFill>
                  <a:schemeClr val="accent1"/>
                </a:solidFill>
              </a:rPr>
              <a:t>MISSKLIKS</a:t>
            </a:r>
            <a:endParaRPr sz="4400" dirty="0">
              <a:solidFill>
                <a:schemeClr val="accent1"/>
              </a:solidFill>
            </a:endParaRPr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41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Opis problema:</a:t>
            </a:r>
            <a:endParaRPr dirty="0"/>
          </a:p>
        </p:txBody>
      </p:sp>
      <p:sp>
        <p:nvSpPr>
          <p:cNvPr id="1282" name="Google Shape;1282;p41"/>
          <p:cNvSpPr txBox="1">
            <a:spLocks noGrp="1"/>
          </p:cNvSpPr>
          <p:nvPr>
            <p:ph type="body" idx="1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hr-HR" sz="1400" dirty="0">
                <a:solidFill>
                  <a:schemeClr val="dk1"/>
                </a:solidFill>
              </a:rPr>
              <a:t>S obzirom na inflaciju i trend rasta cijena, bilo je potrebno ponuditi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hr-HR" sz="1400" dirty="0">
                <a:solidFill>
                  <a:schemeClr val="dk1"/>
                </a:solidFill>
              </a:rPr>
              <a:t>jednostavno i povoljno rješenje za nabavku pametnih uređaja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hr-HR" sz="1400" dirty="0">
                <a:solidFill>
                  <a:schemeClr val="dk1"/>
                </a:solidFill>
              </a:rPr>
              <a:t> za kuću, te proračun prosječne potrošnje određenog uređaja.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Opis rješenja problema:</a:t>
            </a:r>
            <a:endParaRPr dirty="0"/>
          </a:p>
        </p:txBody>
      </p:sp>
      <p:sp>
        <p:nvSpPr>
          <p:cNvPr id="219" name="Google Shape;219;p2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r-HR" dirty="0">
                <a:solidFill>
                  <a:schemeClr val="accent1"/>
                </a:solidFill>
              </a:rPr>
              <a:t>Linkovi za preporučenu opremu.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04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1" name="Google Shape;221;p2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r-HR" dirty="0">
                <a:solidFill>
                  <a:schemeClr val="accent1"/>
                </a:solidFill>
              </a:rPr>
              <a:t>Okvirni obračun potrošnje za uređaj.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2" name="Google Shape;222;p23"/>
          <p:cNvSpPr txBox="1">
            <a:spLocks noGrp="1"/>
          </p:cNvSpPr>
          <p:nvPr>
            <p:ph type="title" idx="4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3" name="Google Shape;223;p2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r-HR" dirty="0">
                <a:solidFill>
                  <a:schemeClr val="accent1"/>
                </a:solidFill>
              </a:rPr>
              <a:t>Lično preuzimanje narudžbe iz udobnosti svoga doma.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4" name="Google Shape;224;p23"/>
          <p:cNvSpPr txBox="1">
            <a:spLocks noGrp="1"/>
          </p:cNvSpPr>
          <p:nvPr>
            <p:ph type="title" idx="6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06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5" name="Google Shape;225;p2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solidFill>
                  <a:schemeClr val="accent1"/>
                </a:solidFill>
              </a:rPr>
              <a:t>Kupovina u svega par klikova.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7" name="Google Shape;227;p2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r-HR" dirty="0">
                <a:solidFill>
                  <a:schemeClr val="accent1"/>
                </a:solidFill>
              </a:rPr>
              <a:t>Izabrani prodavači sa najboljim omjerom cijene i kvalitete.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9" name="Google Shape;229;p2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r-HR" dirty="0">
                <a:solidFill>
                  <a:schemeClr val="accent1"/>
                </a:solidFill>
              </a:rPr>
              <a:t>Ponuda uređaja koji štede energiju.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Brza kupovina</a:t>
            </a:r>
            <a:endParaRPr dirty="0"/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r-HR" dirty="0"/>
              <a:t>Povoljne ponude</a:t>
            </a:r>
            <a:endParaRPr dirty="0"/>
          </a:p>
        </p:txBody>
      </p:sp>
      <p:sp>
        <p:nvSpPr>
          <p:cNvPr id="233" name="Google Shape;233;p2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r-HR" dirty="0"/>
              <a:t>Ušteda energije</a:t>
            </a:r>
            <a:endParaRPr dirty="0"/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r-HR" dirty="0"/>
              <a:t>Sve na jednom mjestu</a:t>
            </a:r>
            <a:endParaRPr dirty="0"/>
          </a:p>
        </p:txBody>
      </p:sp>
      <p:sp>
        <p:nvSpPr>
          <p:cNvPr id="235" name="Google Shape;235;p2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r-HR" dirty="0"/>
              <a:t>Proračun potrošnje</a:t>
            </a:r>
            <a:endParaRPr dirty="0"/>
          </a:p>
        </p:txBody>
      </p:sp>
      <p:sp>
        <p:nvSpPr>
          <p:cNvPr id="236" name="Google Shape;236;p2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r-HR" dirty="0"/>
              <a:t>Dostava na adresu</a:t>
            </a:r>
            <a:endParaRPr dirty="0"/>
          </a:p>
        </p:txBody>
      </p:sp>
      <p:sp>
        <p:nvSpPr>
          <p:cNvPr id="237" name="Google Shape;237;p23"/>
          <p:cNvSpPr/>
          <p:nvPr/>
        </p:nvSpPr>
        <p:spPr>
          <a:xfrm>
            <a:off x="3597855" y="3835194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23"/>
          <p:cNvGrpSpPr/>
          <p:nvPr/>
        </p:nvGrpSpPr>
        <p:grpSpPr>
          <a:xfrm>
            <a:off x="3597856" y="2015863"/>
            <a:ext cx="428915" cy="426116"/>
            <a:chOff x="6226275" y="3911538"/>
            <a:chExt cx="900325" cy="894450"/>
          </a:xfrm>
        </p:grpSpPr>
        <p:sp>
          <p:nvSpPr>
            <p:cNvPr id="239" name="Google Shape;239;p23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23"/>
          <p:cNvSpPr/>
          <p:nvPr/>
        </p:nvSpPr>
        <p:spPr>
          <a:xfrm>
            <a:off x="3597844" y="2922788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" name="Google Shape;248;p23"/>
          <p:cNvGrpSpPr/>
          <p:nvPr/>
        </p:nvGrpSpPr>
        <p:grpSpPr>
          <a:xfrm>
            <a:off x="5109482" y="2921464"/>
            <a:ext cx="432964" cy="431586"/>
            <a:chOff x="5812000" y="2553488"/>
            <a:chExt cx="769850" cy="767400"/>
          </a:xfrm>
        </p:grpSpPr>
        <p:sp>
          <p:nvSpPr>
            <p:cNvPr id="249" name="Google Shape;249;p23"/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23"/>
          <p:cNvSpPr/>
          <p:nvPr/>
        </p:nvSpPr>
        <p:spPr>
          <a:xfrm>
            <a:off x="5109480" y="3832541"/>
            <a:ext cx="432968" cy="433836"/>
          </a:xfrm>
          <a:custGeom>
            <a:avLst/>
            <a:gdLst/>
            <a:ahLst/>
            <a:cxnLst/>
            <a:rect l="l" t="t" r="r" b="b"/>
            <a:pathLst>
              <a:path w="32426" h="32491" extrusionOk="0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3"/>
          <p:cNvSpPr/>
          <p:nvPr/>
        </p:nvSpPr>
        <p:spPr>
          <a:xfrm>
            <a:off x="5087875" y="2087844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3000" dirty="0"/>
              <a:t>OPIS RJEŠENJA:</a:t>
            </a:r>
            <a:endParaRPr sz="30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200" dirty="0"/>
              <a:t>Zamisao je bila napraviti mjesto na kojem se može izračunati prosječna potrošnja određenih uređaja pomoću kalkulatora uštede, koji bi </a:t>
            </a:r>
            <a:r>
              <a:rPr lang="hr-HR" sz="1200" dirty="0" err="1"/>
              <a:t>uporedio</a:t>
            </a:r>
            <a:r>
              <a:rPr lang="hr-HR" sz="1200" dirty="0"/>
              <a:t> troškove koje stvaraju standardni uređaji, a zatim ponuditi svoju ponudu uređaja te omogućiti kupovinu preko iste te stranice, po povoljnijim cijenama.</a:t>
            </a:r>
            <a:endParaRPr sz="1200" dirty="0"/>
          </a:p>
        </p:txBody>
      </p:sp>
      <p:cxnSp>
        <p:nvCxnSpPr>
          <p:cNvPr id="264" name="Google Shape;264;p24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5" name="Google Shape;265;p24"/>
          <p:cNvGrpSpPr/>
          <p:nvPr/>
        </p:nvGrpSpPr>
        <p:grpSpPr>
          <a:xfrm>
            <a:off x="1110251" y="1395327"/>
            <a:ext cx="2342144" cy="1664528"/>
            <a:chOff x="160325" y="221250"/>
            <a:chExt cx="7199950" cy="5116900"/>
          </a:xfrm>
        </p:grpSpPr>
        <p:sp>
          <p:nvSpPr>
            <p:cNvPr id="266" name="Google Shape;266;p24"/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24"/>
          <p:cNvSpPr txBox="1">
            <a:spLocks noGrp="1"/>
          </p:cNvSpPr>
          <p:nvPr>
            <p:ph type="ctrTitle"/>
          </p:nvPr>
        </p:nvSpPr>
        <p:spPr>
          <a:xfrm>
            <a:off x="1047575" y="3192350"/>
            <a:ext cx="24675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AESTHETIC</a:t>
            </a:r>
            <a:endParaRPr dirty="0"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41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Opis rješenja:</a:t>
            </a:r>
            <a:endParaRPr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52A2EED-93C1-290E-2C8E-867180F04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1150"/>
            <a:ext cx="6430944" cy="324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691025"/>
      </p:ext>
    </p:extLst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153</Words>
  <Application>Microsoft Office PowerPoint</Application>
  <PresentationFormat>On-screen Show (16:9)</PresentationFormat>
  <Paragraphs>29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Roboto Black</vt:lpstr>
      <vt:lpstr>Bree Serif</vt:lpstr>
      <vt:lpstr>Roboto Mono Thin</vt:lpstr>
      <vt:lpstr>Impact</vt:lpstr>
      <vt:lpstr>Roboto Light</vt:lpstr>
      <vt:lpstr>Arial</vt:lpstr>
      <vt:lpstr>WEB PROPOSAL</vt:lpstr>
      <vt:lpstr> MISSKLIKS</vt:lpstr>
      <vt:lpstr>Opis problema:</vt:lpstr>
      <vt:lpstr>Opis rješenja problema:</vt:lpstr>
      <vt:lpstr>OPIS RJEŠENJA:</vt:lpstr>
      <vt:lpstr>Opis rješenja: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MISSKLIKS</dc:title>
  <cp:lastModifiedBy>Abdullah Salčinović</cp:lastModifiedBy>
  <cp:revision>3</cp:revision>
  <dcterms:modified xsi:type="dcterms:W3CDTF">2023-03-19T13:42:03Z</dcterms:modified>
</cp:coreProperties>
</file>